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  <p:sldMasterId id="2147483652" r:id="rId3"/>
    <p:sldMasterId id="2147483650" r:id="rId4"/>
  </p:sldMasterIdLst>
  <p:sldIdLst>
    <p:sldId id="256" r:id="rId5"/>
    <p:sldId id="259" r:id="rId6"/>
    <p:sldId id="260" r:id="rId7"/>
    <p:sldId id="264" r:id="rId8"/>
    <p:sldId id="266" r:id="rId9"/>
    <p:sldId id="265" r:id="rId10"/>
    <p:sldId id="267" r:id="rId11"/>
    <p:sldId id="271" r:id="rId12"/>
    <p:sldId id="268" r:id="rId13"/>
    <p:sldId id="270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58" r:id="rId22"/>
    <p:sldId id="262" r:id="rId23"/>
    <p:sldId id="263" r:id="rId24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1" d="100"/>
          <a:sy n="81" d="100"/>
        </p:scale>
        <p:origin x="14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533401"/>
            <a:ext cx="11055350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0" y="2438400"/>
            <a:ext cx="11125200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474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203960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514600"/>
            <a:ext cx="11963400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021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4075" y="381000"/>
            <a:ext cx="3248025" cy="9143999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9591675" cy="91439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261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81001"/>
            <a:ext cx="1105535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0" y="1981200"/>
            <a:ext cx="11125200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89630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904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85800"/>
            <a:ext cx="11811000" cy="1936750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895600"/>
            <a:ext cx="11811000" cy="6324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3412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819400"/>
            <a:ext cx="290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400" y="2819400"/>
            <a:ext cx="290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7314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6280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6280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8616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87977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53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4853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1165860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514600"/>
            <a:ext cx="11703050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413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7398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2096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12713"/>
            <a:ext cx="2927350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12713"/>
            <a:ext cx="8629650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4327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685801"/>
            <a:ext cx="1105535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0" y="2438401"/>
            <a:ext cx="11125200" cy="67055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0653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01"/>
            <a:ext cx="11785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9437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3588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09600"/>
            <a:ext cx="11353800" cy="1936750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2895600"/>
            <a:ext cx="11293475" cy="62484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3710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11255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2110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36223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078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457200"/>
            <a:ext cx="11053762" cy="914400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1752600"/>
            <a:ext cx="11053762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5231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831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7178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8945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0836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7114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381000"/>
            <a:ext cx="2927350" cy="8991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381001"/>
            <a:ext cx="8794750" cy="89915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7106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533401"/>
            <a:ext cx="11887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1905000"/>
            <a:ext cx="11887200" cy="72389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11455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33400"/>
            <a:ext cx="11709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81200"/>
            <a:ext cx="11709400" cy="746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2029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57200"/>
            <a:ext cx="12039600" cy="1219200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1905000"/>
            <a:ext cx="12039600" cy="7162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6046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11892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563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11709400" cy="15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8589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57200"/>
            <a:ext cx="11734800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5010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42275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831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7178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1784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580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1404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9629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01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657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0163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6042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8669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295400"/>
            <a:ext cx="1173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96838" indent="-96838" algn="ctr" rtl="0" eaLnBrk="1" fontAlgn="base" hangingPunct="1">
        <a:spcBef>
          <a:spcPts val="1100"/>
        </a:spcBef>
        <a:spcAft>
          <a:spcPct val="0"/>
        </a:spcAft>
        <a:defRPr sz="4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747713" indent="-290513" algn="ctr" rtl="0" eaLnBrk="1" fontAlgn="base" hangingPunct="1">
        <a:spcBef>
          <a:spcPts val="900"/>
        </a:spcBef>
        <a:spcAft>
          <a:spcPct val="0"/>
        </a:spcAft>
        <a:defRPr sz="3800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397000" indent="-482600" algn="ctr" rtl="0" eaLnBrk="1" fontAlgn="base" hangingPunct="1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047875" indent="-676275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2697163" indent="-8683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31543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6115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0687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525963" algn="ctr" rtl="0" eaLnBrk="1" fontAlgn="base" hangingPunct="1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57200"/>
            <a:ext cx="1170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09800"/>
            <a:ext cx="117221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487363" indent="-481013" algn="l" rtl="0" eaLnBrk="0" fontAlgn="base" hangingPunct="0">
        <a:spcBef>
          <a:spcPts val="1100"/>
        </a:spcBef>
        <a:spcAft>
          <a:spcPct val="0"/>
        </a:spcAft>
        <a:buSzPct val="100000"/>
        <a:buFont typeface="Lucida Grande" charset="0"/>
        <a:buChar char="•"/>
        <a:defRPr sz="44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8538" indent="-392113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–"/>
        <a:defRPr sz="3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581150" indent="-325438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•"/>
        <a:defRPr sz="34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228850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2878138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33353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37925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42497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47069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990600"/>
            <a:ext cx="1170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577850" indent="-481013" algn="l" rtl="0" eaLnBrk="0" fontAlgn="base" hangingPunct="0">
        <a:spcBef>
          <a:spcPts val="1100"/>
        </a:spcBef>
        <a:spcAft>
          <a:spcPct val="0"/>
        </a:spcAft>
        <a:buSzPct val="100000"/>
        <a:buFont typeface="Lucida Grande" charset="0"/>
        <a:buChar char="•"/>
        <a:defRPr sz="4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139825" indent="-392113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–"/>
        <a:defRPr sz="3800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722438" indent="-325438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•"/>
        <a:defRPr sz="3400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370138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019425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34766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9338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3910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848225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487363" indent="-481013" algn="l" rtl="0" eaLnBrk="0" fontAlgn="base" hangingPunct="0">
        <a:spcBef>
          <a:spcPts val="1100"/>
        </a:spcBef>
        <a:spcAft>
          <a:spcPct val="0"/>
        </a:spcAft>
        <a:buSzPct val="100000"/>
        <a:buFont typeface="Lucida Grande" charset="0"/>
        <a:buChar char="•"/>
        <a:defRPr sz="44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8538" indent="-392113" algn="l" rtl="0" eaLnBrk="0" fontAlgn="base" hangingPunct="0">
        <a:spcBef>
          <a:spcPts val="900"/>
        </a:spcBef>
        <a:spcAft>
          <a:spcPct val="0"/>
        </a:spcAft>
        <a:buSzPct val="100000"/>
        <a:buFont typeface="Lucida Grande" charset="0"/>
        <a:buChar char="–"/>
        <a:defRPr sz="3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581150" indent="-325438" algn="l" rtl="0" eaLnBrk="0" fontAlgn="base" hangingPunct="0">
        <a:spcBef>
          <a:spcPts val="800"/>
        </a:spcBef>
        <a:spcAft>
          <a:spcPct val="0"/>
        </a:spcAft>
        <a:buSzPct val="100000"/>
        <a:buFont typeface="Lucida Grande" charset="0"/>
        <a:buChar char="•"/>
        <a:defRPr sz="34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228850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2878138" indent="-322263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33353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37925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42497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4706938" indent="-322263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»"/>
        <a:defRPr sz="2800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" y="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4800" b="1" dirty="0"/>
              <a:t>Preparation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0914" y="6400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Devotion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0400" y="41148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</a:t>
            </a:r>
            <a:r>
              <a:rPr lang="en-US" sz="4400" b="1" dirty="0"/>
              <a:t>Invitation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0000" y="292387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Declaration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83" y="175161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2. The choices they made.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383" y="1066800"/>
            <a:ext cx="12573000" cy="4800600"/>
          </a:xfrm>
        </p:spPr>
        <p:txBody>
          <a:bodyPr rIns="310896"/>
          <a:lstStyle/>
          <a:p>
            <a:pPr marL="6350" indent="0" eaLnBrk="1" hangingPunct="1">
              <a:buNone/>
              <a:defRPr/>
            </a:pPr>
            <a:r>
              <a:rPr lang="en-US" sz="5400" b="1" dirty="0">
                <a:sym typeface="Arial" charset="0"/>
              </a:rPr>
              <a:t>  Follow…Find…</a:t>
            </a:r>
          </a:p>
          <a:p>
            <a:pPr marL="6350" indent="0" eaLnBrk="1" hangingPunct="1">
              <a:buNone/>
              <a:defRPr/>
            </a:pPr>
            <a:r>
              <a:rPr lang="en-US" sz="5400" b="1" dirty="0">
                <a:sym typeface="Arial" charset="0"/>
              </a:rPr>
              <a:t> C. Focus on the Christ.  </a:t>
            </a:r>
            <a:r>
              <a:rPr lang="en-US" sz="4800" b="1" dirty="0">
                <a:sym typeface="Arial" charset="0"/>
              </a:rPr>
              <a:t>(Worship)  Mt 2:11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ym typeface="Arial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“when they were come into the house, they saw the young child with Mary his mother, and fell down, and worshipped him: and when they had opened their treasures, they presented unto him gifts;</a:t>
            </a:r>
          </a:p>
          <a:p>
            <a:pPr marL="6350" indent="0" algn="ctr" eaLnBrk="1" hangingPunct="1">
              <a:buNone/>
              <a:defRPr/>
            </a:pP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ym typeface="Arial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gold, and frankincense,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      and myrrh.”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endParaRPr lang="en-US" sz="5400" b="1" dirty="0">
              <a:sym typeface="Arial" charset="0"/>
            </a:endParaRPr>
          </a:p>
          <a:p>
            <a:pPr marL="6350" indent="0" eaLnBrk="1" hangingPunct="1">
              <a:buNone/>
              <a:defRPr/>
            </a:pPr>
            <a:r>
              <a:rPr lang="en-US" sz="5400" b="1" dirty="0">
                <a:sym typeface="Arial" charset="0"/>
              </a:rPr>
              <a:t>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00" y="5724841"/>
            <a:ext cx="5054600" cy="39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83" y="175161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2. The choices they made.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383" y="1066800"/>
            <a:ext cx="12573000" cy="4800600"/>
          </a:xfrm>
        </p:spPr>
        <p:txBody>
          <a:bodyPr rIns="310896"/>
          <a:lstStyle/>
          <a:p>
            <a:pPr marL="6350" indent="0" eaLnBrk="1" hangingPunct="1">
              <a:buNone/>
              <a:defRPr/>
            </a:pPr>
            <a:r>
              <a:rPr lang="en-US" sz="5400" b="1" dirty="0">
                <a:sym typeface="Arial" charset="0"/>
              </a:rPr>
              <a:t>  Follow…Find…</a:t>
            </a:r>
          </a:p>
          <a:p>
            <a:pPr marL="6350" indent="0" eaLnBrk="1" hangingPunct="1">
              <a:buNone/>
              <a:defRPr/>
            </a:pPr>
            <a:r>
              <a:rPr lang="en-US" sz="5400" b="1" dirty="0">
                <a:sym typeface="Arial" charset="0"/>
              </a:rPr>
              <a:t> C. Focus on the Christ.  </a:t>
            </a:r>
            <a:r>
              <a:rPr lang="en-US" sz="4800" b="1" dirty="0">
                <a:sym typeface="Arial" charset="0"/>
              </a:rPr>
              <a:t>(</a:t>
            </a:r>
            <a:r>
              <a:rPr 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  <a:t>Worship</a:t>
            </a:r>
            <a:r>
              <a:rPr lang="en-US" sz="4800" b="1" dirty="0">
                <a:sym typeface="Arial" charset="0"/>
              </a:rPr>
              <a:t>)  Mt 2:11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ym typeface="Arial" charset="0"/>
              </a:rPr>
              <a:t>    Their gifts were: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1)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Practical.</a:t>
            </a: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  God knew Mary and Joseph would need them in Egypt!</a:t>
            </a:r>
          </a:p>
          <a:p>
            <a:pPr marL="6350" indent="0" eaLnBrk="1" hangingPunct="1">
              <a:spcBef>
                <a:spcPts val="1200"/>
              </a:spcBef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</a:t>
            </a: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2)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Prophetic.</a:t>
            </a:r>
            <a:endParaRPr lang="en-US" sz="4000" b="1" i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76" y="5486400"/>
            <a:ext cx="5356424" cy="4231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800" y="6172200"/>
            <a:ext cx="73787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b="1" dirty="0"/>
              <a:t>Gold for Jesus’ Royalty.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/>
              <a:t> Frankincense for Jesus’ Deity.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/>
              <a:t> Myrrh for Jesus sacrificial Death.  </a:t>
            </a:r>
          </a:p>
        </p:txBody>
      </p:sp>
    </p:spTree>
    <p:extLst>
      <p:ext uri="{BB962C8B-B14F-4D97-AF65-F5344CB8AC3E}">
        <p14:creationId xmlns:p14="http://schemas.microsoft.com/office/powerpoint/2010/main" val="32499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83" y="175161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2. The choices they made.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4147" y="990600"/>
            <a:ext cx="12573000" cy="3810000"/>
          </a:xfrm>
        </p:spPr>
        <p:txBody>
          <a:bodyPr rIns="310896"/>
          <a:lstStyle/>
          <a:p>
            <a:pPr marL="6350" indent="0" eaLnBrk="1" hangingPunct="1">
              <a:buNone/>
              <a:defRPr/>
            </a:pPr>
            <a:r>
              <a:rPr lang="en-US" sz="5400" b="1" dirty="0">
                <a:sym typeface="Arial" charset="0"/>
              </a:rPr>
              <a:t>        Follow…Find…Focus </a:t>
            </a:r>
          </a:p>
          <a:p>
            <a:pPr marL="6350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sym typeface="Arial" charset="0"/>
              </a:rPr>
              <a:t>were only possible because they chose to: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ym typeface="Arial" charset="0"/>
              </a:rPr>
              <a:t>  </a:t>
            </a:r>
            <a:r>
              <a:rPr lang="en-US" sz="4800" b="1" dirty="0">
                <a:sym typeface="Arial" charset="0"/>
              </a:rPr>
              <a:t>D. </a:t>
            </a:r>
            <a:r>
              <a:rPr lang="en-US" sz="4800" b="1" i="1" u="sng" dirty="0">
                <a:solidFill>
                  <a:srgbClr val="FFC000"/>
                </a:solidFill>
                <a:sym typeface="Arial" charset="0"/>
              </a:rPr>
              <a:t>Flex</a:t>
            </a:r>
            <a:r>
              <a:rPr lang="en-US" sz="4800" b="1" dirty="0">
                <a:sym typeface="Arial" charset="0"/>
              </a:rPr>
              <a:t> their lives around God’s plan. Ps 37:4</a:t>
            </a:r>
          </a:p>
          <a:p>
            <a:pPr marL="6350" indent="0" eaLnBrk="1" hangingPunct="1">
              <a:buNone/>
              <a:defRPr/>
            </a:pPr>
            <a:r>
              <a:rPr lang="en-US" sz="4800" b="1" dirty="0">
                <a:sym typeface="Arial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sym typeface="Arial" charset="0"/>
              </a:rPr>
              <a:t>“Delight </a:t>
            </a:r>
            <a:r>
              <a:rPr lang="en-US" sz="4000" b="1" dirty="0">
                <a:sym typeface="Arial" charset="0"/>
              </a:rPr>
              <a:t>(</a:t>
            </a:r>
            <a:r>
              <a:rPr lang="en-US" sz="4000" b="1" dirty="0" err="1">
                <a:sym typeface="Arial" charset="0"/>
              </a:rPr>
              <a:t>anag</a:t>
            </a:r>
            <a:r>
              <a:rPr lang="en-US" sz="4000" b="1" dirty="0">
                <a:sym typeface="Arial" charset="0"/>
              </a:rPr>
              <a:t>: be pliable) </a:t>
            </a:r>
            <a:r>
              <a:rPr lang="en-US" sz="4800" b="1" i="1" dirty="0">
                <a:solidFill>
                  <a:srgbClr val="FFFF00"/>
                </a:solidFill>
                <a:sym typeface="Arial" charset="0"/>
              </a:rPr>
              <a:t>thyself in the LORD; </a:t>
            </a:r>
            <a:endParaRPr lang="en-US" sz="5400" b="1" i="1" dirty="0">
              <a:solidFill>
                <a:srgbClr val="FFFF00"/>
              </a:solidFill>
              <a:sym typeface="Arial" charset="0"/>
            </a:endParaRPr>
          </a:p>
          <a:p>
            <a:pPr marL="6350" indent="0" eaLnBrk="1" hangingPunct="1">
              <a:buNone/>
              <a:defRPr/>
            </a:pPr>
            <a:r>
              <a:rPr lang="en-US" sz="5400" b="1" dirty="0">
                <a:sym typeface="Arial" charset="0"/>
              </a:rPr>
              <a:t>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20" y="5410200"/>
            <a:ext cx="5452880" cy="4307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423" y="4394028"/>
            <a:ext cx="12013160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+mn-lt"/>
              </a:rPr>
              <a:t>and he shall give thee the desires of thine heart.” </a:t>
            </a:r>
          </a:p>
          <a:p>
            <a:r>
              <a:rPr lang="en-US" sz="4400" b="1" i="1" dirty="0">
                <a:solidFill>
                  <a:schemeClr val="bg1"/>
                </a:solidFill>
                <a:latin typeface="+mn-lt"/>
              </a:rPr>
              <a:t>Vs 5:  </a:t>
            </a:r>
            <a:r>
              <a:rPr lang="en-US" sz="4400" b="1" i="1" dirty="0">
                <a:solidFill>
                  <a:srgbClr val="FFFF00"/>
                </a:solidFill>
                <a:latin typeface="+mn-lt"/>
              </a:rPr>
              <a:t>“Commit thy way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+mn-lt"/>
              </a:rPr>
              <a:t>         unto the LORD;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+mn-lt"/>
              </a:rPr>
              <a:t>        Trust also in him;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+mn-lt"/>
              </a:rPr>
              <a:t>and he shall bring it to pass.” </a:t>
            </a:r>
          </a:p>
          <a:p>
            <a:endParaRPr lang="en-US" sz="44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423" y="7887292"/>
            <a:ext cx="7055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1) Delighting (Loving) leads to </a:t>
            </a:r>
            <a:r>
              <a:rPr lang="en-US" sz="4000" b="1" i="1" u="sng" dirty="0">
                <a:solidFill>
                  <a:srgbClr val="FFC000"/>
                </a:solidFill>
              </a:rPr>
              <a:t>Committing</a:t>
            </a:r>
            <a:r>
              <a:rPr lang="en-US" sz="4000" b="1" i="1" dirty="0"/>
              <a:t>!    1 </a:t>
            </a:r>
            <a:r>
              <a:rPr lang="en-US" sz="4000" b="1" i="1" dirty="0" err="1"/>
              <a:t>Jn</a:t>
            </a:r>
            <a:r>
              <a:rPr lang="en-US" sz="4000" b="1" i="1" dirty="0"/>
              <a:t> 5:3</a:t>
            </a:r>
          </a:p>
        </p:txBody>
      </p:sp>
    </p:spTree>
    <p:extLst>
      <p:ext uri="{BB962C8B-B14F-4D97-AF65-F5344CB8AC3E}">
        <p14:creationId xmlns:p14="http://schemas.microsoft.com/office/powerpoint/2010/main" val="169307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83" y="175161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                   Conclusion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383" y="1066800"/>
            <a:ext cx="12573000" cy="7239000"/>
          </a:xfrm>
        </p:spPr>
        <p:txBody>
          <a:bodyPr rIns="310896"/>
          <a:lstStyle/>
          <a:p>
            <a:pPr marL="6350" indent="0" algn="ctr" eaLnBrk="1" hangingPunct="1">
              <a:buNone/>
              <a:defRPr/>
            </a:pP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  <a:t>The Wise Men represent the voice of “Adoration”. </a:t>
            </a:r>
          </a:p>
          <a:p>
            <a:pPr marL="749300" indent="-742950" eaLnBrk="1" hangingPunct="1">
              <a:buAutoNum type="arabicParenR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What do you think they “expected” to find at the end that would make their journey “worth while?”</a:t>
            </a:r>
          </a:p>
          <a:p>
            <a:pPr marL="749300" indent="-742950" eaLnBrk="1" hangingPunct="1">
              <a:spcBef>
                <a:spcPts val="2400"/>
              </a:spcBef>
              <a:buAutoNum type="arabicParenR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How do you think they felt when God guided them to a poor man’s humble home and a young child?</a:t>
            </a:r>
          </a:p>
          <a:p>
            <a:pPr marL="749300" indent="-742950" eaLnBrk="1" hangingPunct="1">
              <a:spcBef>
                <a:spcPts val="2400"/>
              </a:spcBef>
              <a:buAutoNum type="arabicParenR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What did they do IN SPITE of their possible “disappointment”?  </a:t>
            </a:r>
          </a:p>
          <a:p>
            <a:pPr marL="6350" indent="0" eaLnBrk="1" hangingPunct="1"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a) They still Worshipped!</a:t>
            </a:r>
          </a:p>
          <a:p>
            <a:pPr marL="6350" indent="0" eaLnBrk="1" hangingPunct="1">
              <a:buNone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b) They still “Gave” their best!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81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83" y="-76200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                   Application: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383" y="1066800"/>
            <a:ext cx="12771416" cy="4800600"/>
          </a:xfrm>
        </p:spPr>
        <p:txBody>
          <a:bodyPr rIns="310896"/>
          <a:lstStyle/>
          <a:p>
            <a:pPr marL="6350" indent="0" algn="ctr" eaLnBrk="1" hangingPunct="1">
              <a:buNone/>
              <a:defRPr/>
            </a:pP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The “Wise men” found two Kings and had no trouble recognizing the true King:  </a:t>
            </a:r>
          </a:p>
          <a:p>
            <a:pPr marL="749300" indent="-742950" eaLnBrk="1" hangingPunct="1">
              <a:buAutoNum type="arabicParenR"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Herod “the great”  had all the trappings and appearance of power, but was a ruthless imposter.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He was preoccupied with his own 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plans for 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power,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       possessions, and prestige.  </a:t>
            </a: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buNone/>
              <a:defRPr/>
            </a:pP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0" y="6248400"/>
            <a:ext cx="81589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 algn="ctr" eaLnBrk="1" hangingPunct="1">
              <a:buNone/>
              <a:defRPr/>
            </a:pP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This drove him to protect and preserve </a:t>
            </a:r>
            <a:r>
              <a:rPr lang="en-US" sz="4400" b="1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His kingdom 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at all costs, leading to an insane paranoia!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326" y="5314126"/>
            <a:ext cx="4439474" cy="44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83" y="-76200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                   Application: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383" y="1066800"/>
            <a:ext cx="12573000" cy="3429000"/>
          </a:xfrm>
        </p:spPr>
        <p:txBody>
          <a:bodyPr rIns="310896"/>
          <a:lstStyle/>
          <a:p>
            <a:pPr marL="6350" indent="0" algn="ctr" eaLnBrk="1" hangingPunct="1">
              <a:buNone/>
              <a:defRPr/>
            </a:pP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The “Wise men” found two Kings and had no trouble recognizing the true King: 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2) The other had none of the adornments or signs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of Royalty, yet they intuitively knew that he was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the King of Kings!  </a:t>
            </a:r>
          </a:p>
          <a:p>
            <a:pPr marL="6350" indent="0" eaLnBrk="1" hangingPunct="1">
              <a:buNone/>
              <a:defRPr/>
            </a:pP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buNone/>
              <a:defRPr/>
            </a:pP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74" y="4800600"/>
            <a:ext cx="6224526" cy="4917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600" y="4800600"/>
            <a:ext cx="6172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 algn="ctr" eaLnBrk="1" hangingPunct="1">
              <a:buNone/>
              <a:defRPr/>
            </a:pPr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This awareness motivated them to put their own personal “Kingdoms” at the disposal of this Christ Child</a:t>
            </a:r>
          </a:p>
          <a:p>
            <a:pPr marL="6350" indent="0" algn="ctr" eaLnBrk="1" hangingPunct="1">
              <a:buNone/>
              <a:defRPr/>
            </a:pPr>
            <a:r>
              <a:rPr lang="en-US" sz="4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and to pay tribute and homage to Him. </a:t>
            </a:r>
            <a:endParaRPr lang="en-US" sz="40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buNone/>
              <a:defRPr/>
            </a:pPr>
            <a:endParaRPr lang="en-US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00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83" y="-76200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                   Application: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383" y="1066800"/>
            <a:ext cx="12573000" cy="8382000"/>
          </a:xfrm>
        </p:spPr>
        <p:txBody>
          <a:bodyPr rIns="310896"/>
          <a:lstStyle/>
          <a:p>
            <a:pPr marL="6350" indent="0" algn="ctr" eaLnBrk="1" hangingPunct="1">
              <a:buNone/>
              <a:defRPr/>
            </a:pP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The “Wise men” found two Kings and had no trouble recognizing the true King:  </a:t>
            </a:r>
          </a:p>
          <a:p>
            <a:pPr marL="6350" indent="0" algn="ctr" eaLnBrk="1" hangingPunct="1">
              <a:buNone/>
              <a:defRPr/>
            </a:pP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Many people worship and serve the wrong King,</a:t>
            </a:r>
          </a:p>
          <a:p>
            <a:pPr marL="6350" indent="0" algn="ctr" eaLnBrk="1" hangingPunct="1">
              <a:buNone/>
              <a:defRPr/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(and “invest” their lives in the wrong Kingdom!) </a:t>
            </a:r>
          </a:p>
          <a:p>
            <a:pPr marL="6350" indent="0" algn="ctr" eaLnBrk="1" hangingPunct="1">
              <a:buNone/>
              <a:defRPr/>
            </a:pP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buNone/>
              <a:defRPr/>
            </a:pP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They foolishly and often ignorantly pledge their service to the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“god of this world”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coveting the temporary pleasure and power he offers to “faithful servants.” </a:t>
            </a:r>
          </a:p>
          <a:p>
            <a:pPr marL="6350" indent="0" algn="ctr" eaLnBrk="1" hangingPunct="1">
              <a:buNone/>
              <a:defRPr/>
            </a:pP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(1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Jn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2:15-17)</a:t>
            </a:r>
          </a:p>
          <a:p>
            <a:pPr marL="6350" indent="0" algn="ctr" eaLnBrk="1" hangingPunct="1">
              <a:buNone/>
              <a:defRPr/>
            </a:pP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buNone/>
              <a:defRPr/>
            </a:pP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20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83" y="-76200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                   Application: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383" y="1066800"/>
            <a:ext cx="12573000" cy="8382000"/>
          </a:xfrm>
        </p:spPr>
        <p:txBody>
          <a:bodyPr rIns="310896"/>
          <a:lstStyle/>
          <a:p>
            <a:pPr marL="6350" indent="0" algn="ctr" eaLnBrk="1" hangingPunct="1"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Jesus said that “Wise Men” of every age will Recognize the lie of the “False King” and the Truth of who He is and build their accordingly!</a:t>
            </a:r>
          </a:p>
          <a:p>
            <a:pPr marL="6350" indent="0" algn="ctr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“Many will say to me in that day, Lord, Lord, …</a:t>
            </a:r>
          </a:p>
          <a:p>
            <a:pPr marL="6350" indent="0" algn="ctr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then will I profess unto them, I never knew you: depart from me, ye that work iniquity. </a:t>
            </a:r>
          </a:p>
          <a:p>
            <a:pPr marL="6350" indent="0" algn="ctr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Therefore whosoever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heareth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these sayings of mine, and doeth them, </a:t>
            </a:r>
            <a:r>
              <a:rPr 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I will liken him unto a wise man,</a:t>
            </a:r>
          </a:p>
          <a:p>
            <a:pPr marL="6350" indent="0" algn="ctr" eaLnBrk="1" hangingPunct="1">
              <a:buNone/>
              <a:defRPr/>
            </a:pPr>
            <a:r>
              <a:rPr 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which built his house upon a rock:…”</a:t>
            </a:r>
          </a:p>
          <a:p>
            <a:pPr marL="6350" indent="0" algn="ctr" eaLnBrk="1" hangingPunct="1"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Mt 7:22-27</a:t>
            </a:r>
          </a:p>
          <a:p>
            <a:pPr marL="6350" indent="0" algn="ctr" eaLnBrk="1" hangingPunct="1">
              <a:buNone/>
              <a:defRPr/>
            </a:pP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buNone/>
              <a:defRPr/>
            </a:pP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88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381000"/>
            <a:ext cx="12496800" cy="7391400"/>
          </a:xfrm>
        </p:spPr>
        <p:txBody>
          <a:bodyPr rIns="310896"/>
          <a:lstStyle/>
          <a:p>
            <a:pPr marL="6350" indent="0" eaLnBrk="1" hangingPunct="1">
              <a:buNone/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</a:t>
            </a:r>
          </a:p>
          <a:p>
            <a:pPr marL="6350" indent="0" eaLnBrk="1" hangingPunct="1">
              <a:buNone/>
              <a:defRPr/>
            </a:pP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buNone/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What are you building your life on?</a:t>
            </a:r>
          </a:p>
          <a:p>
            <a:pPr marL="6350" indent="0" eaLnBrk="1" hangingPunct="1">
              <a:buNone/>
              <a:defRPr/>
            </a:pP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6350" indent="0" algn="ctr" eaLnBrk="1" hangingPunct="1">
              <a:buNone/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</a:t>
            </a:r>
            <a:r>
              <a:rPr lang="en-US" sz="7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Wise men and women still seek and serve Him!</a:t>
            </a:r>
            <a:endParaRPr lang="en-US" dirty="0">
              <a:ea typeface="+mn-ea"/>
              <a:cs typeface="+mn-cs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1752600"/>
            <a:ext cx="11785600" cy="838200"/>
          </a:xfrm>
        </p:spPr>
        <p:txBody>
          <a:bodyPr rIns="115597"/>
          <a:lstStyle/>
          <a:p>
            <a:pPr marL="57150" indent="-57150" eaLnBrk="1" hangingPunct="1">
              <a:defRPr/>
            </a:pPr>
            <a:r>
              <a:rPr lang="en-US" b="1" dirty="0">
                <a:solidFill>
                  <a:srgbClr val="FFFF00"/>
                </a:solidFill>
                <a:ea typeface="+mj-ea"/>
                <a:cs typeface="+mj-cs"/>
                <a:sym typeface="Georgia" charset="0"/>
              </a:rPr>
              <a:t>But the truly “Wise Men” Recognize and Respond to the King of Kings!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1981200"/>
            <a:ext cx="12420600" cy="914400"/>
          </a:xfrm>
        </p:spPr>
        <p:txBody>
          <a:bodyPr rIns="115597"/>
          <a:lstStyle/>
          <a:p>
            <a:pPr marL="57150" indent="-57150">
              <a:defRPr/>
            </a:pPr>
            <a:r>
              <a:rPr lang="en-US" sz="6000" b="1" dirty="0">
                <a:ea typeface="+mj-ea"/>
                <a:cs typeface="+mj-cs"/>
                <a:sym typeface="Georgia" charset="0"/>
              </a:rPr>
              <a:t>The Wise Men: Voice of Adoration</a:t>
            </a:r>
            <a:br>
              <a:rPr lang="en-US" sz="6000" b="1" dirty="0">
                <a:ea typeface="+mj-ea"/>
                <a:cs typeface="+mj-cs"/>
                <a:sym typeface="Georgia" charset="0"/>
              </a:rPr>
            </a:br>
            <a:r>
              <a:rPr lang="en-US" sz="6000" b="1" dirty="0">
                <a:ea typeface="+mj-ea"/>
                <a:cs typeface="+mj-cs"/>
                <a:sym typeface="Georgia" charset="0"/>
              </a:rPr>
              <a:t>(Worship)  Matthew 2:1-12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2819400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</a:rPr>
              <a:t>What have you come for?</a:t>
            </a:r>
          </a:p>
        </p:txBody>
      </p:sp>
    </p:spTree>
    <p:extLst>
      <p:ext uri="{BB962C8B-B14F-4D97-AF65-F5344CB8AC3E}">
        <p14:creationId xmlns:p14="http://schemas.microsoft.com/office/powerpoint/2010/main" val="244633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11709400" cy="1143000"/>
          </a:xfrm>
        </p:spPr>
        <p:txBody>
          <a:bodyPr rIns="115597"/>
          <a:lstStyle/>
          <a:p>
            <a:pPr marL="57150" indent="-57150" eaLnBrk="1" hangingPunct="1">
              <a:defRPr/>
            </a:pPr>
            <a:r>
              <a:rPr lang="en-US" b="1" dirty="0">
                <a:ea typeface="+mj-ea"/>
                <a:cs typeface="+mj-cs"/>
                <a:sym typeface="Georgia" charset="0"/>
              </a:rPr>
              <a:t>The Fallacies: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318161"/>
            <a:ext cx="12573000" cy="7391400"/>
          </a:xfrm>
        </p:spPr>
        <p:txBody>
          <a:bodyPr rIns="310896"/>
          <a:lstStyle/>
          <a:p>
            <a:pPr marL="6350" indent="0" algn="ctr" eaLnBrk="1" hangingPunct="1">
              <a:buNone/>
              <a:defRPr/>
            </a:pP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Much of what we believe about almost anything is based on</a:t>
            </a:r>
            <a:r>
              <a:rPr lang="en-US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a mixture of  </a:t>
            </a:r>
            <a:r>
              <a:rPr lang="en-US" b="1" dirty="0">
                <a:ea typeface="+mn-ea"/>
                <a:cs typeface="+mn-cs"/>
                <a:sym typeface="Arial" charset="0"/>
              </a:rPr>
              <a:t>Misinformation;  Imaginations; Assumptions and Traditions.  </a:t>
            </a:r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We “assume” there were 3 Kings probably based     John Hopkins 1857 Carol “We three kings.”</a:t>
            </a:r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Most believe they arrived at the manger scene based on Christmas Movies, nativities and cards.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0" y="6514912"/>
            <a:ext cx="4163457" cy="3118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66294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That’s why it’s important to base our faith on the facts God reveals in His word.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304800"/>
            <a:ext cx="12496800" cy="6934200"/>
          </a:xfrm>
        </p:spPr>
        <p:txBody>
          <a:bodyPr rIns="310896"/>
          <a:lstStyle/>
          <a:p>
            <a:pPr marL="6350" indent="0" eaLnBrk="1" hangingPunct="1">
              <a:buNone/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The Facts:  </a:t>
            </a:r>
          </a:p>
          <a:p>
            <a:pPr marL="6350" indent="0" eaLnBrk="1" hangingPunct="1">
              <a:buNone/>
              <a:defRPr/>
            </a:pP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Mt. 2 describes them as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“wise men from the East”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dirty="0" err="1">
                <a:ea typeface="+mn-ea"/>
                <a:cs typeface="+mn-cs"/>
                <a:sym typeface="Arial" charset="0"/>
              </a:rPr>
              <a:t>Mag’os</a:t>
            </a:r>
            <a:r>
              <a:rPr lang="en-US" b="1" dirty="0">
                <a:ea typeface="+mn-ea"/>
                <a:cs typeface="+mn-cs"/>
                <a:sym typeface="Arial" charset="0"/>
              </a:rPr>
              <a:t>-oriental scientists. </a:t>
            </a:r>
          </a:p>
          <a:p>
            <a:pPr marL="6350" indent="0" eaLnBrk="1" hangingPunct="1">
              <a:buNone/>
              <a:defRPr/>
            </a:pPr>
            <a:r>
              <a:rPr lang="en-US" dirty="0">
                <a:ea typeface="+mn-ea"/>
                <a:cs typeface="+mn-cs"/>
                <a:sym typeface="Arial" charset="0"/>
              </a:rPr>
              <a:t>      </a:t>
            </a:r>
            <a:r>
              <a:rPr lang="en-US" sz="4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From </a:t>
            </a:r>
            <a:r>
              <a:rPr lang="en-US" sz="4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rab-mawg</a:t>
            </a:r>
            <a:r>
              <a:rPr lang="en-US" sz="4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’: Babylonian official.  </a:t>
            </a:r>
          </a:p>
          <a:p>
            <a:pPr marL="6350" indent="0" algn="ctr" eaLnBrk="1" hangingPunct="1"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</a:t>
            </a:r>
            <a:r>
              <a:rPr lang="en-US" sz="4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From </a:t>
            </a:r>
            <a:r>
              <a:rPr lang="en-US" sz="4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Rab</a:t>
            </a:r>
            <a:r>
              <a:rPr lang="en-US" sz="4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, meaning abundant in  rank and quality.  </a:t>
            </a:r>
          </a:p>
          <a:p>
            <a:pPr marL="6350" indent="0" algn="ctr" eaLnBrk="1" hangingPunct="1">
              <a:buNone/>
              <a:defRPr/>
            </a:pPr>
            <a:r>
              <a:rPr lang="en-US" sz="4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b="1" dirty="0">
                <a:ea typeface="+mn-ea"/>
                <a:cs typeface="+mn-cs"/>
                <a:sym typeface="Arial" charset="0"/>
              </a:rPr>
              <a:t>They were Wise Men (</a:t>
            </a:r>
            <a:r>
              <a:rPr lang="en-US" b="1" i="1" dirty="0">
                <a:solidFill>
                  <a:srgbClr val="FFC000"/>
                </a:solidFill>
                <a:ea typeface="+mn-ea"/>
                <a:cs typeface="+mn-cs"/>
                <a:sym typeface="Arial" charset="0"/>
              </a:rPr>
              <a:t>Scientists</a:t>
            </a:r>
            <a:r>
              <a:rPr lang="en-US" b="1" dirty="0">
                <a:ea typeface="+mn-ea"/>
                <a:cs typeface="+mn-cs"/>
                <a:sym typeface="Arial" charset="0"/>
              </a:rPr>
              <a:t>) and Babylonian Officials (</a:t>
            </a:r>
            <a:r>
              <a:rPr lang="en-US" b="1" i="1" dirty="0">
                <a:solidFill>
                  <a:srgbClr val="FFC000"/>
                </a:solidFill>
                <a:ea typeface="+mn-ea"/>
                <a:cs typeface="+mn-cs"/>
                <a:sym typeface="Arial" charset="0"/>
              </a:rPr>
              <a:t>Politicians</a:t>
            </a:r>
            <a:r>
              <a:rPr lang="en-US" b="1" dirty="0">
                <a:ea typeface="+mn-ea"/>
                <a:cs typeface="+mn-cs"/>
                <a:sym typeface="Arial" charset="0"/>
              </a:rPr>
              <a:t>) seeking truth!!!           </a:t>
            </a:r>
          </a:p>
          <a:p>
            <a:pPr marL="6350" indent="0" eaLnBrk="1" hangingPunct="1">
              <a:buNone/>
              <a:defRPr/>
            </a:pPr>
            <a:r>
              <a:rPr lang="en-US" b="1" dirty="0">
                <a:ea typeface="+mn-ea"/>
                <a:cs typeface="+mn-cs"/>
                <a:sym typeface="Arial" charset="0"/>
              </a:rPr>
              <a:t>They intuitively knew that In Jesus: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dirty="0">
              <a:ea typeface="+mn-ea"/>
              <a:cs typeface="+mn-cs"/>
              <a:sym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600" y="6934200"/>
            <a:ext cx="762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sym typeface="Arial" charset="0"/>
              </a:rPr>
              <a:t>”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are hid all the treasures of wisdom and knowledge” </a:t>
            </a:r>
          </a:p>
          <a:p>
            <a:pPr algn="ctr"/>
            <a:r>
              <a:rPr lang="en-US" sz="3600" dirty="0">
                <a:sym typeface="Arial" charset="0"/>
              </a:rPr>
              <a:t>(Col. 2:3).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1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228600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ea typeface="+mj-ea"/>
                <a:cs typeface="+mj-cs"/>
                <a:sym typeface="Georgia" charset="0"/>
              </a:rPr>
              <a:t>1. The Light they received!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318161"/>
            <a:ext cx="12573000" cy="7391400"/>
          </a:xfrm>
        </p:spPr>
        <p:txBody>
          <a:bodyPr rIns="310896"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5400" b="1" dirty="0">
                <a:sym typeface="Arial" charset="0"/>
              </a:rPr>
              <a:t> Light “received” brings more light!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5400" b="1" dirty="0">
                <a:sym typeface="Arial" charset="0"/>
              </a:rPr>
              <a:t> Light “ignored” brings </a:t>
            </a:r>
            <a:r>
              <a:rPr lang="en-US" sz="5400" b="1" i="1" u="sng" dirty="0">
                <a:solidFill>
                  <a:srgbClr val="FFC000"/>
                </a:solidFill>
                <a:sym typeface="Arial" charset="0"/>
              </a:rPr>
              <a:t>darkness! </a:t>
            </a:r>
          </a:p>
          <a:p>
            <a:pPr marL="6350" indent="0" eaLnBrk="1" hangingPunct="1">
              <a:buNone/>
              <a:defRPr/>
            </a:pPr>
            <a:r>
              <a:rPr lang="en-US" sz="5400" b="1" dirty="0">
                <a:sym typeface="Arial" charset="0"/>
              </a:rPr>
              <a:t>  A. Possible “sources” of their “light.”</a:t>
            </a:r>
          </a:p>
          <a:p>
            <a:pPr marL="6350" indent="0" eaLnBrk="1" hangingPunct="1"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1)  Ancient Babylonian records.  </a:t>
            </a:r>
          </a:p>
          <a:p>
            <a:pPr marL="6350" indent="0" eaLnBrk="1" hangingPunct="1"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2) Ancient “prophecies”.  (Balaam spoke of this)</a:t>
            </a:r>
          </a:p>
          <a:p>
            <a:pPr marL="6350" indent="0" eaLnBrk="1" hangingPunct="1"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Nu. 24:17,19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"there shall come a Star out of Jacob,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    and a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Sceptre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shall rise out of Israel... out of Jacob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     shall come he that shall have dominion.”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44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381000"/>
            <a:ext cx="12496800" cy="7391400"/>
          </a:xfrm>
        </p:spPr>
        <p:txBody>
          <a:bodyPr rIns="310896"/>
          <a:lstStyle/>
          <a:p>
            <a:pPr marL="6350" indent="0" eaLnBrk="1" hangingPunct="1">
              <a:buNone/>
              <a:defRPr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3) The supernatural “star”. </a:t>
            </a:r>
          </a:p>
          <a:p>
            <a:pPr marL="6350" indent="0" eaLnBrk="1" hangingPunct="1"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Ps. 19:1 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“The heavens declare the glory of God.  </a:t>
            </a:r>
          </a:p>
          <a:p>
            <a:pPr marL="6350" indent="0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           The firmament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showeth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His handiwork”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6350" indent="0" eaLnBrk="1" hangingPunct="1"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a) They noticed because they were seeking!</a:t>
            </a:r>
          </a:p>
          <a:p>
            <a:pPr marL="6350" indent="0" eaLnBrk="1" hangingPunct="1">
              <a:buNone/>
              <a:defRPr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</a:p>
          <a:p>
            <a:pPr marL="6350" indent="0" eaLnBrk="1" hangingPunct="1">
              <a:buNone/>
              <a:defRPr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4)  Eventually Direct Revelation From God!       </a:t>
            </a:r>
          </a:p>
          <a:p>
            <a:pPr marL="6350" indent="0" eaLnBrk="1" hangingPunct="1">
              <a:buNone/>
              <a:defRPr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Mt. 2:12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"being warned of God"</a:t>
            </a:r>
          </a:p>
        </p:txBody>
      </p:sp>
    </p:spTree>
    <p:extLst>
      <p:ext uri="{BB962C8B-B14F-4D97-AF65-F5344CB8AC3E}">
        <p14:creationId xmlns:p14="http://schemas.microsoft.com/office/powerpoint/2010/main" val="2935678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381000"/>
            <a:ext cx="12496800" cy="5334000"/>
          </a:xfrm>
        </p:spPr>
        <p:txBody>
          <a:bodyPr rIns="310896"/>
          <a:lstStyle/>
          <a:p>
            <a:pPr marL="6350" indent="0" eaLnBrk="1" hangingPunct="1">
              <a:buNone/>
              <a:defRPr/>
            </a:pPr>
            <a:r>
              <a:rPr lang="en-US" sz="60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1.  The Light they received. </a:t>
            </a:r>
          </a:p>
          <a:p>
            <a:pPr marL="6350" indent="0" algn="ctr" eaLnBrk="1" hangingPunct="1">
              <a:buNone/>
              <a:defRPr/>
            </a:pPr>
            <a:r>
              <a:rPr lang="en-US" sz="6000" b="1" i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They certainly had less “light” than the priests in Jerusalem who “knew” about the birthplace of Messiah,  (Mt. 2:5)</a:t>
            </a:r>
          </a:p>
          <a:p>
            <a:pPr marL="6350" indent="0" algn="ctr" eaLnBrk="1" hangingPunct="1">
              <a:buNone/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but they chose to act on the light they had…</a:t>
            </a:r>
          </a:p>
          <a:p>
            <a:pPr marL="6350" indent="0" algn="ctr" eaLnBrk="1" hangingPunct="1">
              <a:buNone/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So God was able to guide them to the Christ.</a:t>
            </a:r>
          </a:p>
          <a:p>
            <a:pPr marL="6350" indent="0" algn="ctr" eaLnBrk="1" hangingPunct="1">
              <a:buNone/>
              <a:defRPr/>
            </a:pP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0" y="6096000"/>
            <a:ext cx="85270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indent="0" algn="ctr" eaLnBrk="1" hangingPunct="1"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What are we doing with the </a:t>
            </a:r>
          </a:p>
          <a:p>
            <a:pPr marL="6350" indent="0" algn="ctr" eaLnBrk="1" hangingPunct="1"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Light we’ve received?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27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381000"/>
            <a:ext cx="12496800" cy="7391400"/>
          </a:xfrm>
        </p:spPr>
        <p:txBody>
          <a:bodyPr rIns="310896"/>
          <a:lstStyle/>
          <a:p>
            <a:pPr marL="6350" indent="0" eaLnBrk="1" hangingPunct="1">
              <a:buNone/>
              <a:defRPr/>
            </a:pPr>
            <a:r>
              <a:rPr lang="en-US" sz="6600" b="1" dirty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 Light led them to Choices</a:t>
            </a:r>
          </a:p>
          <a:p>
            <a:pPr marL="6350" indent="0" eaLnBrk="1" hangingPunct="1">
              <a:buNone/>
              <a:defRPr/>
            </a:pPr>
            <a:r>
              <a:rPr lang="en-US" sz="66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2. The choices they made.</a:t>
            </a:r>
          </a:p>
          <a:p>
            <a:pPr marL="6350" indent="0" algn="ctr" eaLnBrk="1" hangingPunct="1"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Life Is Full Of Decisions, each which may alter our journey and even our destination. </a:t>
            </a:r>
          </a:p>
          <a:p>
            <a:pPr marL="6350" indent="0" eaLnBrk="1" hangingPunct="1">
              <a:buNone/>
              <a:defRPr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A. Follow The Light</a:t>
            </a: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. (Wherever it led!)</a:t>
            </a:r>
          </a:p>
          <a:p>
            <a:pPr marL="6350" indent="0" eaLnBrk="1" hangingPunct="1">
              <a:buNone/>
              <a:defRPr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1) They recognized the light they received </a:t>
            </a:r>
          </a:p>
          <a:p>
            <a:pPr marL="6350" indent="0" eaLnBrk="1" hangingPunct="1">
              <a:buNone/>
              <a:defRPr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as God’s personal invitation! </a:t>
            </a:r>
            <a:endParaRPr lang="en-US" sz="6000" b="1" dirty="0">
              <a:solidFill>
                <a:schemeClr val="bg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5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533400"/>
            <a:ext cx="12141200" cy="1143000"/>
          </a:xfrm>
        </p:spPr>
        <p:txBody>
          <a:bodyPr rIns="115597"/>
          <a:lstStyle/>
          <a:p>
            <a:pPr marL="57150" indent="-57150" algn="l" eaLnBrk="1" hangingPunct="1">
              <a:defRPr/>
            </a:pPr>
            <a:r>
              <a:rPr lang="en-US" sz="6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2. The choices they made.</a:t>
            </a:r>
            <a:br>
              <a:rPr lang="en-US" sz="6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lang="en-US" sz="6600" b="1" dirty="0">
              <a:ea typeface="+mj-ea"/>
              <a:cs typeface="+mj-cs"/>
              <a:sym typeface="Georgia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" y="990600"/>
            <a:ext cx="12573000" cy="7391400"/>
          </a:xfrm>
        </p:spPr>
        <p:txBody>
          <a:bodyPr rIns="310896"/>
          <a:lstStyle/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ym typeface="Arial" charset="0"/>
              </a:rPr>
              <a:t> B.  Find The Christ. 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sz="5400" b="1" dirty="0">
                <a:sym typeface="Arial" charset="0"/>
              </a:rPr>
              <a:t>   1) In spite of delays and deceit! 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ym typeface="Arial" charset="0"/>
              </a:rPr>
              <a:t>     a) Though they got “sidetracked” in Jerusalem,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ym typeface="Arial" charset="0"/>
              </a:rPr>
              <a:t>           they kept going until God gave more light!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ym typeface="Arial" charset="0"/>
              </a:rPr>
              <a:t>Mt 2:9,10 “</a:t>
            </a:r>
            <a:r>
              <a:rPr lang="en-US" b="1" i="1" dirty="0">
                <a:solidFill>
                  <a:srgbClr val="FFFF00"/>
                </a:solidFill>
                <a:sym typeface="Arial" charset="0"/>
              </a:rPr>
              <a:t>When they had heard the king, they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i="1" dirty="0">
                <a:solidFill>
                  <a:srgbClr val="FFFF00"/>
                </a:solidFill>
                <a:sym typeface="Arial" charset="0"/>
              </a:rPr>
              <a:t>     departed; and, lo, the star, which they saw in the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i="1" dirty="0">
                <a:solidFill>
                  <a:srgbClr val="FFFF00"/>
                </a:solidFill>
                <a:sym typeface="Arial" charset="0"/>
              </a:rPr>
              <a:t>     east, went before them, till it came and stood </a:t>
            </a:r>
          </a:p>
          <a:p>
            <a:pPr marL="6350" indent="0" eaLnBrk="1" hangingPunct="1">
              <a:spcBef>
                <a:spcPts val="0"/>
              </a:spcBef>
              <a:buNone/>
              <a:defRPr/>
            </a:pPr>
            <a:r>
              <a:rPr lang="en-US" b="1" i="1" dirty="0">
                <a:solidFill>
                  <a:srgbClr val="FFFF00"/>
                </a:solidFill>
                <a:sym typeface="Arial" charset="0"/>
              </a:rPr>
              <a:t>    over where the young child was. </a:t>
            </a:r>
          </a:p>
          <a:p>
            <a:pPr marL="6350" indent="0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sym typeface="Arial" charset="0"/>
              </a:rPr>
              <a:t> When they saw the star, they </a:t>
            </a:r>
          </a:p>
          <a:p>
            <a:pPr marL="6350" indent="0" eaLnBrk="1" hangingPunct="1">
              <a:buNone/>
              <a:defRPr/>
            </a:pPr>
            <a:r>
              <a:rPr lang="en-US" b="1" i="1" dirty="0">
                <a:solidFill>
                  <a:srgbClr val="FFFF00"/>
                </a:solidFill>
                <a:sym typeface="Arial" charset="0"/>
              </a:rPr>
              <a:t>rejoiced with exceeding great joy. </a:t>
            </a:r>
          </a:p>
          <a:p>
            <a:pPr marL="6350" indent="0" eaLnBrk="1" hangingPunct="1">
              <a:buNone/>
              <a:defRPr/>
            </a:pP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586"/>
          <a:stretch/>
        </p:blipFill>
        <p:spPr>
          <a:xfrm>
            <a:off x="8407400" y="6781800"/>
            <a:ext cx="4597400" cy="27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05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ceOfPeace">
  <a:themeElements>
    <a:clrScheme name="We Three Kings">
      <a:dk1>
        <a:srgbClr val="FFF9FC"/>
      </a:dk1>
      <a:lt1>
        <a:srgbClr val="000000"/>
      </a:lt1>
      <a:dk2>
        <a:srgbClr val="FFF7F7"/>
      </a:dk2>
      <a:lt2>
        <a:srgbClr val="000000"/>
      </a:lt2>
      <a:accent1>
        <a:srgbClr val="323D71"/>
      </a:accent1>
      <a:accent2>
        <a:srgbClr val="EDA130"/>
      </a:accent2>
      <a:accent3>
        <a:srgbClr val="D71A13"/>
      </a:accent3>
      <a:accent4>
        <a:srgbClr val="41316F"/>
      </a:accent4>
      <a:accent5>
        <a:srgbClr val="4C65C6"/>
      </a:accent5>
      <a:accent6>
        <a:srgbClr val="F5BA6B"/>
      </a:accent6>
      <a:hlink>
        <a:srgbClr val="D71A13"/>
      </a:hlink>
      <a:folHlink>
        <a:srgbClr val="4C65C6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We Three Kings">
      <a:dk1>
        <a:srgbClr val="FFF9FC"/>
      </a:dk1>
      <a:lt1>
        <a:srgbClr val="000000"/>
      </a:lt1>
      <a:dk2>
        <a:srgbClr val="FFF7F7"/>
      </a:dk2>
      <a:lt2>
        <a:srgbClr val="000000"/>
      </a:lt2>
      <a:accent1>
        <a:srgbClr val="323D71"/>
      </a:accent1>
      <a:accent2>
        <a:srgbClr val="EDA130"/>
      </a:accent2>
      <a:accent3>
        <a:srgbClr val="D71A13"/>
      </a:accent3>
      <a:accent4>
        <a:srgbClr val="41316F"/>
      </a:accent4>
      <a:accent5>
        <a:srgbClr val="4C65C6"/>
      </a:accent5>
      <a:accent6>
        <a:srgbClr val="F5BA6B"/>
      </a:accent6>
      <a:hlink>
        <a:srgbClr val="D71A13"/>
      </a:hlink>
      <a:folHlink>
        <a:srgbClr val="4C65C6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We Three Kings">
      <a:dk1>
        <a:srgbClr val="FFF9FC"/>
      </a:dk1>
      <a:lt1>
        <a:srgbClr val="000000"/>
      </a:lt1>
      <a:dk2>
        <a:srgbClr val="FFF7F7"/>
      </a:dk2>
      <a:lt2>
        <a:srgbClr val="000000"/>
      </a:lt2>
      <a:accent1>
        <a:srgbClr val="323D71"/>
      </a:accent1>
      <a:accent2>
        <a:srgbClr val="EDA130"/>
      </a:accent2>
      <a:accent3>
        <a:srgbClr val="D71A13"/>
      </a:accent3>
      <a:accent4>
        <a:srgbClr val="41316F"/>
      </a:accent4>
      <a:accent5>
        <a:srgbClr val="4C65C6"/>
      </a:accent5>
      <a:accent6>
        <a:srgbClr val="F5BA6B"/>
      </a:accent6>
      <a:hlink>
        <a:srgbClr val="D71A13"/>
      </a:hlink>
      <a:folHlink>
        <a:srgbClr val="4C65C6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We Three Kings">
      <a:dk1>
        <a:srgbClr val="FFF9FC"/>
      </a:dk1>
      <a:lt1>
        <a:srgbClr val="000000"/>
      </a:lt1>
      <a:dk2>
        <a:srgbClr val="FFF7F7"/>
      </a:dk2>
      <a:lt2>
        <a:srgbClr val="000000"/>
      </a:lt2>
      <a:accent1>
        <a:srgbClr val="323D71"/>
      </a:accent1>
      <a:accent2>
        <a:srgbClr val="EDA130"/>
      </a:accent2>
      <a:accent3>
        <a:srgbClr val="D71A13"/>
      </a:accent3>
      <a:accent4>
        <a:srgbClr val="41316F"/>
      </a:accent4>
      <a:accent5>
        <a:srgbClr val="4C65C6"/>
      </a:accent5>
      <a:accent6>
        <a:srgbClr val="F5BA6B"/>
      </a:accent6>
      <a:hlink>
        <a:srgbClr val="D71A13"/>
      </a:hlink>
      <a:folHlink>
        <a:srgbClr val="4C65C6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WeThreeKings</Template>
  <TotalTime>294</TotalTime>
  <Pages>0</Pages>
  <Words>1265</Words>
  <Characters>0</Characters>
  <Application>Microsoft Office PowerPoint</Application>
  <PresentationFormat>Custom</PresentationFormat>
  <Lines>0</Lines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ＭＳ Ｐゴシック</vt:lpstr>
      <vt:lpstr>Arial</vt:lpstr>
      <vt:lpstr>Garamond</vt:lpstr>
      <vt:lpstr>Georgia</vt:lpstr>
      <vt:lpstr>Lucida Grande</vt:lpstr>
      <vt:lpstr>Times New Roman</vt:lpstr>
      <vt:lpstr>Wingdings</vt:lpstr>
      <vt:lpstr>ヒラギノ明朝 Pro W6</vt:lpstr>
      <vt:lpstr>ヒラギノ角ゴ Pro W3</vt:lpstr>
      <vt:lpstr>PrinceOfPeace</vt:lpstr>
      <vt:lpstr>Florentine-Appointed</vt:lpstr>
      <vt:lpstr>Default Design</vt:lpstr>
      <vt:lpstr>1_Default Design</vt:lpstr>
      <vt:lpstr>PowerPoint Presentation</vt:lpstr>
      <vt:lpstr>The Wise Men: Voice of Adoration (Worship)  Matthew 2:1-12</vt:lpstr>
      <vt:lpstr>The Fallacies: </vt:lpstr>
      <vt:lpstr>PowerPoint Presentation</vt:lpstr>
      <vt:lpstr>1. The Light they received!</vt:lpstr>
      <vt:lpstr>PowerPoint Presentation</vt:lpstr>
      <vt:lpstr>PowerPoint Presentation</vt:lpstr>
      <vt:lpstr>PowerPoint Presentation</vt:lpstr>
      <vt:lpstr>2. The choices they made. </vt:lpstr>
      <vt:lpstr>2. The choices they made. </vt:lpstr>
      <vt:lpstr>2. The choices they made. </vt:lpstr>
      <vt:lpstr>2. The choices they made. </vt:lpstr>
      <vt:lpstr>                   Conclusion</vt:lpstr>
      <vt:lpstr>                   Application:</vt:lpstr>
      <vt:lpstr>                   Application:</vt:lpstr>
      <vt:lpstr>                   Application:</vt:lpstr>
      <vt:lpstr>                   Application:</vt:lpstr>
      <vt:lpstr>PowerPoint Presentation</vt:lpstr>
      <vt:lpstr>But the truly “Wise Men” Recognize and Respond to the King of Kings!</vt:lpstr>
      <vt:lpstr>PowerPoint Presentation</vt:lpstr>
    </vt:vector>
  </TitlesOfParts>
  <Company>MS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Keith Peters</cp:lastModifiedBy>
  <cp:revision>24</cp:revision>
  <dcterms:created xsi:type="dcterms:W3CDTF">2016-12-29T15:06:48Z</dcterms:created>
  <dcterms:modified xsi:type="dcterms:W3CDTF">2017-01-04T18:09:53Z</dcterms:modified>
</cp:coreProperties>
</file>