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49" r:id="rId2"/>
    <p:sldMasterId id="2147483650" r:id="rId3"/>
    <p:sldMasterId id="2147483771" r:id="rId4"/>
  </p:sldMasterIdLst>
  <p:notesMasterIdLst>
    <p:notesMasterId r:id="rId36"/>
  </p:notesMasterIdLst>
  <p:sldIdLst>
    <p:sldId id="263" r:id="rId5"/>
    <p:sldId id="313" r:id="rId6"/>
    <p:sldId id="259" r:id="rId7"/>
    <p:sldId id="342" r:id="rId8"/>
    <p:sldId id="379" r:id="rId9"/>
    <p:sldId id="380" r:id="rId10"/>
    <p:sldId id="387" r:id="rId11"/>
    <p:sldId id="386" r:id="rId12"/>
    <p:sldId id="396" r:id="rId13"/>
    <p:sldId id="398" r:id="rId14"/>
    <p:sldId id="399" r:id="rId15"/>
    <p:sldId id="401" r:id="rId16"/>
    <p:sldId id="395" r:id="rId17"/>
    <p:sldId id="405" r:id="rId18"/>
    <p:sldId id="402" r:id="rId19"/>
    <p:sldId id="404" r:id="rId20"/>
    <p:sldId id="406" r:id="rId21"/>
    <p:sldId id="409" r:id="rId22"/>
    <p:sldId id="410" r:id="rId23"/>
    <p:sldId id="407" r:id="rId24"/>
    <p:sldId id="411" r:id="rId25"/>
    <p:sldId id="408" r:id="rId26"/>
    <p:sldId id="412" r:id="rId27"/>
    <p:sldId id="413" r:id="rId28"/>
    <p:sldId id="416" r:id="rId29"/>
    <p:sldId id="423" r:id="rId30"/>
    <p:sldId id="419" r:id="rId31"/>
    <p:sldId id="421" r:id="rId32"/>
    <p:sldId id="415" r:id="rId33"/>
    <p:sldId id="426" r:id="rId34"/>
    <p:sldId id="422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8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35A9-1FFB-F626-A4DB-4D6E04C9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CE23-36CC-A856-2F42-0FD974B7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082B-F687-9B68-FB38-632432CA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C419-6970-F23A-2C6B-A9907D8D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7B4A-F346-FD49-5094-75C1A3F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440-6A29-758A-BBD3-48E4CCEB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72824-A2D6-203D-5F59-8AA467AD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80A1-5BE3-3219-B9D9-F314152F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021D-331A-2CC8-2736-BE4106D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8FB9-788C-CC39-8166-C9FE4589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1A81-6C31-D942-8CD1-EFCC95AD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8005C-DCC2-4267-FB53-21E3AC45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C1F2-BAE4-5D4E-65A7-69EE44C3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EC2F-B944-C244-4DCA-C7689E88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FFE4-AF61-27E7-B354-86B9650C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0734"/>
            <a:ext cx="8197453" cy="101128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326059"/>
            <a:ext cx="8228707" cy="35545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4" y="281285"/>
            <a:ext cx="8233172" cy="602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14" y="1044774"/>
            <a:ext cx="8233172" cy="3937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418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>
            <a:extLst>
              <a:ext uri="{FF2B5EF4-FFF2-40B4-BE49-F238E27FC236}">
                <a16:creationId xmlns:a16="http://schemas.microsoft.com/office/drawing/2014/main" id="{857758A2-8018-78D5-8C4F-9E09D3EC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59208C38-EADB-0C93-1F90-4ABE05FE8D9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886200"/>
            <a:ext cx="6858000" cy="685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593-1984-1C8C-4E42-C8898EB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334D-7BF5-088F-351B-7129DA0C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362-947D-C340-62FF-167C728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B99D-A593-C343-4A08-9BCDE3F0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A63A-F4A0-F1A6-0A7D-1210CEEA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7E08-9E07-1C6F-636B-2315B2BC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7A0C-A085-5ABB-1417-DAF05266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CCA3-344A-6CE3-1EA3-723B0AE3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624C-C382-C9A5-CD60-0306C76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F468-1132-6402-89CC-852DC024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49DA-B85D-14D2-7775-B06C711E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C7AD-EFE1-BBF6-06C1-A4820EF9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91135-AECA-53F7-383B-37BEE192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1C046-8730-1CFA-09D6-F0FEBEE8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67A6C-439A-BEEF-C4B8-F85369D2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9F44-D602-9982-C61C-2D1CFDA6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DB451-E2B0-914C-BCDE-A3D6D0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8E41-D34F-9D13-DF99-C621A8A4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4B214-67DE-12C0-6922-2E18C84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5C01-B433-D8BE-51C7-DE68CD1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D441-47BD-FE7F-2DDF-01F99D02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61679-7B6C-C61D-3ABB-71DD2771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4E8C7-39EE-1540-F9F5-A5B2DA32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EBAD9-0B0B-915E-DF93-BE72E0E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FEA4B-B343-4AF6-9463-E67E2FB806B7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22D8-B11E-5CFB-7BD1-1ED8FBB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9E6C-5338-E40A-4A21-358881A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12CC-C092-4FEE-8F2B-37FE38151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95F2-3F0C-6988-56F2-1A28732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16C6-C8E6-105E-8560-9C14616E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767DE-52FB-EE1A-BF18-11B35ED5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716D9-DE4F-5735-ADAF-511A14F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CEF8-E285-988E-1D0B-133A3A7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7F8E9-8532-3A32-9DFF-69F6B76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AB9-A104-2F6D-D3D6-FB2C5746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CF9A2-0977-E0B6-3EBE-5FD46D4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F44B7-E0AE-D82A-A56F-C8DCE4D1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59EF1-9041-BDAD-F5D4-679565BA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BAA91-3FDE-1F3E-B50C-AED8B8FF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020F-3979-2206-EE67-FE2A54F2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321469"/>
            <a:ext cx="8251031" cy="7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E2699A7C-C7D7-349D-DE65-C5313A91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68648"/>
            <a:ext cx="8233172" cy="113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7585C90-3E8E-7B5A-B56C-A1701C87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198811"/>
            <a:ext cx="8233172" cy="39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0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0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0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0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>
            <a:extLst>
              <a:ext uri="{FF2B5EF4-FFF2-40B4-BE49-F238E27FC236}">
                <a16:creationId xmlns:a16="http://schemas.microsoft.com/office/drawing/2014/main" id="{460DB34A-B6B3-8A31-D827-6C4107B5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FDBB29BA-02CE-EAE5-FF24-0C1125833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0005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A9D101E4-9830-6D29-DF0D-CED1D604C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467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Helvetica Bold" pitchFamily="48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ssbooks.com/verse.asp?ref=Ro+12%3A9-21" TargetMode="External"/><Relationship Id="rId3" Type="http://schemas.openxmlformats.org/officeDocument/2006/relationships/hyperlink" Target="http://www.crossbooks.com/verse.asp?ref=1Co+12%3A1-13" TargetMode="External"/><Relationship Id="rId7" Type="http://schemas.openxmlformats.org/officeDocument/2006/relationships/hyperlink" Target="http://www.crossbooks.com/verse.asp?ref=Ro+12%3A6-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ssbooks.com/verse.asp?ref=Ro+12%3A1-5" TargetMode="External"/><Relationship Id="rId11" Type="http://schemas.openxmlformats.org/officeDocument/2006/relationships/hyperlink" Target="http://www.crossbooks.com/verse.asp?ref=Eph+4%3A13-16" TargetMode="External"/><Relationship Id="rId5" Type="http://schemas.openxmlformats.org/officeDocument/2006/relationships/hyperlink" Target="http://www.crossbooks.com/verse.asp?ref=1Co+13%3A1-13" TargetMode="External"/><Relationship Id="rId10" Type="http://schemas.openxmlformats.org/officeDocument/2006/relationships/hyperlink" Target="http://www.crossbooks.com/verse.asp?ref=Eph+4%3A7-12" TargetMode="External"/><Relationship Id="rId4" Type="http://schemas.openxmlformats.org/officeDocument/2006/relationships/hyperlink" Target="http://www.crossbooks.com/verse.asp?ref=1Co+12%3A14-31" TargetMode="External"/><Relationship Id="rId9" Type="http://schemas.openxmlformats.org/officeDocument/2006/relationships/hyperlink" Target="http://www.crossbooks.com/verse.asp?ref=Eph+4%3A1-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5197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theme transcends both Testaments.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10:12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“Sow to yourselves in righteousness, reap in mercy;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 up your fallow ground: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it is time to seek the LORD,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 he come and rain righteousness upon you.” </a:t>
            </a:r>
          </a:p>
        </p:txBody>
      </p:sp>
    </p:spTree>
    <p:extLst>
      <p:ext uri="{BB962C8B-B14F-4D97-AF65-F5344CB8AC3E}">
        <p14:creationId xmlns:p14="http://schemas.microsoft.com/office/powerpoint/2010/main" val="3101846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52A0E-43C2-CBA6-1577-273E0EF35556}"/>
              </a:ext>
            </a:extLst>
          </p:cNvPr>
          <p:cNvSpPr txBox="1"/>
          <p:nvPr/>
        </p:nvSpPr>
        <p:spPr>
          <a:xfrm>
            <a:off x="0" y="76355"/>
            <a:ext cx="9144000" cy="3705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theme transcends both Testaments.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Jer. 4:3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“Break up your fallow ground,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sow not among thorns.”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 3:9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laborers together with God.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God’s </a:t>
            </a:r>
            <a:r>
              <a:rPr kumimoji="0" lang="en-US" sz="48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husbandry!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435D2-BECE-2ED8-4A58-E11C88E86AEE}"/>
              </a:ext>
            </a:extLst>
          </p:cNvPr>
          <p:cNvSpPr txBox="1"/>
          <p:nvPr/>
        </p:nvSpPr>
        <p:spPr>
          <a:xfrm>
            <a:off x="-76200" y="3696950"/>
            <a:ext cx="9143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geōr’gion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farm,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ground and ergon: work</a:t>
            </a:r>
          </a:p>
        </p:txBody>
      </p:sp>
    </p:spTree>
    <p:extLst>
      <p:ext uri="{BB962C8B-B14F-4D97-AF65-F5344CB8AC3E}">
        <p14:creationId xmlns:p14="http://schemas.microsoft.com/office/powerpoint/2010/main" val="11790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60736-2D16-6D35-B80E-5496F700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3350"/>
            <a:ext cx="8839200" cy="37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788" tIns="26788" rIns="218599" bIns="2678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49850" indent="-64138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•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1pPr>
            <a:lvl2pPr marL="241082" indent="-52284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–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2pPr>
            <a:lvl3pPr marL="482163" indent="-433939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•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3pPr>
            <a:lvl4pPr marL="723245" indent="-429705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–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4pPr>
            <a:lvl5pPr marL="964326" indent="-429705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5pPr>
            <a:lvl6pPr marL="1205408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6pPr>
            <a:lvl7pPr marL="1446489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7pPr>
            <a:lvl8pPr marL="1687571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8pPr>
            <a:lvl9pPr marL="1928652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9pPr>
          </a:lstStyle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pitchFamily="-120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-120" charset="-128"/>
                <a:cs typeface="Times New Roman" panose="02020603050405020304" pitchFamily="18" charset="0"/>
                <a:sym typeface="Arial" charset="0"/>
              </a:rPr>
              <a:t>Why did God so often use this picture when describing </a:t>
            </a:r>
          </a:p>
          <a:p>
            <a:pPr marL="8467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pitchFamily="-120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-120" charset="-128"/>
                <a:cs typeface="Times New Roman" panose="02020603050405020304" pitchFamily="18" charset="0"/>
                <a:sym typeface="Arial" charset="0"/>
              </a:rPr>
              <a:t>His Plan for His People?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-120" charset="-128"/>
              <a:cs typeface="Times New Roman" panose="02020603050405020304" pitchFamily="18" charset="0"/>
              <a:sym typeface="Arial" charset="0"/>
            </a:endParaRPr>
          </a:p>
          <a:p>
            <a:pPr marL="649850" marR="0" lvl="0" indent="-6413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Lucida Grande" charset="0"/>
              <a:buChar char="•"/>
              <a:tabLst/>
              <a:defRPr/>
            </a:pPr>
            <a:endParaRPr kumimoji="0" lang="en-US" sz="6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20" charset="-128"/>
              <a:sym typeface="Arial" charset="0"/>
            </a:endParaRPr>
          </a:p>
        </p:txBody>
      </p:sp>
      <p:pic>
        <p:nvPicPr>
          <p:cNvPr id="1026" name="Picture 2" descr="How to Grow Vegetables Directly From Seeds in Your Garden">
            <a:extLst>
              <a:ext uri="{FF2B5EF4-FFF2-40B4-BE49-F238E27FC236}">
                <a16:creationId xmlns:a16="http://schemas.microsoft.com/office/drawing/2014/main" id="{98BA9DF8-ACBF-761E-F8CA-76B4490DD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/>
          <a:stretch/>
        </p:blipFill>
        <p:spPr bwMode="auto">
          <a:xfrm>
            <a:off x="0" y="2503946"/>
            <a:ext cx="4038601" cy="26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things to do in the garden this week: Get planting those vegetables –  Orange County Register">
            <a:extLst>
              <a:ext uri="{FF2B5EF4-FFF2-40B4-BE49-F238E27FC236}">
                <a16:creationId xmlns:a16="http://schemas.microsoft.com/office/drawing/2014/main" id="{55FB1961-B74D-0123-2799-0AF143526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5" y="2463239"/>
            <a:ext cx="3886200" cy="26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187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13770" y="0"/>
            <a:ext cx="89704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your life and key relationships in the context of a back yard garden.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If you knew that your daily diet would basically come out of your garden: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priority would you place on it?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would you plant?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steps would you take to ensure a good harvest?</a:t>
            </a:r>
            <a:endParaRPr lang="en-US" sz="4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60736-2D16-6D35-B80E-5496F700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876"/>
            <a:ext cx="9144000" cy="37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8" tIns="26788" rIns="218599" bIns="2678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49850" indent="-64138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•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1pPr>
            <a:lvl2pPr marL="241082" indent="-52284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–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2pPr>
            <a:lvl3pPr marL="482163" indent="-433939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•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3pPr>
            <a:lvl4pPr marL="723245" indent="-429705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–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4pPr>
            <a:lvl5pPr marL="964326" indent="-429705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pitchFamily="-120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5pPr>
            <a:lvl6pPr marL="1205408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6pPr>
            <a:lvl7pPr marL="1446489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7pPr>
            <a:lvl8pPr marL="1687571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8pPr>
            <a:lvl9pPr marL="1928652" indent="-429705" algn="l" defTabSz="482163" rtl="0" eaLnBrk="1" fontAlgn="base" latinLnBrk="0" hangingPunct="1">
              <a:spcBef>
                <a:spcPts val="933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9pPr>
          </a:lstStyle>
          <a:p>
            <a:pPr marL="8467" lvl="0" indent="0" algn="ctr" eaLnBrk="1" hangingPunct="1">
              <a:buNone/>
              <a:defRPr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Gal 6:7-8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“Be not deceived; </a:t>
            </a:r>
          </a:p>
          <a:p>
            <a:pPr marL="8467" lvl="0" indent="0" algn="ctr" eaLnBrk="1" hangingPunct="1"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God is not mocked: </a:t>
            </a:r>
          </a:p>
          <a:p>
            <a:pPr marL="8467" lvl="0" indent="0" algn="ctr" eaLnBrk="1" hangingPunct="1"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for whatsoever a man soweth,</a:t>
            </a:r>
          </a:p>
          <a:p>
            <a:pPr marL="8467" lvl="0" indent="0" algn="ctr" eaLnBrk="1" hangingPunct="1"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that shall he also reap. </a:t>
            </a:r>
          </a:p>
          <a:p>
            <a:pPr marL="8467" lvl="0" indent="0" algn="ctr" eaLnBrk="1" hangingPunct="1"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For he that soweth to his flesh shall of the flesh reap corruption;</a:t>
            </a:r>
          </a:p>
          <a:p>
            <a:pPr marL="8467" lvl="0" indent="0" algn="ctr" eaLnBrk="1" hangingPunct="1"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but he that soweth to the Spirit shall of the Spirit reap life everlasting.” </a:t>
            </a:r>
            <a:endParaRPr kumimoji="0" lang="en-US" sz="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5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13769" y="0"/>
            <a:ext cx="912333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so much depends on what we sow into the soil of our souls, I’d like to examine this biblical analogy of a garden</a:t>
            </a:r>
          </a:p>
          <a:p>
            <a:pPr lvl="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consider why God repeatedly uses it to describe the process, problems and progress of our relationships.</a:t>
            </a: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76200" y="209550"/>
            <a:ext cx="8991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of the principles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(and processes)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cultivating a successful 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(fruitful)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garden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to growing healthy relationships with God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each other. </a:t>
            </a: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Healthy “Gardens” require:</a:t>
            </a: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Pr. 29:18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“Where there is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vision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ḥāzôn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perception, contemplation)</a:t>
            </a:r>
            <a:endParaRPr lang="en-US" sz="6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ips for Starting a Rooftop Garden | HGTV">
            <a:extLst>
              <a:ext uri="{FF2B5EF4-FFF2-40B4-BE49-F238E27FC236}">
                <a16:creationId xmlns:a16="http://schemas.microsoft.com/office/drawing/2014/main" id="{51F976B6-5B23-AC15-6AC2-F9EEB742D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 bwMode="auto">
          <a:xfrm>
            <a:off x="4393423" y="2216944"/>
            <a:ext cx="475057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1F3AA-6863-454C-A84F-EE90B30F6620}"/>
              </a:ext>
            </a:extLst>
          </p:cNvPr>
          <p:cNvSpPr txBox="1"/>
          <p:nvPr/>
        </p:nvSpPr>
        <p:spPr>
          <a:xfrm>
            <a:off x="-18598" y="2246385"/>
            <a:ext cx="43619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people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perish”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(para’: go back,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at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nought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79E1D-8A63-7450-6743-B72B6822DC04}"/>
              </a:ext>
            </a:extLst>
          </p:cNvPr>
          <p:cNvSpPr txBox="1"/>
          <p:nvPr/>
        </p:nvSpPr>
        <p:spPr>
          <a:xfrm>
            <a:off x="152400" y="3926168"/>
            <a:ext cx="4737370" cy="118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Failing to plan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planning to fail!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Healthy “Gardens” require: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Preparing 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10:12  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“Break up your fallow ground,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for it is time to seek the Lord…”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4240A-E795-0B6A-08FB-AA792305086D}"/>
              </a:ext>
            </a:extLst>
          </p:cNvPr>
          <p:cNvSpPr txBox="1"/>
          <p:nvPr/>
        </p:nvSpPr>
        <p:spPr>
          <a:xfrm>
            <a:off x="6894" y="2495550"/>
            <a:ext cx="845130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Parable of the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sower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(Mt 13)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the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“good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ground” 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result?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LOWING WITH HORSES - YouTube">
            <a:extLst>
              <a:ext uri="{FF2B5EF4-FFF2-40B4-BE49-F238E27FC236}">
                <a16:creationId xmlns:a16="http://schemas.microsoft.com/office/drawing/2014/main" id="{52BBEFF7-CBC8-A20E-BC29-03C570B0D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6637" b="8397"/>
          <a:stretch/>
        </p:blipFill>
        <p:spPr bwMode="auto">
          <a:xfrm>
            <a:off x="6313700" y="3105149"/>
            <a:ext cx="2837874" cy="20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5"/>
          <a:stretch/>
        </p:blipFill>
        <p:spPr bwMode="auto">
          <a:xfrm>
            <a:off x="-34046" y="-23993"/>
            <a:ext cx="9143999" cy="51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0" y="133351"/>
            <a:ext cx="9067800" cy="604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Cultivating Healthy “Gardens” require:</a:t>
            </a:r>
            <a:endParaRPr lang="en-US" sz="1600" i="1" dirty="0">
              <a:effectLst/>
            </a:endParaRPr>
          </a:p>
        </p:txBody>
      </p:sp>
      <p:sp>
        <p:nvSpPr>
          <p:cNvPr id="3076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owing the seed - Home | Facebook">
            <a:extLst>
              <a:ext uri="{FF2B5EF4-FFF2-40B4-BE49-F238E27FC236}">
                <a16:creationId xmlns:a16="http://schemas.microsoft.com/office/drawing/2014/main" id="{BDCE3F28-8333-16B0-AD8B-971FE3903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6948" b="1"/>
          <a:stretch/>
        </p:blipFill>
        <p:spPr bwMode="auto">
          <a:xfrm>
            <a:off x="5170008" y="570421"/>
            <a:ext cx="3974012" cy="457307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D7E99-086B-467D-5DD8-79CCC6279988}"/>
              </a:ext>
            </a:extLst>
          </p:cNvPr>
          <p:cNvSpPr txBox="1"/>
          <p:nvPr/>
        </p:nvSpPr>
        <p:spPr>
          <a:xfrm>
            <a:off x="76200" y="763208"/>
            <a:ext cx="5638800" cy="122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Planting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13:3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sower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went forth to sow.”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D4E6A-78FC-31D1-98FD-AED490D13C7A}"/>
              </a:ext>
            </a:extLst>
          </p:cNvPr>
          <p:cNvSpPr txBox="1"/>
          <p:nvPr/>
        </p:nvSpPr>
        <p:spPr>
          <a:xfrm>
            <a:off x="76200" y="2100131"/>
            <a:ext cx="5181599" cy="26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Gal. 6:9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“be not deceived…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whatsoever a man sows,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shall he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also reap.” 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20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0" y="-9525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We’ve been discussing some of the ways God “pictures” or describes His people.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28600" y="1123950"/>
            <a:ext cx="5982286" cy="1323439"/>
          </a:xfrm>
          <a:prstGeom prst="rect">
            <a:avLst/>
          </a:prstGeom>
          <a:noFill/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pictures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(Treasure/Pearl)</a:t>
            </a:r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D0D1E-9673-14E5-9208-CD1C0A6C1387}"/>
              </a:ext>
            </a:extLst>
          </p:cNvPr>
          <p:cNvSpPr txBox="1"/>
          <p:nvPr/>
        </p:nvSpPr>
        <p:spPr>
          <a:xfrm>
            <a:off x="209842" y="2458337"/>
            <a:ext cx="5543843" cy="1261884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Progressive Pictures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Sheep, Vessel’s, Masterpieces)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373C7-17B2-88AA-0157-53B9BC44676C}"/>
              </a:ext>
            </a:extLst>
          </p:cNvPr>
          <p:cNvSpPr txBox="1"/>
          <p:nvPr/>
        </p:nvSpPr>
        <p:spPr>
          <a:xfrm>
            <a:off x="419823" y="3666589"/>
            <a:ext cx="4685440" cy="1323439"/>
          </a:xfrm>
          <a:prstGeom prst="rect">
            <a:avLst/>
          </a:prstGeom>
          <a:noFill/>
          <a:effectLst>
            <a:softEdge rad="152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Personal Pictures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(Family,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Bride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40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Healthy “Gardens” require: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Protecting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21:33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“planted a vineyard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hedged it round about”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6 Tips to Create an Animal Proof Garden Fence - The Seasonal Homestead">
            <a:extLst>
              <a:ext uri="{FF2B5EF4-FFF2-40B4-BE49-F238E27FC236}">
                <a16:creationId xmlns:a16="http://schemas.microsoft.com/office/drawing/2014/main" id="{0C5CDE77-88A0-F29E-B270-370012F72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/>
          <a:stretch/>
        </p:blipFill>
        <p:spPr bwMode="auto">
          <a:xfrm>
            <a:off x="5181600" y="2495550"/>
            <a:ext cx="3909758" cy="26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40B8A-F371-B598-B4DF-2B3DAA782DE4}"/>
              </a:ext>
            </a:extLst>
          </p:cNvPr>
          <p:cNvSpPr txBox="1"/>
          <p:nvPr/>
        </p:nvSpPr>
        <p:spPr>
          <a:xfrm>
            <a:off x="20782" y="1815881"/>
            <a:ext cx="743806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Is 5:1-2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wellbeloved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hath a vineyard in a    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very fruitful hill: </a:t>
            </a:r>
          </a:p>
          <a:p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fenced it, 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gathered out the stones, 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planted it with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choicest vine…”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13303" y="-41713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Healthy “Gardens” require: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Pruning 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 15:2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“Every branch in me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beareth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fruit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every branch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beareth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fruit,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purgeth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it, </a:t>
            </a: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D2295-492A-EA36-FCAE-996B00DF50D9}"/>
              </a:ext>
            </a:extLst>
          </p:cNvPr>
          <p:cNvSpPr txBox="1"/>
          <p:nvPr/>
        </p:nvSpPr>
        <p:spPr>
          <a:xfrm>
            <a:off x="4800600" y="1200150"/>
            <a:ext cx="4766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taketh away: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Vine Pruning with Our Vineyard Manager Dave Shein">
            <a:extLst>
              <a:ext uri="{FF2B5EF4-FFF2-40B4-BE49-F238E27FC236}">
                <a16:creationId xmlns:a16="http://schemas.microsoft.com/office/drawing/2014/main" id="{12DA272B-8C51-D99B-7FA6-8868EF2F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49" y="2656642"/>
            <a:ext cx="3735639" cy="24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2A5DE-0665-3111-AD9A-1BF1C55656D2}"/>
              </a:ext>
            </a:extLst>
          </p:cNvPr>
          <p:cNvSpPr txBox="1"/>
          <p:nvPr/>
        </p:nvSpPr>
        <p:spPr>
          <a:xfrm>
            <a:off x="215416" y="3343982"/>
            <a:ext cx="49157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it may bring forth more fruit.” </a:t>
            </a:r>
          </a:p>
        </p:txBody>
      </p:sp>
    </p:spTree>
    <p:extLst>
      <p:ext uri="{BB962C8B-B14F-4D97-AF65-F5344CB8AC3E}">
        <p14:creationId xmlns:p14="http://schemas.microsoft.com/office/powerpoint/2010/main" val="5984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Healthy “Gardens” require: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Picking (Harvesting) 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3:12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“he will thoroughly purge his floor,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 his wheat into the garner; </a:t>
            </a: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arvesting wheat | Women harvest wheat. Bangladesh. Photo: S… | Flickr">
            <a:extLst>
              <a:ext uri="{FF2B5EF4-FFF2-40B4-BE49-F238E27FC236}">
                <a16:creationId xmlns:a16="http://schemas.microsoft.com/office/drawing/2014/main" id="{021DDF44-3392-5B94-7B65-1B3E6493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2255"/>
            <a:ext cx="3679789" cy="24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AAA2E-1B9B-448A-4E71-E904E4C1B726}"/>
              </a:ext>
            </a:extLst>
          </p:cNvPr>
          <p:cNvSpPr txBox="1"/>
          <p:nvPr/>
        </p:nvSpPr>
        <p:spPr>
          <a:xfrm>
            <a:off x="228600" y="2565454"/>
            <a:ext cx="47308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he will burn up the chaff with unquenchable fire.”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also Mt 13:30</a:t>
            </a:r>
          </a:p>
        </p:txBody>
      </p:sp>
    </p:spTree>
    <p:extLst>
      <p:ext uri="{BB962C8B-B14F-4D97-AF65-F5344CB8AC3E}">
        <p14:creationId xmlns:p14="http://schemas.microsoft.com/office/powerpoint/2010/main" val="3468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Healthy “Gardens” require: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Preserving 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13:41-43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“they shall gather out of his kingdom all things that offend…,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shall cast them into a furnace of fire: there shall be wailing and gnashing of teeth. </a:t>
            </a:r>
          </a:p>
          <a:p>
            <a:pPr marR="0" algn="ctr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shall the righteous shine forth as the sun in the kingdom of their Father.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hath ears to hear, let him hear.”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10B50-B986-5161-93DC-42357F90EE77}"/>
              </a:ext>
            </a:extLst>
          </p:cNvPr>
          <p:cNvSpPr txBox="1"/>
          <p:nvPr/>
        </p:nvSpPr>
        <p:spPr>
          <a:xfrm>
            <a:off x="-18598" y="0"/>
            <a:ext cx="912333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committed are you to the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Planning, Preparing, Planting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Protecting, Pruning, Picking</a:t>
            </a:r>
            <a:endParaRPr lang="en-US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Aft>
                <a:spcPts val="0"/>
              </a:spcAft>
            </a:pPr>
            <a:r>
              <a:rPr lang="en-US" sz="4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Preserving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Garden of your soul?</a:t>
            </a:r>
          </a:p>
          <a:p>
            <a:pPr marR="0" algn="ctr"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tell by what’s</a:t>
            </a:r>
          </a:p>
          <a:p>
            <a:pPr marR="0" algn="ctr"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growing there!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6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73B2-5DCC-8CEC-41D1-D03B984B3092}"/>
              </a:ext>
            </a:extLst>
          </p:cNvPr>
          <p:cNvSpPr txBox="1"/>
          <p:nvPr/>
        </p:nvSpPr>
        <p:spPr>
          <a:xfrm>
            <a:off x="76200" y="0"/>
            <a:ext cx="89916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can’t fake fruit!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12:33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“Either make the tree good,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his fruit good;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virtuous)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else make the tree corrupt,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his fruit corrupt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sapros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rotten)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 tree is known by his fruit.”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out of the abundance of the heart </a:t>
            </a:r>
          </a:p>
          <a:p>
            <a:pPr lvl="0" algn="ctr"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mouth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speaketh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73B2-5DCC-8CEC-41D1-D03B984B3092}"/>
              </a:ext>
            </a:extLst>
          </p:cNvPr>
          <p:cNvSpPr txBox="1"/>
          <p:nvPr/>
        </p:nvSpPr>
        <p:spPr>
          <a:xfrm>
            <a:off x="0" y="32258"/>
            <a:ext cx="8991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can’t fake fruit!</a:t>
            </a:r>
          </a:p>
          <a:p>
            <a:pPr marL="742950" marR="0" indent="-742950" algn="ctr">
              <a:spcBef>
                <a:spcPts val="0"/>
              </a:spcBef>
              <a:spcAft>
                <a:spcPts val="0"/>
              </a:spcAft>
              <a:buAutoNum type="arabicPlain" startAt="35"/>
            </a:pP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good man out of the good treasure of the heart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bringeth forth good things: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an evil man out of the evil treasure bringeth forth evil things.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idle word that men shall speak,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they shall give account thereof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day of judgment.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8446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73B2-5DCC-8CEC-41D1-D03B984B3092}"/>
              </a:ext>
            </a:extLst>
          </p:cNvPr>
          <p:cNvSpPr txBox="1"/>
          <p:nvPr/>
        </p:nvSpPr>
        <p:spPr>
          <a:xfrm>
            <a:off x="76200" y="0"/>
            <a:ext cx="8991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can’t fake fruit!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 5:19-21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works of the flesh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manifest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Adultery, fornication, uncleanness, lasciviousness,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Idolatry, witchcraft, hatred, variance, emulations, wrath, strife, seditions,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heresies,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Envyings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murders, drunkenness,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revellings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such like…”</a:t>
            </a:r>
            <a:endParaRPr lang="en-US" sz="4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A37AF7-504E-C159-56EA-0C488FDE7CD5}"/>
              </a:ext>
            </a:extLst>
          </p:cNvPr>
          <p:cNvSpPr txBox="1"/>
          <p:nvPr/>
        </p:nvSpPr>
        <p:spPr>
          <a:xfrm>
            <a:off x="228600" y="5715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“Love, Joy, Peace, Longsuffering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DCBFC-AEAF-0C9E-1D84-806DC4C653E8}"/>
              </a:ext>
            </a:extLst>
          </p:cNvPr>
          <p:cNvSpPr txBox="1"/>
          <p:nvPr/>
        </p:nvSpPr>
        <p:spPr>
          <a:xfrm>
            <a:off x="152400" y="363855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Gentleness, Goodness, Faith, Meekness, Temperance.”  </a:t>
            </a:r>
            <a:r>
              <a:rPr lang="en-US" sz="4000" b="1" dirty="0">
                <a:latin typeface="Georgia" panose="02040502050405020303" pitchFamily="18" charset="0"/>
              </a:rPr>
              <a:t>22,23</a:t>
            </a:r>
          </a:p>
        </p:txBody>
      </p:sp>
    </p:spTree>
    <p:extLst>
      <p:ext uri="{BB962C8B-B14F-4D97-AF65-F5344CB8AC3E}">
        <p14:creationId xmlns:p14="http://schemas.microsoft.com/office/powerpoint/2010/main" val="18747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73B2-5DCC-8CEC-41D1-D03B984B3092}"/>
              </a:ext>
            </a:extLst>
          </p:cNvPr>
          <p:cNvSpPr txBox="1"/>
          <p:nvPr/>
        </p:nvSpPr>
        <p:spPr>
          <a:xfrm>
            <a:off x="76200" y="0"/>
            <a:ext cx="8991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gardens just seem to “grow up” with little planning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even less preparation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whole world lieth in wickedness”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Jn 5:19) then some worldly seeds will inevitably drift into our souls.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longer we neglect them,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stronger they will grow! (Mk 4:19)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he Christian Church – Jesus' Footprints">
            <a:extLst>
              <a:ext uri="{FF2B5EF4-FFF2-40B4-BE49-F238E27FC236}">
                <a16:creationId xmlns:a16="http://schemas.microsoft.com/office/drawing/2014/main" id="{40C89F20-C2D1-E9BD-5BDD-0464F6DE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" y="0"/>
            <a:ext cx="9143999" cy="51435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0EB54-FE21-D095-A169-FC367694CE06}"/>
              </a:ext>
            </a:extLst>
          </p:cNvPr>
          <p:cNvSpPr txBox="1"/>
          <p:nvPr/>
        </p:nvSpPr>
        <p:spPr>
          <a:xfrm>
            <a:off x="533400" y="3208753"/>
            <a:ext cx="7772400" cy="1877437"/>
          </a:xfrm>
          <a:prstGeom prst="rect">
            <a:avLst/>
          </a:prstGeom>
          <a:solidFill>
            <a:schemeClr val="tx1">
              <a:alpha val="47451"/>
            </a:schemeClr>
          </a:solidFill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Ye are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body of Christ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and members in particular”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12:27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E45-64DF-F5A9-6D28-FB3D5B114AD4}"/>
              </a:ext>
            </a:extLst>
          </p:cNvPr>
          <p:cNvSpPr txBox="1"/>
          <p:nvPr/>
        </p:nvSpPr>
        <p:spPr>
          <a:xfrm>
            <a:off x="-838200" y="5731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Practical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Pictures</a:t>
            </a:r>
            <a:endParaRPr kumimoji="0" lang="en-US" sz="4800" b="1" i="0" u="none" strike="noStrike" kern="1200" normalizeH="0" baseline="0" noProof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ads of Joy&quot; by RosaryManJim: Jesus: The True Vine">
            <a:extLst>
              <a:ext uri="{FF2B5EF4-FFF2-40B4-BE49-F238E27FC236}">
                <a16:creationId xmlns:a16="http://schemas.microsoft.com/office/drawing/2014/main" id="{9E27BCC9-AB49-89AA-B8E5-41EAB164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CB9A36-ED93-C1C8-4FF6-65529F6BA52B}"/>
              </a:ext>
            </a:extLst>
          </p:cNvPr>
          <p:cNvSpPr txBox="1"/>
          <p:nvPr/>
        </p:nvSpPr>
        <p:spPr>
          <a:xfrm>
            <a:off x="-76200" y="2301716"/>
            <a:ext cx="4572000" cy="2708434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15:16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chosen you,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ye should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bring forth fruit”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CFD9D-BFAE-1223-6938-5058C572FDDB}"/>
              </a:ext>
            </a:extLst>
          </p:cNvPr>
          <p:cNvSpPr txBox="1"/>
          <p:nvPr/>
        </p:nvSpPr>
        <p:spPr>
          <a:xfrm>
            <a:off x="0" y="133350"/>
            <a:ext cx="5105400" cy="1938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15:5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the vine,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are the branches.</a:t>
            </a:r>
          </a:p>
        </p:txBody>
      </p:sp>
    </p:spTree>
    <p:extLst>
      <p:ext uri="{BB962C8B-B14F-4D97-AF65-F5344CB8AC3E}">
        <p14:creationId xmlns:p14="http://schemas.microsoft.com/office/powerpoint/2010/main" val="34345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-6875" y="0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073B2-5DCC-8CEC-41D1-D03B984B3092}"/>
              </a:ext>
            </a:extLst>
          </p:cNvPr>
          <p:cNvSpPr txBox="1"/>
          <p:nvPr/>
        </p:nvSpPr>
        <p:spPr>
          <a:xfrm>
            <a:off x="76200" y="0"/>
            <a:ext cx="8991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Application: Harvest time is coming!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limited “season” to cultivate the soil of our souls.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(Ps. 90:12; Jer. 8:20; Eph. 5:15-18)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you prayerfully join me on this journey as we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cooperate with the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Shepherd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Pt 2:25) and “Husbandman” (Jn 15:1) to 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“restore our soul”. 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(Ps. 23:3)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352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0FEF2E-2E25-39D3-7DCC-1EAF98E0F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40230"/>
              </p:ext>
            </p:extLst>
          </p:nvPr>
        </p:nvGraphicFramePr>
        <p:xfrm>
          <a:off x="79178" y="646331"/>
          <a:ext cx="9036208" cy="3068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052">
                  <a:extLst>
                    <a:ext uri="{9D8B030D-6E8A-4147-A177-3AD203B41FA5}">
                      <a16:colId xmlns:a16="http://schemas.microsoft.com/office/drawing/2014/main" val="430387519"/>
                    </a:ext>
                  </a:extLst>
                </a:gridCol>
                <a:gridCol w="2084349">
                  <a:extLst>
                    <a:ext uri="{9D8B030D-6E8A-4147-A177-3AD203B41FA5}">
                      <a16:colId xmlns:a16="http://schemas.microsoft.com/office/drawing/2014/main" val="426284217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85200466"/>
                    </a:ext>
                  </a:extLst>
                </a:gridCol>
                <a:gridCol w="2559207">
                  <a:extLst>
                    <a:ext uri="{9D8B030D-6E8A-4147-A177-3AD203B41FA5}">
                      <a16:colId xmlns:a16="http://schemas.microsoft.com/office/drawing/2014/main" val="2658570997"/>
                    </a:ext>
                  </a:extLst>
                </a:gridCol>
              </a:tblGrid>
              <a:tr h="9260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Design: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Distinction: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Development: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2754279528"/>
                  </a:ext>
                </a:extLst>
              </a:tr>
              <a:tr h="69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 Corinthians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3"/>
                        </a:rPr>
                        <a:t>12:1-13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>
                          <a:effectLst/>
                          <a:hlinkClick r:id="rId4"/>
                        </a:rPr>
                        <a:t>12:14-31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>
                          <a:effectLst/>
                          <a:hlinkClick r:id="rId5"/>
                        </a:rPr>
                        <a:t>13:1-13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53699303"/>
                  </a:ext>
                </a:extLst>
              </a:tr>
              <a:tr h="69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Romans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6"/>
                        </a:rPr>
                        <a:t>12:1-5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7"/>
                        </a:rPr>
                        <a:t>12:6-8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8"/>
                        </a:rPr>
                        <a:t>12:9-21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288506172"/>
                  </a:ext>
                </a:extLst>
              </a:tr>
              <a:tr h="69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Ephesians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9"/>
                        </a:rPr>
                        <a:t>4:1-6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10"/>
                        </a:rPr>
                        <a:t>4:7-12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u="sng" dirty="0">
                          <a:effectLst/>
                          <a:hlinkClick r:id="rId11"/>
                        </a:rPr>
                        <a:t>4:13-16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38000438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A34380-FA06-37D1-E0B1-E801DB3F73B7}"/>
              </a:ext>
            </a:extLst>
          </p:cNvPr>
          <p:cNvSpPr txBox="1"/>
          <p:nvPr/>
        </p:nvSpPr>
        <p:spPr>
          <a:xfrm>
            <a:off x="53896" y="0"/>
            <a:ext cx="9036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part of the “Body” of Christ involves: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901B1-541F-D406-3384-836FA17D697A}"/>
              </a:ext>
            </a:extLst>
          </p:cNvPr>
          <p:cNvSpPr txBox="1"/>
          <p:nvPr/>
        </p:nvSpPr>
        <p:spPr>
          <a:xfrm>
            <a:off x="2667000" y="105193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BF134-3A58-AE4F-7C56-1638F85B7022}"/>
              </a:ext>
            </a:extLst>
          </p:cNvPr>
          <p:cNvSpPr txBox="1"/>
          <p:nvPr/>
        </p:nvSpPr>
        <p:spPr>
          <a:xfrm>
            <a:off x="4571999" y="1041015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3B220-0B03-9CE0-6972-EAE6C341B046}"/>
              </a:ext>
            </a:extLst>
          </p:cNvPr>
          <p:cNvSpPr txBox="1"/>
          <p:nvPr/>
        </p:nvSpPr>
        <p:spPr>
          <a:xfrm>
            <a:off x="6788308" y="1051938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3F255-91D1-9E68-9FAA-E39909F0518D}"/>
              </a:ext>
            </a:extLst>
          </p:cNvPr>
          <p:cNvSpPr txBox="1"/>
          <p:nvPr/>
        </p:nvSpPr>
        <p:spPr>
          <a:xfrm>
            <a:off x="53896" y="3816174"/>
            <a:ext cx="90362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Maturity should produce Ability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(Ministry 4:12)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Stability!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(Commitment 4:14)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FE81E4-06D5-8453-6CAC-AF1948415E27}"/>
              </a:ext>
            </a:extLst>
          </p:cNvPr>
          <p:cNvSpPr txBox="1"/>
          <p:nvPr/>
        </p:nvSpPr>
        <p:spPr>
          <a:xfrm>
            <a:off x="0" y="-143"/>
            <a:ext cx="9220200" cy="1754326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 picture God often uses illustrates the Precious, Progressive, Personal, and Practical nature of our relationship with Him: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66C00-F511-FA03-9AC1-F5379BD3289A}"/>
              </a:ext>
            </a:extLst>
          </p:cNvPr>
          <p:cNvSpPr txBox="1"/>
          <p:nvPr/>
        </p:nvSpPr>
        <p:spPr>
          <a:xfrm>
            <a:off x="1905000" y="1581150"/>
            <a:ext cx="5791200" cy="830997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of a Garden!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E7085-0DBC-90F9-F349-B96D6E5A307A}"/>
              </a:ext>
            </a:extLst>
          </p:cNvPr>
          <p:cNvSpPr txBox="1"/>
          <p:nvPr/>
        </p:nvSpPr>
        <p:spPr>
          <a:xfrm>
            <a:off x="0" y="-74067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loves Gardens!</a:t>
            </a:r>
          </a:p>
        </p:txBody>
      </p:sp>
      <p:pic>
        <p:nvPicPr>
          <p:cNvPr id="8" name="Picture 7" descr="A picture containing water, nature&#10;&#10;Description automatically generated">
            <a:extLst>
              <a:ext uri="{FF2B5EF4-FFF2-40B4-BE49-F238E27FC236}">
                <a16:creationId xmlns:a16="http://schemas.microsoft.com/office/drawing/2014/main" id="{4FC44F2F-169C-84B6-8EE4-0C18FCDA6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713817"/>
            <a:ext cx="3908115" cy="3908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4CCC9-D3B2-C888-22EB-FAD812F90AAA}"/>
              </a:ext>
            </a:extLst>
          </p:cNvPr>
          <p:cNvSpPr txBox="1"/>
          <p:nvPr/>
        </p:nvSpPr>
        <p:spPr>
          <a:xfrm>
            <a:off x="297928" y="576339"/>
            <a:ext cx="88460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Man’s Journey begins in a garden!</a:t>
            </a:r>
          </a:p>
          <a:p>
            <a:r>
              <a:rPr lang="en-US" b="1" dirty="0"/>
              <a:t>Gen 2:8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planted a garden eastward in Eden;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 he put the man whom he had formed.”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A Scriptural Analysis of the History of Satan – Part 5 – The Garden of Eden  and Temptation of Eve | A Modern Guide to Demons and Fallen Angels">
            <a:extLst>
              <a:ext uri="{FF2B5EF4-FFF2-40B4-BE49-F238E27FC236}">
                <a16:creationId xmlns:a16="http://schemas.microsoft.com/office/drawing/2014/main" id="{73C26966-A416-B4FF-9E9B-6530DB7D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64" y="2059409"/>
            <a:ext cx="4436788" cy="3323308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5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E7085-0DBC-90F9-F349-B96D6E5A307A}"/>
              </a:ext>
            </a:extLst>
          </p:cNvPr>
          <p:cNvSpPr txBox="1"/>
          <p:nvPr/>
        </p:nvSpPr>
        <p:spPr>
          <a:xfrm>
            <a:off x="152401" y="3499203"/>
            <a:ext cx="8728670" cy="135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Satan and Sin led to us being expelled!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Genesis 3</a:t>
            </a:r>
            <a:endPara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8" name="Picture 8" descr="Adam and Eve Disobeyed God | Children's Bible Lessons">
            <a:extLst>
              <a:ext uri="{FF2B5EF4-FFF2-40B4-BE49-F238E27FC236}">
                <a16:creationId xmlns:a16="http://schemas.microsoft.com/office/drawing/2014/main" id="{8632D5DD-1FD2-6FA6-E29D-E172DE5D0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 r="-2" b="18263"/>
          <a:stretch/>
        </p:blipFill>
        <p:spPr bwMode="auto">
          <a:xfrm>
            <a:off x="5519270" y="26181"/>
            <a:ext cx="3636208" cy="32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dam and Eve Listened to Satan (Genesis 3:6, 23)">
            <a:extLst>
              <a:ext uri="{FF2B5EF4-FFF2-40B4-BE49-F238E27FC236}">
                <a16:creationId xmlns:a16="http://schemas.microsoft.com/office/drawing/2014/main" id="{F42A147B-2799-4C4B-0B2F-13902333F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-1" b="-1"/>
          <a:stretch/>
        </p:blipFill>
        <p:spPr bwMode="auto">
          <a:xfrm>
            <a:off x="78018" y="38100"/>
            <a:ext cx="5412677" cy="32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8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1178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4CCC9-D3B2-C888-22EB-FAD812F90AAA}"/>
              </a:ext>
            </a:extLst>
          </p:cNvPr>
          <p:cNvSpPr txBox="1"/>
          <p:nvPr/>
        </p:nvSpPr>
        <p:spPr>
          <a:xfrm>
            <a:off x="21178" y="-27794"/>
            <a:ext cx="9141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God has promised to Restore Eden!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Wednesday: &quot;A New Heaven and a New Earth&quot; | Sabbath School Net">
            <a:extLst>
              <a:ext uri="{FF2B5EF4-FFF2-40B4-BE49-F238E27FC236}">
                <a16:creationId xmlns:a16="http://schemas.microsoft.com/office/drawing/2014/main" id="{6853CB3A-B1D6-E285-BC17-A81B225C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" y="757492"/>
            <a:ext cx="9143980" cy="4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C2B0E-F81D-CEDE-C048-B9FB44C15B1D}"/>
              </a:ext>
            </a:extLst>
          </p:cNvPr>
          <p:cNvSpPr txBox="1"/>
          <p:nvPr/>
        </p:nvSpPr>
        <p:spPr>
          <a:xfrm>
            <a:off x="4191000" y="165735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Revelation 22:1-5</a:t>
            </a:r>
          </a:p>
        </p:txBody>
      </p:sp>
    </p:spTree>
    <p:extLst>
      <p:ext uri="{BB962C8B-B14F-4D97-AF65-F5344CB8AC3E}">
        <p14:creationId xmlns:p14="http://schemas.microsoft.com/office/powerpoint/2010/main" val="125275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5D90C90-F63E-995A-9D24-7BB4FA05B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383" y="207950"/>
            <a:ext cx="8733234" cy="964406"/>
          </a:xfrm>
          <a:solidFill>
            <a:schemeClr val="tx1"/>
          </a:solidFill>
          <a:effectLst>
            <a:softEdge rad="177800"/>
          </a:effectLst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1pPr>
            <a:lvl2pPr marL="241082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2pPr>
            <a:lvl3pPr marL="482163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3pPr>
            <a:lvl4pPr marL="723245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4pPr>
            <a:lvl5pPr marL="964326" algn="l" rtl="0" fontAlgn="base">
              <a:spcBef>
                <a:spcPct val="0"/>
              </a:spcBef>
              <a:spcAft>
                <a:spcPct val="0"/>
              </a:spcAft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5pPr>
            <a:lvl6pPr marL="1205408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6pPr>
            <a:lvl7pPr marL="1446489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7pPr>
            <a:lvl8pPr marL="1687571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8pPr>
            <a:lvl9pPr marL="1928652" algn="l" defTabSz="482163" rtl="0" eaLnBrk="1" latinLnBrk="0" hangingPunct="1">
              <a:defRPr sz="633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-120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theme was among Jesus’ favorites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a typeface="+mj-ea"/>
              <a:cs typeface="+mj-cs"/>
              <a:sym typeface="Georgi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98E9B-DFD9-2ED5-D193-A271135528DC}"/>
              </a:ext>
            </a:extLst>
          </p:cNvPr>
          <p:cNvSpPr txBox="1"/>
          <p:nvPr/>
        </p:nvSpPr>
        <p:spPr>
          <a:xfrm>
            <a:off x="-152400" y="895350"/>
            <a:ext cx="9194006" cy="4282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Sower and Seed (Mt 13:1-23)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Wheat and Tares (Mt 13:24-30)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Vineyard  (Mt 21:33-41)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Fruitless Fig tree (Lk 13:6-9)   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Vine and Branches (John 15:1-16)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7:20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their fruits Ye shall know them”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0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EFFFC"/>
      </a:lt1>
      <a:dk2>
        <a:srgbClr val="F6E084"/>
      </a:dk2>
      <a:lt2>
        <a:srgbClr val="FFFFFF"/>
      </a:lt2>
      <a:accent1>
        <a:srgbClr val="384BAD"/>
      </a:accent1>
      <a:accent2>
        <a:srgbClr val="251F51"/>
      </a:accent2>
      <a:accent3>
        <a:srgbClr val="FAEDC2"/>
      </a:accent3>
      <a:accent4>
        <a:srgbClr val="D9DAD7"/>
      </a:accent4>
      <a:accent5>
        <a:srgbClr val="AEB1D3"/>
      </a:accent5>
      <a:accent6>
        <a:srgbClr val="201B49"/>
      </a:accent6>
      <a:hlink>
        <a:srgbClr val="38682B"/>
      </a:hlink>
      <a:folHlink>
        <a:srgbClr val="60380E"/>
      </a:folHlink>
    </a:clrScheme>
    <a:fontScheme name="Default Design">
      <a:majorFont>
        <a:latin typeface="B Helvetica Bold"/>
        <a:ea typeface=""/>
        <a:cs typeface=""/>
      </a:majorFont>
      <a:minorFont>
        <a:latin typeface="B Helvetic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1320</Words>
  <Application>Microsoft Office PowerPoint</Application>
  <PresentationFormat>On-screen Show (16:9)</PresentationFormat>
  <Paragraphs>174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B Helvetica Bold</vt:lpstr>
      <vt:lpstr>Calibri</vt:lpstr>
      <vt:lpstr>Calibri Light</vt:lpstr>
      <vt:lpstr>Georgia</vt:lpstr>
      <vt:lpstr>Lucida Grande</vt:lpstr>
      <vt:lpstr>Times New Roman</vt:lpstr>
      <vt:lpstr>Wingdings</vt:lpstr>
      <vt:lpstr>Office Theme</vt:lpstr>
      <vt:lpstr>YouBelong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theme was among Jesus’ favorites.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28</cp:revision>
  <dcterms:created xsi:type="dcterms:W3CDTF">2012-07-18T16:46:43Z</dcterms:created>
  <dcterms:modified xsi:type="dcterms:W3CDTF">2022-06-02T21:31:05Z</dcterms:modified>
</cp:coreProperties>
</file>