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21" r:id="rId2"/>
    <p:sldMasterId id="2147483685" r:id="rId3"/>
    <p:sldMasterId id="2147483697" r:id="rId4"/>
    <p:sldMasterId id="2147483709" r:id="rId5"/>
    <p:sldMasterId id="2147483650" r:id="rId6"/>
  </p:sldMasterIdLst>
  <p:sldIdLst>
    <p:sldId id="304" r:id="rId7"/>
    <p:sldId id="268" r:id="rId8"/>
    <p:sldId id="280" r:id="rId9"/>
    <p:sldId id="281" r:id="rId10"/>
    <p:sldId id="256" r:id="rId11"/>
    <p:sldId id="263" r:id="rId12"/>
    <p:sldId id="283" r:id="rId13"/>
    <p:sldId id="292" r:id="rId14"/>
    <p:sldId id="289" r:id="rId15"/>
    <p:sldId id="291" r:id="rId16"/>
    <p:sldId id="287" r:id="rId17"/>
    <p:sldId id="293" r:id="rId18"/>
    <p:sldId id="294" r:id="rId19"/>
    <p:sldId id="305" r:id="rId20"/>
    <p:sldId id="295" r:id="rId21"/>
    <p:sldId id="306" r:id="rId22"/>
    <p:sldId id="296" r:id="rId23"/>
    <p:sldId id="307" r:id="rId24"/>
    <p:sldId id="297" r:id="rId25"/>
    <p:sldId id="298" r:id="rId26"/>
    <p:sldId id="310" r:id="rId27"/>
    <p:sldId id="301" r:id="rId28"/>
    <p:sldId id="285" r:id="rId29"/>
    <p:sldId id="303" r:id="rId30"/>
    <p:sldId id="262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CC"/>
    <a:srgbClr val="F9DC9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DDB43A-B65B-45B6-BD67-E350BD9CAB9F}" v="1320" dt="2023-12-12T22:21:50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433A-E165-6DCA-C7C7-C89E8BD82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E39B9-6658-DAF3-56DB-36F4C47C1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CEB5D-96B3-AA1F-56B7-D25AFB38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FA26D-1911-3215-7A48-343BBECD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6600-283D-C6B1-F8D8-D133AE28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CBDF-E046-4DC3-A325-5EC70AAE6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9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F714-E734-025F-4CA6-65864145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7FCE4-02D3-0C05-5553-070B678D7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AA2AD-DDC6-6872-5FB9-1DAE2C0B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60AD1-910C-2660-09FB-3DA3AFDB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CB4E2-2510-6853-B4C5-0D3A773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0306A-C981-4AC4-8751-9C98364C5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36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C98FA3-855D-3E99-E9D1-AE968C24B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76201"/>
            <a:ext cx="2743200" cy="610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D0F7C-47E9-5AEA-ADF8-F4BE79F56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76201"/>
            <a:ext cx="8026400" cy="6100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347B4-56A3-1AE0-417B-700EB68D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52C4D-015C-A349-0D98-6F709C0F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B9D04-6B4F-DE25-8C93-66860B1A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2E4A5-FDDE-4B86-9E79-494289B14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284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6E61-24D5-6930-13A2-96E71EDCF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7802B-06C9-F35A-19C0-B179DDC37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163D9-5CE3-02E4-7841-19479192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3E549-3A92-4E64-6569-C4CC8FB8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1CFE-05CA-2C1F-1FC5-EBF43195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C619A-318F-47BD-A8B6-E49B1CA00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17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508D-D2BA-3AC5-23A4-C0A363B1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D4B11-EB38-1EC2-3C66-76FDD9FE5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03DCE-CDAC-0390-9AE8-978E6DA9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C18DB-ADE6-871C-2BE5-C2B4B5CF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CD14E-41A5-CFBF-987B-035317D7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226E1-D664-4B02-BBD3-1A42598A2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41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E3B0-BDB4-6686-F448-B66C9DB2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ECD7C-37F8-AF88-9E4A-5DE907769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529A0-E971-7AED-359C-842F921B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A8490-D56D-3814-CC8F-EC3F6A66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221F-7E76-2A1F-86C4-1C3DCBA2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2D17F-1F26-4399-96F8-7BAB66B9E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6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1A5B-C044-3BDD-07E9-C37C313C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194F8-8E00-33E5-D8D8-136AD4D68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F9B57-F0D2-B77C-EA54-241158DB4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643B8-D840-2F66-0F52-E44D13CC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84279-C6E5-B33B-991D-374C698F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1A3BC-5EF2-E78F-23E5-D50856B5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89156-3C9F-477B-95D8-4E1F5526C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578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C0B1-8C28-D654-7CDA-DB053375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97B5-1F21-ABD0-6F99-60491D388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42E40-0A9B-8DC6-3263-A73A23A4A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903B9-93ED-333B-6205-7B65C6E7F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9EEF9-C458-4B02-A0F0-4DF75B388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C9B10A-924F-7C05-0ABA-BF448CF8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77F47-47AF-625C-21DC-B58F8241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376E1-FC83-AD6C-8463-9C543875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A8D40-31AA-49A2-92B7-792D327F65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52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B208-5768-C916-6E56-FB73895C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502F8B-0565-15F4-20EE-668FB26CE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82F9F-DF44-5940-B40A-A76A9399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8320E-B0F4-D6E0-B5DC-23E50AA8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E519E-1222-4903-9ECD-4F8451909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013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3B6FB-62DB-F31E-1092-92885E4A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C7734-1269-409C-E379-E9BF9D62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06016-92E4-CB97-E54D-420F1C6C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6FAF-D88F-4C81-86F6-8DEDE9709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142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947A7-4139-BF55-834D-0973A398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F0B01-020B-E18A-CFF2-F52B94CF6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CA051-42DC-61CF-DFC7-E46C597A3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47C26-BF5F-2043-2EBB-AC235E5B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4D058-95E6-B852-9F93-F0B6B0C9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84EE0-4CF1-E05A-65CE-DB134501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5695D-36C8-4BF3-B17D-1F8243DD4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41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FDD6-7DDE-A8FB-B658-16686BCA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0D28-FE5A-DA84-6E48-31B265903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F05DF-8118-4004-D0E5-13E2C419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DFCF9-EE94-662A-59C0-F2FEEBD3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88D7B-2CEE-EF96-BBCE-B661FA91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4E8F7-A719-4EFA-8851-51CEDE45C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709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4D23-4CB0-9F08-D74D-2B91B145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28437-CDCA-0096-600C-D25E31359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6D37E-7280-B609-EB00-5308F583F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80871-CA30-454E-6A63-3464BD8E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68313-078C-F8C6-FB64-C1CF4315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D2A2B-7634-5531-ACDD-830228BD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7AB49-D435-4E80-9B66-ADAC4A91CD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899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7D37-4856-F4EB-6FA0-6B2DEB84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DA0F5-C69B-1AC5-7728-3CA67093E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04C38-5CFF-BA59-EF3E-97625724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DB016-C020-6894-0155-A0C057DF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C455-2B06-D5ED-D35E-24325A6E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873C5-BDD3-4D54-8EBE-51460F8AB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630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D8D08-1714-9E57-E3D3-9A248361A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C6B34-683C-1B4B-F4CE-C7228A3D7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98270-281B-764B-4E0D-DAE8E584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63876-1E7B-0560-E7CC-430CDE99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5FF92-2090-C747-9A30-8BF209B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EA451-D530-4E72-A4CD-0CE8D8EC4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419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6DED-9F4E-45AE-BE82-01E55D08C1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241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3AE9-CFF8-4C8F-898F-65768F97B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665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2232-2052-4EF9-BCB6-44DCCC3053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473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279-A870-4D8E-8410-3767AC76A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415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AD48-EA51-452C-9B2C-02ECA8EC07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899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DA0-4D99-416B-8984-D67CA4B281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825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1A6E-37D9-4AC6-B716-D808B3707A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1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8290-2A6F-52BF-1744-EF1B8EA9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7B24C-AA68-52DF-49AC-2C0D922A8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A8A80-B225-AB65-CB1F-FD886E7D1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88BB4-7E17-C086-6AFD-3DB3FC3F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AFAA2-3941-1303-1A74-E7FD1DE0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5DB4E-7F29-4F1F-9090-69CA0CD9B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351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A8FC-8180-42EC-A144-A68D2F2669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859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5CE5-46E0-40BF-9968-F48B678AFA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163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F01-AA57-413A-A832-AAF1EE6216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680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8A97-1AE5-4D31-B47F-F2B656A1FC0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372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BDF-E046-4DC3-A325-5EC70AAE67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859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E8F7-A719-4EFA-8851-51CEDE45C4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599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DB4E-7F29-4F1F-9090-69CA0CD9BA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578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DAF4-2BC2-45F1-A991-D915933F9D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659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11F0-6586-4056-BCA0-08B9D5397E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006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36F1-FBA0-425E-8F51-40C0A1BEF8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3617-9090-FB6D-E422-BC779300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9FEA-921F-A0D8-E649-492830F5C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DD70B-4424-0687-72EB-3901745DA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B4C80-9EC5-A229-D62F-AA24697A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7FA0E-2CD0-5509-D757-921DF55F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C18DB-B3DA-DCAC-C093-A4B6B771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4DAF4-2BC2-45F1-A991-D915933F9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424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98AC-2DC1-431E-B0B1-E2685E7758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140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96C7-97AE-4F9E-873C-8B346CC9E6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180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0AF2-E9E5-4246-AD24-4DD809A802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840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306A-C981-4AC4-8751-9C98364C5F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19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E4A5-FDDE-4B86-9E79-494289B145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420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619A-318F-47BD-A8B6-E49B1CA000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355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26E1-D664-4B02-BBD3-1A42598A25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061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D17F-1F26-4399-96F8-7BAB66B9E9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746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9156-3C9F-477B-95D8-4E1F5526CC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1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8D40-31AA-49A2-92B7-792D327F65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76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2CFC-27EE-AD0B-B7AD-9CF65785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F8211-043C-1E4C-D9C2-576E14927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4CD2D-F0B8-800E-41D3-6DE624468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E0350-DECE-B3E6-F0B0-FFE8B87A1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EFC3D-B90A-A67C-777E-E6E4D332D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8B3A6-7E5A-67B4-1533-6246ECC4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18152C-9B45-9CA9-1093-CD5FF2CB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C92E1-EDA1-DC5C-719E-DE1D9452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211F0-6586-4056-BCA0-08B9D5397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668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519E-1222-4903-9ECD-4F84519095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299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6FAF-D88F-4C81-86F6-8DEDE9709D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023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695D-36C8-4BF3-B17D-1F8243DD47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394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B49-D435-4E80-9B66-ADAC4A91CD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32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73C5-BDD3-4D54-8EBE-51460F8AB8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365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A451-D530-4E72-A4CD-0CE8D8EC46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946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19" y="375047"/>
            <a:ext cx="10977563" cy="803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19" y="1393031"/>
            <a:ext cx="10977563" cy="52506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1497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AC882-058F-EC7E-9EEF-711F230E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ED7E4-598B-7038-D9F2-A06D1B8C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08BA5-CF07-AB46-5BC2-5BD4FDA7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75765-D39D-10FE-9738-3418EA89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936F1-FBA0-425E-8F51-40C0A1BEF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73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604B1-CCFB-AAAA-DD61-2EE400E8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E7E09-7191-F5C4-B092-AE7F6FB7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2560F-2B7E-6BF7-417D-894841EF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D98AC-2DC1-431E-B0B1-E2685E775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7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82B6-0B94-8183-9944-34C7C18E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2863-7B64-283F-BF7C-EC89E53B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8AD44-BDF1-4CD4-A08C-02E7AC6CB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331AB-1015-70D6-4595-3ABF13A7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E93FA-EC90-FEC2-AC28-ABEFF3F8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32A72-8124-7F61-A9B9-78151218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396C7-97AE-4F9E-873C-8B346CC9E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19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D02C5-260B-3F9D-B120-492F1C82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3C2B4A-F43C-10AB-1D8E-516981A85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69BD7-F8F0-C1A0-DC28-B47FD4C0C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BF29-EE5A-88C6-76E5-BFDBDF79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36642-8FE6-BCED-EBD4-EEB04DD5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C41B1-43E3-23E6-5EEA-2673ED45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30AF2-E9E5-4246-AD24-4DD809A80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86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F300AF9-4E23-4934-C172-3EE0D4C02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5CD2BE8-985D-055E-2916-51C00F61DB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FD2A50B-A704-E576-F912-496AC61721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112FE39-143F-7563-4C3B-CF20073AD4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CC1A44C2-0482-469E-8BB7-63A2527409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CCC98A4-BB3E-27E1-1AB8-D668A1AE8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BFABDDD-79D4-F2F8-F228-3F8D5B93C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E6DF2F2-B941-293B-15D2-BFCB908342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5796514-3635-210F-456F-470E1A6853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890461B-87FA-5497-4428-4B25EEF1F8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28185E38-DE54-4A30-B77F-A3F2B2E2FA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folHlink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folHlink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folHlink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folHlink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2E14-FABC-4776-8C55-1B24DBB1DD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68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23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44C2-0482-469E-8BB7-63A2527409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22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44C2-0482-469E-8BB7-63A2527409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63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91530"/>
            <a:ext cx="10977563" cy="81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9" y="964406"/>
            <a:ext cx="10977563" cy="589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487363" indent="-481013" algn="l" rtl="0" eaLnBrk="0" fontAlgn="base" hangingPunct="0">
        <a:spcBef>
          <a:spcPts val="1100"/>
        </a:spcBef>
        <a:spcAft>
          <a:spcPct val="0"/>
        </a:spcAft>
        <a:buSzPct val="100000"/>
        <a:buFont typeface="Lucida Grande" charset="0"/>
        <a:buChar char="•"/>
        <a:defRPr sz="44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8538" indent="-392113" algn="l" rtl="0" eaLnBrk="0" fontAlgn="base" hangingPunct="0">
        <a:spcBef>
          <a:spcPts val="900"/>
        </a:spcBef>
        <a:spcAft>
          <a:spcPct val="0"/>
        </a:spcAft>
        <a:buSzPct val="100000"/>
        <a:buFont typeface="Lucida Grande" charset="0"/>
        <a:buChar char="–"/>
        <a:defRPr sz="3800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581150" indent="-325438" algn="l" rtl="0" eaLnBrk="0" fontAlgn="base" hangingPunct="0">
        <a:spcBef>
          <a:spcPts val="800"/>
        </a:spcBef>
        <a:spcAft>
          <a:spcPct val="0"/>
        </a:spcAft>
        <a:buSzPct val="100000"/>
        <a:buFont typeface="Lucida Grande" charset="0"/>
        <a:buChar char="•"/>
        <a:defRPr sz="3400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228850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2878138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33353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37925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42497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47069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90E139-A5AA-7AA0-2F64-A640F3A22DEB}"/>
              </a:ext>
            </a:extLst>
          </p:cNvPr>
          <p:cNvSpPr txBox="1"/>
          <p:nvPr/>
        </p:nvSpPr>
        <p:spPr>
          <a:xfrm>
            <a:off x="2686050" y="2895600"/>
            <a:ext cx="6819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A9C74-D109-9F6E-2DE1-E46F297AE17A}"/>
              </a:ext>
            </a:extLst>
          </p:cNvPr>
          <p:cNvSpPr txBox="1"/>
          <p:nvPr/>
        </p:nvSpPr>
        <p:spPr>
          <a:xfrm>
            <a:off x="457200" y="-76200"/>
            <a:ext cx="1173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Privilege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(and Price)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 partnering with God.   </a:t>
            </a:r>
          </a:p>
        </p:txBody>
      </p:sp>
    </p:spTree>
    <p:extLst>
      <p:ext uri="{BB962C8B-B14F-4D97-AF65-F5344CB8AC3E}">
        <p14:creationId xmlns:p14="http://schemas.microsoft.com/office/powerpoint/2010/main" val="157998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9728" y="89624"/>
            <a:ext cx="1218227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 He wanted to do what was right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God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just what was “right” for him.</a:t>
            </a:r>
          </a:p>
          <a:p>
            <a:pPr lvl="0" algn="ctr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43934-30B0-170A-BFF3-B950B0547318}"/>
              </a:ext>
            </a:extLst>
          </p:cNvPr>
          <p:cNvSpPr txBox="1"/>
          <p:nvPr/>
        </p:nvSpPr>
        <p:spPr>
          <a:xfrm>
            <a:off x="533400" y="89624"/>
            <a:ext cx="10744200" cy="707886"/>
          </a:xfrm>
          <a:prstGeom prst="rect">
            <a:avLst/>
          </a:prstGeom>
          <a:solidFill>
            <a:schemeClr val="tx1">
              <a:alpha val="58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“Just”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dik’aios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equitable in character or 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DB2F12-1D46-86BA-05A7-73B2EDBF2E0B}"/>
              </a:ext>
            </a:extLst>
          </p:cNvPr>
          <p:cNvSpPr txBox="1"/>
          <p:nvPr/>
        </p:nvSpPr>
        <p:spPr>
          <a:xfrm>
            <a:off x="42964" y="2362200"/>
            <a:ext cx="117250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we feel wronged, do we focus on what’s right before God, or just us?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1F593-4821-51E0-5BED-85505B4412C7}"/>
              </a:ext>
            </a:extLst>
          </p:cNvPr>
          <p:cNvSpPr txBox="1"/>
          <p:nvPr/>
        </p:nvSpPr>
        <p:spPr>
          <a:xfrm>
            <a:off x="52017" y="4090720"/>
            <a:ext cx="12172544" cy="2677656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21:2-3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“Every way of a man is right in his own eyes: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the LORD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pondereth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hearts.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do justice and judgment is more acceptable to the LORD than sacrifice.” </a:t>
            </a:r>
          </a:p>
        </p:txBody>
      </p:sp>
    </p:spTree>
    <p:extLst>
      <p:ext uri="{BB962C8B-B14F-4D97-AF65-F5344CB8AC3E}">
        <p14:creationId xmlns:p14="http://schemas.microsoft.com/office/powerpoint/2010/main" val="23048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0" y="228600"/>
            <a:ext cx="11963400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kind of man did God choose?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Joseph was a “Kind” Man. 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19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Despite his hurt, </a:t>
            </a:r>
            <a:endParaRPr lang="en-US" sz="4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Since annulment wouldn’t require or involve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public condemnation of Mary</a:t>
            </a:r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would leave him open to public “speculation”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about his role in the pregnancy. </a:t>
            </a:r>
            <a:endParaRPr lang="en-US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DFE56-630D-DE78-E142-4E941526CD81}"/>
              </a:ext>
            </a:extLst>
          </p:cNvPr>
          <p:cNvSpPr txBox="1"/>
          <p:nvPr/>
        </p:nvSpPr>
        <p:spPr>
          <a:xfrm>
            <a:off x="609600" y="2057400"/>
            <a:ext cx="10439400" cy="1323439"/>
          </a:xfrm>
          <a:prstGeom prst="rect">
            <a:avLst/>
          </a:prstGeom>
          <a:solidFill>
            <a:schemeClr val="tx1">
              <a:alpha val="28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“and not willing to make her a public example,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minded to put her away privily.”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1518A-82F1-623E-8DAF-AF6372436C27}"/>
              </a:ext>
            </a:extLst>
          </p:cNvPr>
          <p:cNvSpPr txBox="1"/>
          <p:nvPr/>
        </p:nvSpPr>
        <p:spPr>
          <a:xfrm>
            <a:off x="4962331" y="3229421"/>
            <a:ext cx="701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he wanted to protect Mary.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49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0" y="228600"/>
            <a:ext cx="1196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Joseph was a “Kind” Man. 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19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Despite his hurt, he wanted to protect Mary.</a:t>
            </a:r>
          </a:p>
          <a:p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He was willing to sacrifice his reputation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in order to be kind to her. </a:t>
            </a:r>
          </a:p>
          <a:p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Gossip/speculation about him and Mary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would affect his business.  </a:t>
            </a:r>
          </a:p>
          <a:p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he Nativity Story: In Theatres Now - The Rebelution">
            <a:extLst>
              <a:ext uri="{FF2B5EF4-FFF2-40B4-BE49-F238E27FC236}">
                <a16:creationId xmlns:a16="http://schemas.microsoft.com/office/drawing/2014/main" id="{137C97FD-57A0-55C3-94ED-1C8411DF7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4"/>
          <a:stretch/>
        </p:blipFill>
        <p:spPr bwMode="auto">
          <a:xfrm>
            <a:off x="7391400" y="3886200"/>
            <a:ext cx="4988169" cy="2819400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8CF7BD-9AA5-9A04-A59F-DF54E914FC14}"/>
              </a:ext>
            </a:extLst>
          </p:cNvPr>
          <p:cNvSpPr txBox="1"/>
          <p:nvPr/>
        </p:nvSpPr>
        <p:spPr>
          <a:xfrm>
            <a:off x="381000" y="47244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she was pregnant 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someone else’s baby!</a:t>
            </a:r>
          </a:p>
        </p:txBody>
      </p:sp>
    </p:spTree>
    <p:extLst>
      <p:ext uri="{BB962C8B-B14F-4D97-AF65-F5344CB8AC3E}">
        <p14:creationId xmlns:p14="http://schemas.microsoft.com/office/powerpoint/2010/main" val="339836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0" y="228600"/>
            <a:ext cx="11963400" cy="787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Joseph was a “Kind” Man. 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19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Cor 13: 4-5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“Charity </a:t>
            </a:r>
            <a:r>
              <a:rPr 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suffereth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long, </a:t>
            </a: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is </a:t>
            </a:r>
            <a:r>
              <a:rPr lang="en-US" sz="5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kind</a:t>
            </a: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charity </a:t>
            </a:r>
            <a:r>
              <a:rPr 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envieth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not; charity </a:t>
            </a:r>
            <a:r>
              <a:rPr 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vaunteth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not itself, 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not puffed up, </a:t>
            </a:r>
          </a:p>
          <a:p>
            <a:pPr marL="742950" indent="-742950">
              <a:buAutoNum type="arabicPlain" startAt="5"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Doth not behave itself unseemly,</a:t>
            </a:r>
          </a:p>
          <a:p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seeketh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not her own, </a:t>
            </a:r>
          </a:p>
          <a:p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is not easily provoked,</a:t>
            </a:r>
          </a:p>
          <a:p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thinketh no evil…” </a:t>
            </a:r>
          </a:p>
          <a:p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he Nativity Story: In Theatres Now - The Rebelution">
            <a:extLst>
              <a:ext uri="{FF2B5EF4-FFF2-40B4-BE49-F238E27FC236}">
                <a16:creationId xmlns:a16="http://schemas.microsoft.com/office/drawing/2014/main" id="{137C97FD-57A0-55C3-94ED-1C8411DF7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2"/>
          <a:stretch/>
        </p:blipFill>
        <p:spPr bwMode="auto">
          <a:xfrm>
            <a:off x="8077200" y="3962400"/>
            <a:ext cx="4378569" cy="3011556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D121C0-E18E-BE5C-7CEF-16945E897084}"/>
              </a:ext>
            </a:extLst>
          </p:cNvPr>
          <p:cNvSpPr txBox="1"/>
          <p:nvPr/>
        </p:nvSpPr>
        <p:spPr>
          <a:xfrm>
            <a:off x="1009650" y="2103035"/>
            <a:ext cx="10172700" cy="707886"/>
          </a:xfrm>
          <a:prstGeom prst="rect">
            <a:avLst/>
          </a:prstGeom>
          <a:solidFill>
            <a:schemeClr val="tx1">
              <a:alpha val="54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Chrēsteu’omai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literally “usefully employed!”</a:t>
            </a:r>
          </a:p>
        </p:txBody>
      </p:sp>
    </p:spTree>
    <p:extLst>
      <p:ext uri="{BB962C8B-B14F-4D97-AF65-F5344CB8AC3E}">
        <p14:creationId xmlns:p14="http://schemas.microsoft.com/office/powerpoint/2010/main" val="35216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0" y="228600"/>
            <a:ext cx="119634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Joseph was a “Kind” Man. 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19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Cor 13: 4-5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“Charity </a:t>
            </a:r>
            <a:r>
              <a:rPr 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suffereth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long, and is </a:t>
            </a:r>
            <a:r>
              <a:rPr 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kind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we prone to make sacrificial decisions based on our concern for the feelings of others,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he Nativity Story: In Theatres Now - The Rebelution">
            <a:extLst>
              <a:ext uri="{FF2B5EF4-FFF2-40B4-BE49-F238E27FC236}">
                <a16:creationId xmlns:a16="http://schemas.microsoft.com/office/drawing/2014/main" id="{137C97FD-57A0-55C3-94ED-1C8411DF7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/>
          <a:stretch/>
        </p:blipFill>
        <p:spPr bwMode="auto">
          <a:xfrm>
            <a:off x="8153400" y="3962400"/>
            <a:ext cx="4302369" cy="3011556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D121C0-E18E-BE5C-7CEF-16945E897084}"/>
              </a:ext>
            </a:extLst>
          </p:cNvPr>
          <p:cNvSpPr txBox="1"/>
          <p:nvPr/>
        </p:nvSpPr>
        <p:spPr>
          <a:xfrm>
            <a:off x="1009650" y="1828800"/>
            <a:ext cx="10172700" cy="707886"/>
          </a:xfrm>
          <a:prstGeom prst="rect">
            <a:avLst/>
          </a:prstGeom>
          <a:solidFill>
            <a:schemeClr val="tx1">
              <a:alpha val="54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Chrēsteu’omai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literally “usefully employed!”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39F02-CA0B-D055-AAF4-A09764D4D25F}"/>
              </a:ext>
            </a:extLst>
          </p:cNvPr>
          <p:cNvSpPr txBox="1"/>
          <p:nvPr/>
        </p:nvSpPr>
        <p:spPr>
          <a:xfrm>
            <a:off x="304800" y="4136886"/>
            <a:ext cx="7315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even when we feel we’ve been wronged?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32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152400" y="76200"/>
            <a:ext cx="12039600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Joseph Was a “considerate” Man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1:20,21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</a:t>
            </a:r>
            <a:r>
              <a:rPr 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he thought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these things, 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A.	 He Didn’t Want To Be Hasty With Such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Important Matters.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He realized his choices would affect others!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Mary, Her family,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Himself, His Family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all their futures.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DD18C-A975-7B9C-7D55-EE243B0237A4}"/>
              </a:ext>
            </a:extLst>
          </p:cNvPr>
          <p:cNvSpPr txBox="1"/>
          <p:nvPr/>
        </p:nvSpPr>
        <p:spPr>
          <a:xfrm>
            <a:off x="0" y="1524000"/>
            <a:ext cx="12192000" cy="1323439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latia SIL" panose="02000600020000020004" pitchFamily="2" charset="0"/>
                <a:ea typeface="+mn-ea"/>
                <a:cs typeface="+mn-cs"/>
              </a:rPr>
              <a:t>ἐνθυμέομαι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latia SIL" panose="02000600020000020004" pitchFamily="2" charset="0"/>
                <a:ea typeface="+mn-ea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ntium" panose="02000503060000020004" pitchFamily="2" charset="0"/>
                <a:ea typeface="+mn-ea"/>
                <a:cs typeface="+mn-cs"/>
              </a:rPr>
              <a:t>enthyme’omai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ntium" panose="02000503060000020004" pitchFamily="2" charset="0"/>
                <a:ea typeface="+mn-ea"/>
                <a:cs typeface="+mn-cs"/>
              </a:rPr>
              <a:t>) to be inspirited, to ponder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ntium" panose="02000503060000020004" pitchFamily="2" charset="0"/>
                <a:ea typeface="+mn-ea"/>
                <a:cs typeface="+mn-cs"/>
              </a:rPr>
              <a:t>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ntium" panose="02000503060000020004" pitchFamily="2" charset="0"/>
                <a:ea typeface="+mn-ea"/>
                <a:cs typeface="+mn-cs"/>
              </a:rPr>
              <a:t>en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ntium" panose="02000503060000020004" pitchFamily="2" charset="0"/>
                <a:ea typeface="+mn-ea"/>
                <a:cs typeface="+mn-cs"/>
              </a:rPr>
              <a:t>: (prep) in, by, with and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ntium" panose="02000503060000020004" pitchFamily="2" charset="0"/>
                <a:ea typeface="+mn-ea"/>
                <a:cs typeface="+mn-cs"/>
              </a:rPr>
              <a:t>thumos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ntium" panose="02000503060000020004" pitchFamily="2" charset="0"/>
                <a:ea typeface="+mn-ea"/>
                <a:cs typeface="+mn-cs"/>
              </a:rPr>
              <a:t>: passion</a:t>
            </a:r>
          </a:p>
        </p:txBody>
      </p:sp>
    </p:spTree>
    <p:extLst>
      <p:ext uri="{BB962C8B-B14F-4D97-AF65-F5344CB8AC3E}">
        <p14:creationId xmlns:p14="http://schemas.microsoft.com/office/powerpoint/2010/main" val="6792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152400" y="-13561"/>
            <a:ext cx="120396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	 He Didn’t Want To Be Hasty With Such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Important Matters. </a:t>
            </a:r>
          </a:p>
          <a:p>
            <a:pPr lvl="0"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First impressions are often inaccurate.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“Haste makes waste”: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Ray's 1678 proverb collection)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a)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 decisions often lack: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(1) Clarity </a:t>
            </a:r>
            <a:r>
              <a:rPr lang="en-US" sz="4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understand the truth/facts)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7:24 “</a:t>
            </a:r>
            <a:r>
              <a:rPr lang="en-US" sz="4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 not according to the appearance…”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(2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Understanding of Consequences.</a:t>
            </a:r>
          </a:p>
          <a:p>
            <a:pPr lvl="0"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22:3 “</a:t>
            </a:r>
            <a:r>
              <a:rPr lang="en-US" sz="4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prudent man </a:t>
            </a:r>
            <a:r>
              <a:rPr lang="en-US" sz="40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forseeth</a:t>
            </a:r>
            <a:r>
              <a:rPr lang="en-US" sz="4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evil…:</a:t>
            </a:r>
          </a:p>
          <a:p>
            <a:pPr lvl="0">
              <a:defRPr/>
            </a:pPr>
            <a:r>
              <a:rPr lang="en-US" sz="4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but the simple pass on, and are punished.”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76200" y="-76200"/>
            <a:ext cx="121158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took the time to look (&amp; listen) to God;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Instead of allowing his passions (hurt/anger)             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to cause him to react in angry judgment. Mt 1:20</a:t>
            </a:r>
          </a:p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Because he was thoughtful he was receptive to    </a:t>
            </a:r>
          </a:p>
          <a:p>
            <a:pPr lvl="0">
              <a:spcBef>
                <a:spcPts val="0"/>
              </a:spcBef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angel’s voice and learn/receive God’s:</a:t>
            </a:r>
          </a:p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a)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Partnership/Peace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4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“Joseph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 not to take  </a:t>
            </a:r>
          </a:p>
          <a:p>
            <a:pPr lvl="0">
              <a:spcBef>
                <a:spcPts val="0"/>
              </a:spcBef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unto thee Mary thy wife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..”    </a:t>
            </a:r>
          </a:p>
          <a:p>
            <a:pPr lvl="0">
              <a:spcBef>
                <a:spcPts val="1200"/>
              </a:spcBef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Process: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that which is conceived in her </a:t>
            </a:r>
          </a:p>
          <a:p>
            <a:pPr lvl="0">
              <a:spcBef>
                <a:spcPts val="0"/>
              </a:spcBef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is of the Holy Ghost.”    (see Gen. 3:15)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862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76200" y="-76200"/>
            <a:ext cx="121158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Because he was “thoughtful” he was receptive to    </a:t>
            </a:r>
          </a:p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angel’s voice to learn/receive God’s:</a:t>
            </a:r>
          </a:p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a) Partnership/Peace:  “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 not to take unto thee Mary..”    </a:t>
            </a:r>
          </a:p>
          <a:p>
            <a:pPr lvl="0">
              <a:spcBef>
                <a:spcPts val="0"/>
              </a:spcBef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Process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which is conceived in her is of the Holy Ghost.”    </a:t>
            </a:r>
          </a:p>
          <a:p>
            <a:pPr lvl="0">
              <a:spcBef>
                <a:spcPts val="0"/>
              </a:spcBef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Prophetic Promise: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“she shall bring forth a son, </a:t>
            </a:r>
          </a:p>
          <a:p>
            <a:pPr lvl="0" algn="ctr">
              <a:spcBef>
                <a:spcPts val="0"/>
              </a:spcBef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thou shalt call his name JESUS: </a:t>
            </a:r>
          </a:p>
          <a:p>
            <a:pPr lvl="0" algn="ctr">
              <a:spcBef>
                <a:spcPts val="0"/>
              </a:spcBef>
            </a:pP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shall save his people from their sins.” </a:t>
            </a:r>
          </a:p>
          <a:p>
            <a:pPr algn="ctr"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might we be missing </a:t>
            </a:r>
          </a:p>
          <a:p>
            <a:pPr algn="ctr"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we’re not “thoughtful”?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Ps. 46:10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still and know that I am God.”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152400" y="76200"/>
            <a:ext cx="118872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kind of man did God choose?</a:t>
            </a:r>
          </a:p>
          <a:p>
            <a:pPr marL="914400" indent="-914400">
              <a:buAutoNum type="arabicPeriod"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            2. Kind             3. Considerate</a:t>
            </a:r>
          </a:p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Joseph was Obedient.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1:24; 2:13,14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He did </a:t>
            </a:r>
            <a:r>
              <a:rPr 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was told, </a:t>
            </a:r>
            <a:r>
              <a:rPr 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was told, 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and </a:t>
            </a:r>
            <a:r>
              <a:rPr lang="en-US" sz="4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good attitude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1:24 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Joseph …did as the angel of the Lord had bidden him, and </a:t>
            </a:r>
            <a:r>
              <a:rPr lang="en-US" sz="4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 unto him his wife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And </a:t>
            </a:r>
            <a:r>
              <a:rPr lang="en-US" sz="4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knew her not till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had brought forth her firstborn son: and he called his name JESUS. “</a:t>
            </a:r>
          </a:p>
        </p:txBody>
      </p:sp>
    </p:spTree>
    <p:extLst>
      <p:ext uri="{BB962C8B-B14F-4D97-AF65-F5344CB8AC3E}">
        <p14:creationId xmlns:p14="http://schemas.microsoft.com/office/powerpoint/2010/main" val="34957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esarea Maritima - Madain Project (en)">
            <a:extLst>
              <a:ext uri="{FF2B5EF4-FFF2-40B4-BE49-F238E27FC236}">
                <a16:creationId xmlns:a16="http://schemas.microsoft.com/office/drawing/2014/main" id="{43AABD5B-2A7D-F700-C597-3EA3672D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D63352-AD45-DE58-57BB-BF407F067B3A}"/>
              </a:ext>
            </a:extLst>
          </p:cNvPr>
          <p:cNvSpPr txBox="1"/>
          <p:nvPr/>
        </p:nvSpPr>
        <p:spPr>
          <a:xfrm>
            <a:off x="381000" y="2514600"/>
            <a:ext cx="11125200" cy="3662541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the world's a stage,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all the men and women merely Players;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have their exits and their entrances,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one man, in his time, plays many parts.”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Jaques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“As you like it”    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 2, Scene 7</a:t>
            </a:r>
          </a:p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William Shakespeare 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942C8-C860-D934-765D-47C1D0564F4F}"/>
              </a:ext>
            </a:extLst>
          </p:cNvPr>
          <p:cNvSpPr txBox="1"/>
          <p:nvPr/>
        </p:nvSpPr>
        <p:spPr>
          <a:xfrm>
            <a:off x="38792" y="6172200"/>
            <a:ext cx="121144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Ancient Theatre built by Herod in Caesarea, Israel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(seated 4000)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152400" y="76200"/>
            <a:ext cx="119634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Joseph was Obedient.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1:24; 2:13,14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Doing what he was told, when…and with…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Obedience involves a cost:  It cost Joseph: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His reputation and business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(Why did they stay in Bethlehem for 2 years?)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His convenience. 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(Moved 4 times in 4 years)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 His Safety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(Bethlehem was 5 miles from King Herod)</a:t>
            </a:r>
          </a:p>
          <a:p>
            <a:pPr lvl="0">
              <a:spcBef>
                <a:spcPts val="1200"/>
              </a:spcBef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God told him to flee to Egypt (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2:13,14) 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could have happened if he’d lingered?</a:t>
            </a:r>
          </a:p>
        </p:txBody>
      </p:sp>
    </p:spTree>
    <p:extLst>
      <p:ext uri="{BB962C8B-B14F-4D97-AF65-F5344CB8AC3E}">
        <p14:creationId xmlns:p14="http://schemas.microsoft.com/office/powerpoint/2010/main" val="19950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26" end="3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326" end="3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75" end="4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charRg st="375" end="4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charRg st="375" end="4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charRg st="375" end="4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charRg st="375" end="4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152400" y="76200"/>
            <a:ext cx="1196340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Joseph was Obedient.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1:24; 2:13,14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we expect our obedience 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cost us nothing?</a:t>
            </a:r>
          </a:p>
          <a:p>
            <a:pPr algn="ctr">
              <a:spcBef>
                <a:spcPts val="0"/>
              </a:spcBef>
            </a:pP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3A714-282D-0F17-B8EB-B9CD1DB1F293}"/>
              </a:ext>
            </a:extLst>
          </p:cNvPr>
          <p:cNvSpPr txBox="1"/>
          <p:nvPr/>
        </p:nvSpPr>
        <p:spPr>
          <a:xfrm>
            <a:off x="76200" y="2590800"/>
            <a:ext cx="12115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“Must I be carried to the skies. 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flow’ry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beds of ease,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others fought to win the prize,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sailed through bloody seas?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no foes for me to face? Must I not stem the flood?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vile world a friend to grace, To help me on to God?”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I a soldier of the cross?  Isaac Watts 1721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F6FC9EA0-0FAA-C162-EC28-E601B3247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158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Man did God choose to raise His son?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FF0C293-81F6-E076-4237-71D4DF92FE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3000" y="1686024"/>
            <a:ext cx="75438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A 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A 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Considerate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An 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Obedient 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 </a:t>
            </a:r>
            <a:endParaRPr lang="en-US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52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0" y="55984"/>
            <a:ext cx="121158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</a:p>
          <a:p>
            <a:pPr marL="914400" indent="-914400">
              <a:buAutoNum type="arabicParenR"/>
            </a:pP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might God </a:t>
            </a:r>
            <a:r>
              <a:rPr lang="en-US" sz="4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 to us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purposed to be Just, Kind, and Considerate?</a:t>
            </a:r>
          </a:p>
          <a:p>
            <a:endParaRPr lang="en-US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21280-9E43-E8CE-2C61-7C80F6FDD653}"/>
              </a:ext>
            </a:extLst>
          </p:cNvPr>
          <p:cNvSpPr txBox="1"/>
          <p:nvPr/>
        </p:nvSpPr>
        <p:spPr>
          <a:xfrm>
            <a:off x="0" y="2743200"/>
            <a:ext cx="11887200" cy="3877985"/>
          </a:xfrm>
          <a:prstGeom prst="rect">
            <a:avLst/>
          </a:prstGeom>
          <a:solidFill>
            <a:schemeClr val="tx1">
              <a:alpha val="50000"/>
            </a:scheme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Jn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14:21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 that hath my commandments,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keepeth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them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he it is that loveth me: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he that loveth me shall be loved of my Father,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 will love him,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66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manifest myself to him.” </a:t>
            </a:r>
            <a:endParaRPr kumimoji="0" lang="en-US" sz="60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DC3B76-EED8-3008-76CC-F75728D33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85" y="2009919"/>
            <a:ext cx="5770960" cy="43282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dove with wings spread&#10;&#10;Description automatically generated">
            <a:extLst>
              <a:ext uri="{FF2B5EF4-FFF2-40B4-BE49-F238E27FC236}">
                <a16:creationId xmlns:a16="http://schemas.microsoft.com/office/drawing/2014/main" id="{E00CC420-04A1-A838-ADAE-C5E6E6B83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9" y="1407808"/>
            <a:ext cx="5372099" cy="5372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503FC0-A0FA-9828-A7BC-8BC23FDEC77D}"/>
              </a:ext>
            </a:extLst>
          </p:cNvPr>
          <p:cNvSpPr txBox="1"/>
          <p:nvPr/>
        </p:nvSpPr>
        <p:spPr>
          <a:xfrm>
            <a:off x="396194" y="373711"/>
            <a:ext cx="119606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What might God accomplish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 us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if we purposed to be truly Obedient?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F1026-C9E5-0901-81F4-6D50E8FA4460}"/>
              </a:ext>
            </a:extLst>
          </p:cNvPr>
          <p:cNvSpPr txBox="1"/>
          <p:nvPr/>
        </p:nvSpPr>
        <p:spPr>
          <a:xfrm>
            <a:off x="6553200" y="5632157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Galatians 5:22,23</a:t>
            </a:r>
          </a:p>
        </p:txBody>
      </p:sp>
    </p:spTree>
    <p:extLst>
      <p:ext uri="{BB962C8B-B14F-4D97-AF65-F5344CB8AC3E}">
        <p14:creationId xmlns:p14="http://schemas.microsoft.com/office/powerpoint/2010/main" val="1970411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73C9D8-8C02-B297-92A8-35F6D432C4F1}"/>
              </a:ext>
            </a:extLst>
          </p:cNvPr>
          <p:cNvSpPr txBox="1"/>
          <p:nvPr/>
        </p:nvSpPr>
        <p:spPr>
          <a:xfrm>
            <a:off x="15844" y="-152400"/>
            <a:ext cx="11734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Georgia" panose="02040502050405020303" pitchFamily="18" charset="0"/>
              </a:rPr>
              <a:t>The Privilege </a:t>
            </a:r>
            <a:r>
              <a:rPr lang="en-US" sz="6600" b="1" i="1" dirty="0">
                <a:solidFill>
                  <a:schemeClr val="bg1"/>
                </a:solidFill>
                <a:latin typeface="Georgia" panose="02040502050405020303" pitchFamily="18" charset="0"/>
              </a:rPr>
              <a:t>(and Price)</a:t>
            </a:r>
          </a:p>
          <a:p>
            <a:pPr algn="ctr"/>
            <a:r>
              <a:rPr lang="en-US" sz="6600" b="1" i="1" dirty="0">
                <a:solidFill>
                  <a:schemeClr val="bg1"/>
                </a:solidFill>
                <a:latin typeface="Georgia" panose="02040502050405020303" pitchFamily="18" charset="0"/>
              </a:rPr>
              <a:t>Of partnering with God.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0E139-A5AA-7AA0-2F64-A640F3A22DEB}"/>
              </a:ext>
            </a:extLst>
          </p:cNvPr>
          <p:cNvSpPr txBox="1"/>
          <p:nvPr/>
        </p:nvSpPr>
        <p:spPr>
          <a:xfrm>
            <a:off x="2686050" y="2895600"/>
            <a:ext cx="6819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A9C74-D109-9F6E-2DE1-E46F297AE17A}"/>
              </a:ext>
            </a:extLst>
          </p:cNvPr>
          <p:cNvSpPr txBox="1"/>
          <p:nvPr/>
        </p:nvSpPr>
        <p:spPr>
          <a:xfrm>
            <a:off x="381000" y="5029200"/>
            <a:ext cx="1173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price are you willing to pay for the privilege of partnering with God?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he Nativity Story">
            <a:extLst>
              <a:ext uri="{FF2B5EF4-FFF2-40B4-BE49-F238E27FC236}">
                <a16:creationId xmlns:a16="http://schemas.microsoft.com/office/drawing/2014/main" id="{4112424D-3E10-A289-8F3F-3C3688A35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r="2689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871" name="Group 3687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36872" name="Freeform: Shape 3687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6873" name="Group 3687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6874" name="Group 3687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6878" name="Freeform: Shape 3687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79" name="Freeform: Shape 3687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875" name="Group 3687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6876" name="Freeform: Shape 3687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77" name="Freeform: Shape 3687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805C286-7DF9-4FD2-0D48-70B55DA30CD5}"/>
              </a:ext>
            </a:extLst>
          </p:cNvPr>
          <p:cNvSpPr txBox="1"/>
          <p:nvPr/>
        </p:nvSpPr>
        <p:spPr>
          <a:xfrm>
            <a:off x="0" y="76200"/>
            <a:ext cx="37139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had “parts” to play in the drama of the Incarnation.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468C4-8C3B-7ECE-AC60-C77B12335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127"/>
            <a:ext cx="4191000" cy="34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6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4271"/>
            <a:ext cx="120396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1pPr>
            <a:lvl2pPr marL="382676" algn="l" rtl="0" fontAlgn="base">
              <a:spcBef>
                <a:spcPct val="0"/>
              </a:spcBef>
              <a:spcAft>
                <a:spcPct val="0"/>
              </a:spcAft>
              <a:defRPr sz="100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2pPr>
            <a:lvl3pPr marL="765353" algn="l" rtl="0" fontAlgn="base">
              <a:spcBef>
                <a:spcPct val="0"/>
              </a:spcBef>
              <a:spcAft>
                <a:spcPct val="0"/>
              </a:spcAft>
              <a:defRPr sz="100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3pPr>
            <a:lvl4pPr marL="1148029" algn="l" rtl="0" fontAlgn="base">
              <a:spcBef>
                <a:spcPct val="0"/>
              </a:spcBef>
              <a:spcAft>
                <a:spcPct val="0"/>
              </a:spcAft>
              <a:defRPr sz="100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4pPr>
            <a:lvl5pPr marL="1530706" algn="l" rtl="0" fontAlgn="base">
              <a:spcBef>
                <a:spcPct val="0"/>
              </a:spcBef>
              <a:spcAft>
                <a:spcPct val="0"/>
              </a:spcAft>
              <a:defRPr sz="100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5pPr>
            <a:lvl6pPr marL="1913382" algn="l" defTabSz="765353" rtl="0" eaLnBrk="1" latinLnBrk="0" hangingPunct="1">
              <a:defRPr sz="100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6pPr>
            <a:lvl7pPr marL="2296058" algn="l" defTabSz="765353" rtl="0" eaLnBrk="1" latinLnBrk="0" hangingPunct="1">
              <a:defRPr sz="100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7pPr>
            <a:lvl8pPr marL="2678735" algn="l" defTabSz="765353" rtl="0" eaLnBrk="1" latinLnBrk="0" hangingPunct="1">
              <a:defRPr sz="100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8pPr>
            <a:lvl9pPr marL="3061411" algn="l" defTabSz="765353" rtl="0" eaLnBrk="1" latinLnBrk="0" hangingPunct="1">
              <a:defRPr sz="100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Georgia" charset="0"/>
              </a:rPr>
              <a:t>But no part/partnership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Georgia" charset="0"/>
              </a:rPr>
              <a:t>(other than Jesus’)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Georgia" charset="0"/>
              </a:rPr>
              <a:t>was as important as Mary’s and Joseph’s.</a:t>
            </a:r>
          </a:p>
        </p:txBody>
      </p:sp>
      <p:pic>
        <p:nvPicPr>
          <p:cNvPr id="3" name="Picture 6" descr="Review: The Nativity Story | Geeks">
            <a:extLst>
              <a:ext uri="{FF2B5EF4-FFF2-40B4-BE49-F238E27FC236}">
                <a16:creationId xmlns:a16="http://schemas.microsoft.com/office/drawing/2014/main" id="{394FF7CA-2003-659E-EE36-0D84535A5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" y="3325350"/>
            <a:ext cx="6793070" cy="342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VIEW: The Nativity Story | The Viewer's Commentary">
            <a:extLst>
              <a:ext uri="{FF2B5EF4-FFF2-40B4-BE49-F238E27FC236}">
                <a16:creationId xmlns:a16="http://schemas.microsoft.com/office/drawing/2014/main" id="{D904637C-9132-AFD8-F3CB-913BE34A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25349"/>
            <a:ext cx="5608721" cy="35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176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F6FC9EA0-0FAA-C162-EC28-E601B3247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13538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dirty="0"/>
              <a:t>  </a:t>
            </a:r>
            <a:r>
              <a:rPr lang="en-US" altLang="en-US" sz="6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God gave out “Oscars” </a:t>
            </a:r>
            <a:br>
              <a:rPr lang="en-US" altLang="en-US" sz="6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life’s best productions, 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FF0C293-81F6-E076-4237-71D4DF92FE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05400" y="2971986"/>
            <a:ext cx="754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believe Joseph </a:t>
            </a:r>
          </a:p>
          <a:p>
            <a:pPr marL="0" indent="0" algn="ctr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win one for </a:t>
            </a:r>
          </a:p>
          <a:p>
            <a:pPr marL="0" indent="0" algn="ctr">
              <a:buNone/>
            </a:pPr>
            <a:r>
              <a:rPr lang="en-US" altLang="en-US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“Best supporting actor!”</a:t>
            </a:r>
          </a:p>
        </p:txBody>
      </p:sp>
      <p:pic>
        <p:nvPicPr>
          <p:cNvPr id="2057" name="Picture 9" descr="Who's hosting the Oscars 2021? | The US Sun">
            <a:extLst>
              <a:ext uri="{FF2B5EF4-FFF2-40B4-BE49-F238E27FC236}">
                <a16:creationId xmlns:a16="http://schemas.microsoft.com/office/drawing/2014/main" id="{0B79A625-542B-F362-153E-DB4AA47F9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1" r="15091"/>
          <a:stretch/>
        </p:blipFill>
        <p:spPr bwMode="auto">
          <a:xfrm>
            <a:off x="10515600" y="22167"/>
            <a:ext cx="1676400" cy="29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To Write What You Know — The church we go to out here did a special song...">
            <a:extLst>
              <a:ext uri="{FF2B5EF4-FFF2-40B4-BE49-F238E27FC236}">
                <a16:creationId xmlns:a16="http://schemas.microsoft.com/office/drawing/2014/main" id="{7EC38B75-D686-08C8-5FF6-9E845D9E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" y="1981200"/>
            <a:ext cx="5715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Jesus and Joseph in carpenter shop">
            <a:extLst>
              <a:ext uri="{FF2B5EF4-FFF2-40B4-BE49-F238E27FC236}">
                <a16:creationId xmlns:a16="http://schemas.microsoft.com/office/drawing/2014/main" id="{83D6858C-04C5-F476-0C0E-B4094DE3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672358"/>
            <a:ext cx="4113415" cy="3167631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Oblates of St. Joseph-Philippines">
            <a:extLst>
              <a:ext uri="{FF2B5EF4-FFF2-40B4-BE49-F238E27FC236}">
                <a16:creationId xmlns:a16="http://schemas.microsoft.com/office/drawing/2014/main" id="{E5DF0668-EB67-F732-F076-72632DD02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864" y="18011"/>
            <a:ext cx="3147751" cy="3612394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A man like Joseph – theearlymorningdew">
            <a:extLst>
              <a:ext uri="{FF2B5EF4-FFF2-40B4-BE49-F238E27FC236}">
                <a16:creationId xmlns:a16="http://schemas.microsoft.com/office/drawing/2014/main" id="{01CEAD8F-E4FB-92D7-43AF-DED4B1B1B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4706"/>
            <a:ext cx="3183774" cy="3183774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0EDB4-CAAD-E633-95A2-1681331D1B9E}"/>
              </a:ext>
            </a:extLst>
          </p:cNvPr>
          <p:cNvSpPr txBox="1"/>
          <p:nvPr/>
        </p:nvSpPr>
        <p:spPr>
          <a:xfrm>
            <a:off x="3149137" y="-59886"/>
            <a:ext cx="60710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</a:t>
            </a: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hat kind of man did God choose to raise His son?</a:t>
            </a:r>
            <a:endParaRPr lang="en-US" sz="2400" dirty="0"/>
          </a:p>
        </p:txBody>
      </p:sp>
      <p:pic>
        <p:nvPicPr>
          <p:cNvPr id="32778" name="Picture 10" descr="St Joseph">
            <a:extLst>
              <a:ext uri="{FF2B5EF4-FFF2-40B4-BE49-F238E27FC236}">
                <a16:creationId xmlns:a16="http://schemas.microsoft.com/office/drawing/2014/main" id="{31F71D70-4061-D1EA-F45B-AF84D8EFE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" y="-22896"/>
            <a:ext cx="3147752" cy="36264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7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9728" y="89624"/>
            <a:ext cx="119634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Joseph Was a “Just” Man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1:18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the birth of Jesus Christ was on this wise: 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as his mother Mary was espoused to Joseph, </a:t>
            </a:r>
          </a:p>
          <a:p>
            <a:pPr lvl="0" algn="ctr">
              <a:defRPr/>
            </a:pPr>
            <a:r>
              <a:rPr lang="en-US" sz="54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they came together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Nativity Story (2006) - IMDb">
            <a:extLst>
              <a:ext uri="{FF2B5EF4-FFF2-40B4-BE49-F238E27FC236}">
                <a16:creationId xmlns:a16="http://schemas.microsoft.com/office/drawing/2014/main" id="{C84D34AA-CD50-899A-454E-EF1E68D88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963172" cy="3339376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E942B8-077E-2E7E-893F-118F84FFB406}"/>
              </a:ext>
            </a:extLst>
          </p:cNvPr>
          <p:cNvSpPr txBox="1"/>
          <p:nvPr/>
        </p:nvSpPr>
        <p:spPr>
          <a:xfrm>
            <a:off x="5656701" y="3581400"/>
            <a:ext cx="63448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 was found with child of the Holy Ghost.”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191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9728" y="89624"/>
            <a:ext cx="119634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Joseph Was a “Just” Man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1:19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Joseph her husband, being a just man,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not willing to make her a public example, </a:t>
            </a:r>
          </a:p>
        </p:txBody>
      </p:sp>
      <p:pic>
        <p:nvPicPr>
          <p:cNvPr id="2050" name="Picture 2" descr="The Nativity Story">
            <a:extLst>
              <a:ext uri="{FF2B5EF4-FFF2-40B4-BE49-F238E27FC236}">
                <a16:creationId xmlns:a16="http://schemas.microsoft.com/office/drawing/2014/main" id="{F6462650-B6EB-E3B2-0D75-99EB5B5EF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4" b="12145"/>
          <a:stretch/>
        </p:blipFill>
        <p:spPr bwMode="auto">
          <a:xfrm>
            <a:off x="304800" y="2407012"/>
            <a:ext cx="5257800" cy="4208964"/>
          </a:xfrm>
          <a:prstGeom prst="rect">
            <a:avLst/>
          </a:prstGeom>
          <a:noFill/>
          <a:effectLst>
            <a:softEdge rad="584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637E13-DE15-E2BC-0304-9664BE54CBA8}"/>
              </a:ext>
            </a:extLst>
          </p:cNvPr>
          <p:cNvSpPr txBox="1"/>
          <p:nvPr/>
        </p:nvSpPr>
        <p:spPr>
          <a:xfrm>
            <a:off x="5334000" y="3319046"/>
            <a:ext cx="63214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minded to put her away privily.” </a:t>
            </a:r>
          </a:p>
        </p:txBody>
      </p:sp>
    </p:spTree>
    <p:extLst>
      <p:ext uri="{BB962C8B-B14F-4D97-AF65-F5344CB8AC3E}">
        <p14:creationId xmlns:p14="http://schemas.microsoft.com/office/powerpoint/2010/main" val="141802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A3E8CE-B837-44B8-2BED-CE795751EF56}"/>
              </a:ext>
            </a:extLst>
          </p:cNvPr>
          <p:cNvSpPr txBox="1"/>
          <p:nvPr/>
        </p:nvSpPr>
        <p:spPr>
          <a:xfrm>
            <a:off x="9728" y="89624"/>
            <a:ext cx="12182272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Joseph Wanted To Do What Was Right. </a:t>
            </a:r>
          </a:p>
          <a:p>
            <a:pPr lvl="0" algn="ctr"/>
            <a:r>
              <a:rPr lang="en-US" sz="4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Joseph … </a:t>
            </a:r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being a </a:t>
            </a:r>
            <a:r>
              <a:rPr lang="en-US" sz="48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man”  </a:t>
            </a:r>
          </a:p>
          <a:p>
            <a:pPr lvl="0" algn="ctr"/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 When he discovered that Mary was pregnant,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culture offered him only two acceptable choices: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a)  Public divorce resulting in humiliating Mary,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exonerating himself. 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b) Private divorce, basically annulling the marriage.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choice would communicate his innocence,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Mary’s guilt!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43934-30B0-170A-BFF3-B950B0547318}"/>
              </a:ext>
            </a:extLst>
          </p:cNvPr>
          <p:cNvSpPr txBox="1"/>
          <p:nvPr/>
        </p:nvSpPr>
        <p:spPr>
          <a:xfrm>
            <a:off x="723900" y="1524000"/>
            <a:ext cx="10744200" cy="707886"/>
          </a:xfrm>
          <a:prstGeom prst="rect">
            <a:avLst/>
          </a:prstGeom>
          <a:solidFill>
            <a:schemeClr val="tx1">
              <a:alpha val="58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δίκαιος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dik’aios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equitable in character or act</a:t>
            </a:r>
          </a:p>
        </p:txBody>
      </p:sp>
    </p:spTree>
    <p:extLst>
      <p:ext uri="{BB962C8B-B14F-4D97-AF65-F5344CB8AC3E}">
        <p14:creationId xmlns:p14="http://schemas.microsoft.com/office/powerpoint/2010/main" val="147835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">
      <a:dk1>
        <a:srgbClr val="17000B"/>
      </a:dk1>
      <a:lt1>
        <a:srgbClr val="FFFFFF"/>
      </a:lt1>
      <a:dk2>
        <a:srgbClr val="422A1D"/>
      </a:dk2>
      <a:lt2>
        <a:srgbClr val="E9DCB9"/>
      </a:lt2>
      <a:accent1>
        <a:srgbClr val="A79C6B"/>
      </a:accent1>
      <a:accent2>
        <a:srgbClr val="E89C40"/>
      </a:accent2>
      <a:accent3>
        <a:srgbClr val="B0ACAB"/>
      </a:accent3>
      <a:accent4>
        <a:srgbClr val="DADADA"/>
      </a:accent4>
      <a:accent5>
        <a:srgbClr val="D0CBBA"/>
      </a:accent5>
      <a:accent6>
        <a:srgbClr val="D28D39"/>
      </a:accent6>
      <a:hlink>
        <a:srgbClr val="974A56"/>
      </a:hlink>
      <a:folHlink>
        <a:srgbClr val="E9DCB9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99FF"/>
        </a:accent1>
        <a:accent2>
          <a:srgbClr val="D08828"/>
        </a:accent2>
        <a:accent3>
          <a:srgbClr val="AAAAAA"/>
        </a:accent3>
        <a:accent4>
          <a:srgbClr val="DADADA"/>
        </a:accent4>
        <a:accent5>
          <a:srgbClr val="AACAFF"/>
        </a:accent5>
        <a:accent6>
          <a:srgbClr val="BC7B23"/>
        </a:accent6>
        <a:hlink>
          <a:srgbClr val="66CCFF"/>
        </a:hlink>
        <a:folHlink>
          <a:srgbClr val="F3D5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A50021"/>
        </a:dk1>
        <a:lt1>
          <a:srgbClr val="FFFFFF"/>
        </a:lt1>
        <a:dk2>
          <a:srgbClr val="000000"/>
        </a:dk2>
        <a:lt2>
          <a:srgbClr val="E3EBF1"/>
        </a:lt2>
        <a:accent1>
          <a:srgbClr val="FF6699"/>
        </a:accent1>
        <a:accent2>
          <a:srgbClr val="EC986E"/>
        </a:accent2>
        <a:accent3>
          <a:srgbClr val="AAAAAA"/>
        </a:accent3>
        <a:accent4>
          <a:srgbClr val="DADADA"/>
        </a:accent4>
        <a:accent5>
          <a:srgbClr val="FFB8CA"/>
        </a:accent5>
        <a:accent6>
          <a:srgbClr val="D68963"/>
        </a:accent6>
        <a:hlink>
          <a:srgbClr val="8FB9C3"/>
        </a:hlink>
        <a:folHlink>
          <a:srgbClr val="F3D5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5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C4B8A2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6">
        <a:dk1>
          <a:srgbClr val="660033"/>
        </a:dk1>
        <a:lt1>
          <a:srgbClr val="FFFFFF"/>
        </a:lt1>
        <a:dk2>
          <a:srgbClr val="686B5D"/>
        </a:dk2>
        <a:lt2>
          <a:srgbClr val="D1D1CB"/>
        </a:lt2>
        <a:accent1>
          <a:srgbClr val="A79C6B"/>
        </a:accent1>
        <a:accent2>
          <a:srgbClr val="E89C40"/>
        </a:accent2>
        <a:accent3>
          <a:srgbClr val="B9BAB6"/>
        </a:accent3>
        <a:accent4>
          <a:srgbClr val="DADADA"/>
        </a:accent4>
        <a:accent5>
          <a:srgbClr val="D0CBBA"/>
        </a:accent5>
        <a:accent6>
          <a:srgbClr val="D28D39"/>
        </a:accent6>
        <a:hlink>
          <a:srgbClr val="755B8D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">
      <a:dk1>
        <a:srgbClr val="17000B"/>
      </a:dk1>
      <a:lt1>
        <a:srgbClr val="FFFFFF"/>
      </a:lt1>
      <a:dk2>
        <a:srgbClr val="422A1D"/>
      </a:dk2>
      <a:lt2>
        <a:srgbClr val="E9DCB9"/>
      </a:lt2>
      <a:accent1>
        <a:srgbClr val="A79C6B"/>
      </a:accent1>
      <a:accent2>
        <a:srgbClr val="E89C40"/>
      </a:accent2>
      <a:accent3>
        <a:srgbClr val="B0ACAB"/>
      </a:accent3>
      <a:accent4>
        <a:srgbClr val="DADADA"/>
      </a:accent4>
      <a:accent5>
        <a:srgbClr val="D0CBBA"/>
      </a:accent5>
      <a:accent6>
        <a:srgbClr val="D28D39"/>
      </a:accent6>
      <a:hlink>
        <a:srgbClr val="974A56"/>
      </a:hlink>
      <a:folHlink>
        <a:srgbClr val="E9DCB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99FF"/>
        </a:accent1>
        <a:accent2>
          <a:srgbClr val="D08828"/>
        </a:accent2>
        <a:accent3>
          <a:srgbClr val="AAAAAA"/>
        </a:accent3>
        <a:accent4>
          <a:srgbClr val="DADADA"/>
        </a:accent4>
        <a:accent5>
          <a:srgbClr val="AACAFF"/>
        </a:accent5>
        <a:accent6>
          <a:srgbClr val="BC7B23"/>
        </a:accent6>
        <a:hlink>
          <a:srgbClr val="66CCFF"/>
        </a:hlink>
        <a:folHlink>
          <a:srgbClr val="F3D5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A50021"/>
        </a:dk1>
        <a:lt1>
          <a:srgbClr val="FFFFFF"/>
        </a:lt1>
        <a:dk2>
          <a:srgbClr val="000000"/>
        </a:dk2>
        <a:lt2>
          <a:srgbClr val="E3EBF1"/>
        </a:lt2>
        <a:accent1>
          <a:srgbClr val="FF6699"/>
        </a:accent1>
        <a:accent2>
          <a:srgbClr val="EC986E"/>
        </a:accent2>
        <a:accent3>
          <a:srgbClr val="AAAAAA"/>
        </a:accent3>
        <a:accent4>
          <a:srgbClr val="DADADA"/>
        </a:accent4>
        <a:accent5>
          <a:srgbClr val="FFB8CA"/>
        </a:accent5>
        <a:accent6>
          <a:srgbClr val="D68963"/>
        </a:accent6>
        <a:hlink>
          <a:srgbClr val="8FB9C3"/>
        </a:hlink>
        <a:folHlink>
          <a:srgbClr val="F3D5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C4B8A2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660033"/>
        </a:dk1>
        <a:lt1>
          <a:srgbClr val="FFFFFF"/>
        </a:lt1>
        <a:dk2>
          <a:srgbClr val="686B5D"/>
        </a:dk2>
        <a:lt2>
          <a:srgbClr val="D1D1CB"/>
        </a:lt2>
        <a:accent1>
          <a:srgbClr val="A79C6B"/>
        </a:accent1>
        <a:accent2>
          <a:srgbClr val="E89C40"/>
        </a:accent2>
        <a:accent3>
          <a:srgbClr val="B9BAB6"/>
        </a:accent3>
        <a:accent4>
          <a:srgbClr val="DADADA"/>
        </a:accent4>
        <a:accent5>
          <a:srgbClr val="D0CBBA"/>
        </a:accent5>
        <a:accent6>
          <a:srgbClr val="D28D39"/>
        </a:accent6>
        <a:hlink>
          <a:srgbClr val="755B8D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Christmas Begins Christ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272967"/>
      </a:accent1>
      <a:accent2>
        <a:srgbClr val="981922"/>
      </a:accent2>
      <a:accent3>
        <a:srgbClr val="78B7DC"/>
      </a:accent3>
      <a:accent4>
        <a:srgbClr val="6A81B1"/>
      </a:accent4>
      <a:accent5>
        <a:srgbClr val="C36166"/>
      </a:accent5>
      <a:accent6>
        <a:srgbClr val="C0DCF5"/>
      </a:accent6>
      <a:hlink>
        <a:srgbClr val="981922"/>
      </a:hlink>
      <a:folHlink>
        <a:srgbClr val="78B7DC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HolyFamily</Template>
  <TotalTime>487</TotalTime>
  <Words>1529</Words>
  <Application>Microsoft Office PowerPoint</Application>
  <PresentationFormat>Widescreen</PresentationFormat>
  <Paragraphs>166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Calibri</vt:lpstr>
      <vt:lpstr>Calibri Light</vt:lpstr>
      <vt:lpstr>Galatia SIL</vt:lpstr>
      <vt:lpstr>Garamond</vt:lpstr>
      <vt:lpstr>Gentium</vt:lpstr>
      <vt:lpstr>Georgia</vt:lpstr>
      <vt:lpstr>Lucida Grande</vt:lpstr>
      <vt:lpstr>Times New Roman</vt:lpstr>
      <vt:lpstr>2_Custom Design</vt:lpstr>
      <vt:lpstr>Custom Design</vt:lpstr>
      <vt:lpstr>Office Theme</vt:lpstr>
      <vt:lpstr>1_Office Theme</vt:lpstr>
      <vt:lpstr>2_Office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  If God gave out “Oscars”  for life’s best productions,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Kind of Man did God choose to raise His son?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Media Team</cp:lastModifiedBy>
  <cp:revision>9</cp:revision>
  <dcterms:created xsi:type="dcterms:W3CDTF">2023-12-11T21:12:05Z</dcterms:created>
  <dcterms:modified xsi:type="dcterms:W3CDTF">2023-12-13T16:31:47Z</dcterms:modified>
</cp:coreProperties>
</file>