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7" r:id="rId2"/>
  </p:sldMasterIdLst>
  <p:notesMasterIdLst>
    <p:notesMasterId r:id="rId35"/>
  </p:notesMasterIdLst>
  <p:sldIdLst>
    <p:sldId id="365" r:id="rId3"/>
    <p:sldId id="413" r:id="rId4"/>
    <p:sldId id="410" r:id="rId5"/>
    <p:sldId id="378" r:id="rId6"/>
    <p:sldId id="437" r:id="rId7"/>
    <p:sldId id="414" r:id="rId8"/>
    <p:sldId id="415" r:id="rId9"/>
    <p:sldId id="421" r:id="rId10"/>
    <p:sldId id="422" r:id="rId11"/>
    <p:sldId id="424" r:id="rId12"/>
    <p:sldId id="423" r:id="rId13"/>
    <p:sldId id="425" r:id="rId14"/>
    <p:sldId id="431" r:id="rId15"/>
    <p:sldId id="432" r:id="rId16"/>
    <p:sldId id="445" r:id="rId17"/>
    <p:sldId id="447" r:id="rId18"/>
    <p:sldId id="433" r:id="rId19"/>
    <p:sldId id="428" r:id="rId20"/>
    <p:sldId id="416" r:id="rId21"/>
    <p:sldId id="426" r:id="rId22"/>
    <p:sldId id="430" r:id="rId23"/>
    <p:sldId id="429" r:id="rId24"/>
    <p:sldId id="418" r:id="rId25"/>
    <p:sldId id="392" r:id="rId26"/>
    <p:sldId id="438" r:id="rId27"/>
    <p:sldId id="441" r:id="rId28"/>
    <p:sldId id="442" r:id="rId29"/>
    <p:sldId id="439" r:id="rId30"/>
    <p:sldId id="443" r:id="rId31"/>
    <p:sldId id="444" r:id="rId32"/>
    <p:sldId id="390" r:id="rId33"/>
    <p:sldId id="393" r:id="rId3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88AC2"/>
    <a:srgbClr val="FFFFCC"/>
    <a:srgbClr val="FFCC99"/>
    <a:srgbClr val="FFCC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8862" autoAdjust="0"/>
  </p:normalViewPr>
  <p:slideViewPr>
    <p:cSldViewPr>
      <p:cViewPr varScale="1">
        <p:scale>
          <a:sx n="73" d="100"/>
          <a:sy n="73" d="100"/>
        </p:scale>
        <p:origin x="1493" y="6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466E5-A8CA-44F7-B07A-CF97A9738E8D}"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82EDE-153D-4F5D-8563-B920307527F9}" type="slidenum">
              <a:rPr lang="en-US" smtClean="0"/>
              <a:t>‹#›</a:t>
            </a:fld>
            <a:endParaRPr lang="en-US"/>
          </a:p>
        </p:txBody>
      </p:sp>
    </p:spTree>
    <p:extLst>
      <p:ext uri="{BB962C8B-B14F-4D97-AF65-F5344CB8AC3E}">
        <p14:creationId xmlns:p14="http://schemas.microsoft.com/office/powerpoint/2010/main" val="3843819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C82EDE-153D-4F5D-8563-B920307527F9}" type="slidenum">
              <a:rPr lang="en-US" smtClean="0"/>
              <a:t>4</a:t>
            </a:fld>
            <a:endParaRPr lang="en-US"/>
          </a:p>
        </p:txBody>
      </p:sp>
    </p:spTree>
    <p:extLst>
      <p:ext uri="{BB962C8B-B14F-4D97-AF65-F5344CB8AC3E}">
        <p14:creationId xmlns:p14="http://schemas.microsoft.com/office/powerpoint/2010/main" val="973592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C82EDE-153D-4F5D-8563-B920307527F9}" type="slidenum">
              <a:rPr lang="en-US" smtClean="0"/>
              <a:t>5</a:t>
            </a:fld>
            <a:endParaRPr lang="en-US"/>
          </a:p>
        </p:txBody>
      </p:sp>
    </p:spTree>
    <p:extLst>
      <p:ext uri="{BB962C8B-B14F-4D97-AF65-F5344CB8AC3E}">
        <p14:creationId xmlns:p14="http://schemas.microsoft.com/office/powerpoint/2010/main" val="202012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C82EDE-153D-4F5D-8563-B920307527F9}" type="slidenum">
              <a:rPr lang="en-US" smtClean="0"/>
              <a:t>6</a:t>
            </a:fld>
            <a:endParaRPr lang="en-US"/>
          </a:p>
        </p:txBody>
      </p:sp>
    </p:spTree>
    <p:extLst>
      <p:ext uri="{BB962C8B-B14F-4D97-AF65-F5344CB8AC3E}">
        <p14:creationId xmlns:p14="http://schemas.microsoft.com/office/powerpoint/2010/main" val="266903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C82EDE-153D-4F5D-8563-B920307527F9}" type="slidenum">
              <a:rPr lang="en-US" smtClean="0"/>
              <a:t>7</a:t>
            </a:fld>
            <a:endParaRPr lang="en-US"/>
          </a:p>
        </p:txBody>
      </p:sp>
    </p:spTree>
    <p:extLst>
      <p:ext uri="{BB962C8B-B14F-4D97-AF65-F5344CB8AC3E}">
        <p14:creationId xmlns:p14="http://schemas.microsoft.com/office/powerpoint/2010/main" val="2763584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C82EDE-153D-4F5D-8563-B920307527F9}" type="slidenum">
              <a:rPr lang="en-US" smtClean="0"/>
              <a:t>32</a:t>
            </a:fld>
            <a:endParaRPr lang="en-US"/>
          </a:p>
        </p:txBody>
      </p:sp>
    </p:spTree>
    <p:extLst>
      <p:ext uri="{BB962C8B-B14F-4D97-AF65-F5344CB8AC3E}">
        <p14:creationId xmlns:p14="http://schemas.microsoft.com/office/powerpoint/2010/main" val="176365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1/21/2024</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4D8A10-44F4-493D-A23F-5AC079000CDE}" type="slidenum">
              <a:rPr kumimoji="0" lang="en-US"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5750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C57DB7-FC9F-4898-A1EE-9399BA6A8005}" type="slidenum">
              <a:rPr lang="en-US" altLang="en-US" smtClean="0"/>
              <a:pPr/>
              <a:t>‹#›</a:t>
            </a:fld>
            <a:endParaRPr lang="en-US" altLang="en-US"/>
          </a:p>
        </p:txBody>
      </p:sp>
    </p:spTree>
    <p:extLst>
      <p:ext uri="{BB962C8B-B14F-4D97-AF65-F5344CB8AC3E}">
        <p14:creationId xmlns:p14="http://schemas.microsoft.com/office/powerpoint/2010/main" val="317998734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FCA84-0FFD-4C9E-85F1-F815999DD798}" type="slidenum">
              <a:rPr lang="en-US" altLang="en-US" smtClean="0"/>
              <a:pPr/>
              <a:t>‹#›</a:t>
            </a:fld>
            <a:endParaRPr lang="en-US" altLang="en-US"/>
          </a:p>
        </p:txBody>
      </p:sp>
    </p:spTree>
    <p:extLst>
      <p:ext uri="{BB962C8B-B14F-4D97-AF65-F5344CB8AC3E}">
        <p14:creationId xmlns:p14="http://schemas.microsoft.com/office/powerpoint/2010/main" val="1011348455"/>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C642B-2E16-4C17-9F86-C795D0CAF8AB}" type="slidenum">
              <a:rPr lang="en-US" altLang="en-US" smtClean="0"/>
              <a:pPr/>
              <a:t>‹#›</a:t>
            </a:fld>
            <a:endParaRPr lang="en-US" altLang="en-US"/>
          </a:p>
        </p:txBody>
      </p:sp>
    </p:spTree>
    <p:extLst>
      <p:ext uri="{BB962C8B-B14F-4D97-AF65-F5344CB8AC3E}">
        <p14:creationId xmlns:p14="http://schemas.microsoft.com/office/powerpoint/2010/main" val="3830806767"/>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www.hebrew4christians.com/Grammar/Unit_One/Pictograms/pictograms.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5C46F-D46C-4D95-8A4C-EEEFD6F47CBB}"/>
              </a:ext>
            </a:extLst>
          </p:cNvPr>
          <p:cNvSpPr txBox="1"/>
          <p:nvPr/>
        </p:nvSpPr>
        <p:spPr>
          <a:xfrm>
            <a:off x="0" y="58952"/>
            <a:ext cx="12192000" cy="923330"/>
          </a:xfrm>
          <a:prstGeom prst="rect">
            <a:avLst/>
          </a:prstGeom>
          <a:noFill/>
        </p:spPr>
        <p:txBody>
          <a:bodyPr wrap="square" rtlCol="0">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The Power and Purposes of Scripture</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E9CAE2A-3E9F-459B-8206-CBD691F3C7BC}"/>
              </a:ext>
            </a:extLst>
          </p:cNvPr>
          <p:cNvSpPr txBox="1"/>
          <p:nvPr/>
        </p:nvSpPr>
        <p:spPr>
          <a:xfrm>
            <a:off x="89980" y="774017"/>
            <a:ext cx="12102019" cy="2062103"/>
          </a:xfrm>
          <a:prstGeom prst="rect">
            <a:avLst/>
          </a:prstGeom>
          <a:noFill/>
          <a:effectLst>
            <a:glow rad="63500">
              <a:schemeClr val="accent4">
                <a:satMod val="175000"/>
                <a:alpha val="40000"/>
              </a:schemeClr>
            </a:glow>
          </a:effectLst>
        </p:spPr>
        <p:txBody>
          <a:bodyPr wrap="square" rtlCol="0">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 </a:t>
            </a:r>
            <a:r>
              <a:rPr lang="en-US" sz="4800" b="1" i="1" dirty="0">
                <a:solidFill>
                  <a:srgbClr val="FFFF00"/>
                </a:solidFill>
                <a:latin typeface="Times New Roman" panose="02020603050405020304" pitchFamily="18" charset="0"/>
                <a:cs typeface="Times New Roman" panose="02020603050405020304" pitchFamily="18" charset="0"/>
              </a:rPr>
              <a:t>“Preach the Word...”  </a:t>
            </a:r>
            <a:r>
              <a:rPr lang="en-US" sz="3600" b="1" i="1" dirty="0">
                <a:solidFill>
                  <a:schemeClr val="bg1"/>
                </a:solidFill>
                <a:latin typeface="Times New Roman" panose="02020603050405020304" pitchFamily="18" charset="0"/>
                <a:cs typeface="Times New Roman" panose="02020603050405020304" pitchFamily="18" charset="0"/>
              </a:rPr>
              <a:t>2 Tim 4:2</a:t>
            </a:r>
          </a:p>
          <a:p>
            <a:pPr algn="ctr"/>
            <a: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Tim. 3:16,17  </a:t>
            </a: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scripture is given by …God </a:t>
            </a:r>
          </a:p>
          <a:p>
            <a:pPr algn="ctr"/>
            <a:r>
              <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is profitable for doctrine, reproof, correction, instruction </a:t>
            </a:r>
            <a:endParaRPr lang="en-US" sz="28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0C71A43-8B73-88A9-D66C-8E3DDDFC343B}"/>
              </a:ext>
            </a:extLst>
          </p:cNvPr>
          <p:cNvSpPr txBox="1"/>
          <p:nvPr/>
        </p:nvSpPr>
        <p:spPr>
          <a:xfrm>
            <a:off x="-228600" y="2830351"/>
            <a:ext cx="12102019" cy="3970318"/>
          </a:xfrm>
          <a:prstGeom prst="rect">
            <a:avLst/>
          </a:prstGeom>
          <a:noFill/>
        </p:spPr>
        <p:txBody>
          <a:bodyPr wrap="square">
            <a:spAutoFit/>
          </a:bodyPr>
          <a:lstStyle/>
          <a:p>
            <a:pPr lvl="0" algn="ctr">
              <a:defRPr/>
            </a:pPr>
            <a:r>
              <a:rPr kumimoji="0" lang="en-US" sz="2400" b="1" i="0" strike="noStrike" kern="1200" cap="none" spc="0" normalizeH="0" baseline="0" noProof="0" dirty="0">
                <a:ln>
                  <a:noFill/>
                </a:ln>
                <a:solidFill>
                  <a:prstClr val="white"/>
                </a:solidFill>
                <a:effectLst/>
                <a:uLnTx/>
                <a:uFillTx/>
                <a:latin typeface="Arial" charset="0"/>
                <a:ea typeface="+mn-ea"/>
                <a:cs typeface="Arial" charset="0"/>
              </a:rPr>
              <a:t>   </a:t>
            </a: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the man of God may be </a:t>
            </a:r>
            <a:r>
              <a:rPr lang="en-US" sz="44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perfect</a:t>
            </a: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0" algn="ctr">
              <a:defRPr/>
            </a:pP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artios</a:t>
            </a: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complete)</a:t>
            </a:r>
            <a:endPar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defRPr/>
            </a:pP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thoroughly </a:t>
            </a:r>
            <a:r>
              <a:rPr lang="en-US" sz="44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furnished </a:t>
            </a: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0">
              <a:defRPr/>
            </a:pPr>
            <a:r>
              <a:rPr lang="en-US"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Exartiz’o</a:t>
            </a:r>
            <a:r>
              <a:rPr lang="en-US"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fully equipped)</a:t>
            </a:r>
          </a:p>
          <a:p>
            <a:pPr lvl="0">
              <a:defRPr/>
            </a:pP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unto all </a:t>
            </a:r>
            <a:r>
              <a:rPr lang="en-US" sz="44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good</a:t>
            </a: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works.”</a:t>
            </a:r>
          </a:p>
          <a:p>
            <a:pPr lvl="0">
              <a:defRPr/>
            </a:pP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agathos</a:t>
            </a:r>
            <a: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useful/beneficial)</a:t>
            </a:r>
          </a:p>
        </p:txBody>
      </p:sp>
    </p:spTree>
    <p:extLst>
      <p:ext uri="{BB962C8B-B14F-4D97-AF65-F5344CB8AC3E}">
        <p14:creationId xmlns:p14="http://schemas.microsoft.com/office/powerpoint/2010/main" val="230838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0" y="76200"/>
            <a:ext cx="12115800" cy="6370975"/>
          </a:xfrm>
          <a:prstGeom prst="rect">
            <a:avLst/>
          </a:prstGeom>
          <a:solidFill>
            <a:schemeClr val="tx1">
              <a:alpha val="36000"/>
            </a:schemeClr>
          </a:solidFill>
        </p:spPr>
        <p:txBody>
          <a:bodyPr wrap="square">
            <a:spAutoFit/>
          </a:bodyPr>
          <a:lstStyle/>
          <a:p>
            <a:pPr lvl="0">
              <a:spcBef>
                <a:spcPts val="0"/>
              </a:spcBef>
              <a:defRPr/>
            </a:pPr>
            <a:r>
              <a:rPr lang="en-US" sz="4800" b="1" dirty="0">
                <a:solidFill>
                  <a:schemeClr val="bg1"/>
                </a:solidFill>
                <a:latin typeface="Times New Roman" panose="02020603050405020304" pitchFamily="18" charset="0"/>
                <a:cs typeface="Times New Roman" panose="02020603050405020304" pitchFamily="18" charset="0"/>
              </a:rPr>
              <a:t>B. Religious (spiritual) Apathy </a:t>
            </a:r>
            <a:r>
              <a:rPr lang="en-US" sz="4000" b="1" dirty="0">
                <a:solidFill>
                  <a:schemeClr val="bg1"/>
                </a:solidFill>
                <a:latin typeface="Times New Roman" panose="02020603050405020304" pitchFamily="18" charset="0"/>
                <a:cs typeface="Times New Roman" panose="02020603050405020304" pitchFamily="18" charset="0"/>
              </a:rPr>
              <a:t>Romans 2:4-6 </a:t>
            </a:r>
          </a:p>
          <a:p>
            <a:pPr lvl="0" algn="ctr">
              <a:spcBef>
                <a:spcPts val="0"/>
              </a:spcBef>
              <a:defRPr/>
            </a:pPr>
            <a:r>
              <a:rPr lang="en-US" sz="4000" b="1" i="1" dirty="0">
                <a:solidFill>
                  <a:srgbClr val="FFFF00"/>
                </a:solidFill>
                <a:latin typeface="Times New Roman" panose="02020603050405020304" pitchFamily="18" charset="0"/>
                <a:cs typeface="Times New Roman" panose="02020603050405020304" pitchFamily="18" charset="0"/>
              </a:rPr>
              <a:t>“</a:t>
            </a:r>
            <a:r>
              <a:rPr lang="en-US" sz="4000" b="1" i="1" dirty="0" err="1">
                <a:solidFill>
                  <a:srgbClr val="FFFF00"/>
                </a:solidFill>
                <a:latin typeface="Times New Roman" panose="02020603050405020304" pitchFamily="18" charset="0"/>
                <a:cs typeface="Times New Roman" panose="02020603050405020304" pitchFamily="18" charset="0"/>
              </a:rPr>
              <a:t>despisest</a:t>
            </a:r>
            <a:r>
              <a:rPr lang="en-US" sz="4000" b="1" i="1" dirty="0">
                <a:solidFill>
                  <a:srgbClr val="FFFF00"/>
                </a:solidFill>
                <a:latin typeface="Times New Roman" panose="02020603050405020304" pitchFamily="18" charset="0"/>
                <a:cs typeface="Times New Roman" panose="02020603050405020304" pitchFamily="18" charset="0"/>
              </a:rPr>
              <a:t> thou the riches of his goodness and forbearance and longsuffering; not knowing that </a:t>
            </a:r>
          </a:p>
          <a:p>
            <a:pPr lvl="0" algn="ctr">
              <a:spcBef>
                <a:spcPts val="0"/>
              </a:spcBef>
              <a:defRPr/>
            </a:pPr>
            <a:r>
              <a:rPr lang="en-US" sz="4000" b="1" i="1" dirty="0">
                <a:solidFill>
                  <a:srgbClr val="FFFF00"/>
                </a:solidFill>
                <a:latin typeface="Times New Roman" panose="02020603050405020304" pitchFamily="18" charset="0"/>
                <a:cs typeface="Times New Roman" panose="02020603050405020304" pitchFamily="18" charset="0"/>
              </a:rPr>
              <a:t>the goodness of God leadeth thee to repentance? </a:t>
            </a:r>
          </a:p>
          <a:p>
            <a:pPr lvl="0" algn="ctr">
              <a:spcBef>
                <a:spcPts val="0"/>
              </a:spcBef>
              <a:defRPr/>
            </a:pPr>
            <a:r>
              <a:rPr lang="en-US" sz="4000" b="1" i="1" dirty="0">
                <a:solidFill>
                  <a:schemeClr val="bg1"/>
                </a:solidFill>
                <a:latin typeface="Times New Roman" panose="02020603050405020304" pitchFamily="18" charset="0"/>
                <a:cs typeface="Times New Roman" panose="02020603050405020304" pitchFamily="18" charset="0"/>
              </a:rPr>
              <a:t>5 </a:t>
            </a:r>
            <a:r>
              <a:rPr lang="en-US" sz="4000" b="1" i="1" dirty="0">
                <a:solidFill>
                  <a:srgbClr val="FFFF00"/>
                </a:solidFill>
                <a:latin typeface="Times New Roman" panose="02020603050405020304" pitchFamily="18" charset="0"/>
                <a:cs typeface="Times New Roman" panose="02020603050405020304" pitchFamily="18" charset="0"/>
              </a:rPr>
              <a:t> But after thy </a:t>
            </a:r>
            <a:r>
              <a:rPr lang="en-US" sz="4000" b="1" i="1" u="sng" dirty="0">
                <a:solidFill>
                  <a:srgbClr val="FFFF00"/>
                </a:solidFill>
                <a:latin typeface="Times New Roman" panose="02020603050405020304" pitchFamily="18" charset="0"/>
                <a:cs typeface="Times New Roman" panose="02020603050405020304" pitchFamily="18" charset="0"/>
              </a:rPr>
              <a:t>hardness</a:t>
            </a:r>
            <a:r>
              <a:rPr lang="en-US" sz="4000" b="1" i="1" dirty="0">
                <a:solidFill>
                  <a:srgbClr val="FFFF00"/>
                </a:solidFill>
                <a:latin typeface="Times New Roman" panose="02020603050405020304" pitchFamily="18" charset="0"/>
                <a:cs typeface="Times New Roman" panose="02020603050405020304" pitchFamily="18" charset="0"/>
              </a:rPr>
              <a:t> </a:t>
            </a:r>
            <a:r>
              <a:rPr lang="en-US" sz="3600" b="1" dirty="0">
                <a:solidFill>
                  <a:schemeClr val="bg1"/>
                </a:solidFill>
                <a:latin typeface="Times New Roman" panose="02020603050405020304" pitchFamily="18" charset="0"/>
                <a:cs typeface="Times New Roman" panose="02020603050405020304" pitchFamily="18" charset="0"/>
              </a:rPr>
              <a:t>(</a:t>
            </a:r>
            <a:r>
              <a:rPr lang="en-US" sz="3600" b="1" dirty="0" err="1">
                <a:solidFill>
                  <a:schemeClr val="bg1"/>
                </a:solidFill>
                <a:latin typeface="Times New Roman" panose="02020603050405020304" pitchFamily="18" charset="0"/>
                <a:cs typeface="Times New Roman" panose="02020603050405020304" pitchFamily="18" charset="0"/>
              </a:rPr>
              <a:t>sklērot’ēs</a:t>
            </a:r>
            <a:r>
              <a:rPr lang="en-US" sz="3600" b="1" dirty="0">
                <a:solidFill>
                  <a:schemeClr val="bg1"/>
                </a:solidFill>
                <a:latin typeface="Times New Roman" panose="02020603050405020304" pitchFamily="18" charset="0"/>
                <a:cs typeface="Times New Roman" panose="02020603050405020304" pitchFamily="18" charset="0"/>
              </a:rPr>
              <a:t>: stubborn, calloused)</a:t>
            </a:r>
          </a:p>
          <a:p>
            <a:pPr lvl="0" algn="ctr">
              <a:spcBef>
                <a:spcPts val="0"/>
              </a:spcBef>
              <a:defRPr/>
            </a:pPr>
            <a:r>
              <a:rPr lang="en-US" sz="4000" b="1" i="1" dirty="0">
                <a:solidFill>
                  <a:srgbClr val="FFFF00"/>
                </a:solidFill>
                <a:latin typeface="Times New Roman" panose="02020603050405020304" pitchFamily="18" charset="0"/>
                <a:cs typeface="Times New Roman" panose="02020603050405020304" pitchFamily="18" charset="0"/>
              </a:rPr>
              <a:t>and </a:t>
            </a:r>
            <a:r>
              <a:rPr lang="en-US" sz="4000" b="1" i="1" u="sng" dirty="0">
                <a:solidFill>
                  <a:srgbClr val="FFFF00"/>
                </a:solidFill>
                <a:latin typeface="Times New Roman" panose="02020603050405020304" pitchFamily="18" charset="0"/>
                <a:cs typeface="Times New Roman" panose="02020603050405020304" pitchFamily="18" charset="0"/>
              </a:rPr>
              <a:t>impenitent </a:t>
            </a:r>
            <a:r>
              <a:rPr lang="en-US" sz="3600" b="1" dirty="0">
                <a:solidFill>
                  <a:schemeClr val="bg1"/>
                </a:solidFill>
                <a:latin typeface="Times New Roman" panose="02020603050405020304" pitchFamily="18" charset="0"/>
                <a:cs typeface="Times New Roman" panose="02020603050405020304" pitchFamily="18" charset="0"/>
              </a:rPr>
              <a:t>(</a:t>
            </a:r>
            <a:r>
              <a:rPr lang="en-US" sz="3600" b="1" dirty="0" err="1">
                <a:solidFill>
                  <a:schemeClr val="bg1"/>
                </a:solidFill>
                <a:latin typeface="Times New Roman" panose="02020603050405020304" pitchFamily="18" charset="0"/>
                <a:cs typeface="Times New Roman" panose="02020603050405020304" pitchFamily="18" charset="0"/>
              </a:rPr>
              <a:t>ametano’ētos</a:t>
            </a:r>
            <a:r>
              <a:rPr lang="en-US" sz="3600" b="1" dirty="0">
                <a:solidFill>
                  <a:schemeClr val="bg1"/>
                </a:solidFill>
                <a:latin typeface="Times New Roman" panose="02020603050405020304" pitchFamily="18" charset="0"/>
                <a:cs typeface="Times New Roman" panose="02020603050405020304" pitchFamily="18" charset="0"/>
              </a:rPr>
              <a:t>: unrepentant) </a:t>
            </a:r>
            <a:r>
              <a:rPr lang="en-US" sz="4000" b="1" i="1" dirty="0">
                <a:solidFill>
                  <a:srgbClr val="FFFF00"/>
                </a:solidFill>
                <a:latin typeface="Times New Roman" panose="02020603050405020304" pitchFamily="18" charset="0"/>
                <a:cs typeface="Times New Roman" panose="02020603050405020304" pitchFamily="18" charset="0"/>
              </a:rPr>
              <a:t>heart</a:t>
            </a:r>
          </a:p>
          <a:p>
            <a:pPr lvl="0" algn="ctr">
              <a:spcBef>
                <a:spcPts val="0"/>
              </a:spcBef>
              <a:defRPr/>
            </a:pPr>
            <a:r>
              <a:rPr lang="en-US" sz="4000" b="1" i="1" u="sng" dirty="0" err="1">
                <a:solidFill>
                  <a:srgbClr val="FFFF00"/>
                </a:solidFill>
                <a:latin typeface="Times New Roman" panose="02020603050405020304" pitchFamily="18" charset="0"/>
                <a:cs typeface="Times New Roman" panose="02020603050405020304" pitchFamily="18" charset="0"/>
              </a:rPr>
              <a:t>treasurest</a:t>
            </a:r>
            <a:r>
              <a:rPr lang="en-US" sz="4000" b="1" i="1" u="sng" dirty="0">
                <a:solidFill>
                  <a:srgbClr val="FFFF00"/>
                </a:solidFill>
                <a:latin typeface="Times New Roman" panose="02020603050405020304" pitchFamily="18" charset="0"/>
                <a:cs typeface="Times New Roman" panose="02020603050405020304" pitchFamily="18" charset="0"/>
              </a:rPr>
              <a:t> up</a:t>
            </a:r>
            <a:r>
              <a:rPr lang="en-US" sz="40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thēsauros</a:t>
            </a:r>
            <a:r>
              <a:rPr lang="en-US" sz="3600" b="1" dirty="0">
                <a:solidFill>
                  <a:schemeClr val="bg1"/>
                </a:solidFill>
                <a:latin typeface="Times New Roman" panose="02020603050405020304" pitchFamily="18" charset="0"/>
                <a:cs typeface="Times New Roman" panose="02020603050405020304" pitchFamily="18" charset="0"/>
              </a:rPr>
              <a:t>: deposit) </a:t>
            </a:r>
            <a:r>
              <a:rPr lang="en-US" sz="4000" b="1" i="1" dirty="0">
                <a:solidFill>
                  <a:srgbClr val="FFFF00"/>
                </a:solidFill>
                <a:latin typeface="Times New Roman" panose="02020603050405020304" pitchFamily="18" charset="0"/>
                <a:cs typeface="Times New Roman" panose="02020603050405020304" pitchFamily="18" charset="0"/>
              </a:rPr>
              <a:t>unto thyself wrath against the day of wrath </a:t>
            </a:r>
          </a:p>
          <a:p>
            <a:pPr lvl="0" algn="ctr">
              <a:spcBef>
                <a:spcPts val="0"/>
              </a:spcBef>
              <a:defRPr/>
            </a:pPr>
            <a:r>
              <a:rPr lang="en-US" sz="4000" b="1" i="1" dirty="0">
                <a:solidFill>
                  <a:srgbClr val="FFFF00"/>
                </a:solidFill>
                <a:latin typeface="Times New Roman" panose="02020603050405020304" pitchFamily="18" charset="0"/>
                <a:cs typeface="Times New Roman" panose="02020603050405020304" pitchFamily="18" charset="0"/>
              </a:rPr>
              <a:t>and revelation of the righteous judgment of God; </a:t>
            </a:r>
          </a:p>
          <a:p>
            <a:pPr lvl="0" algn="ctr">
              <a:spcBef>
                <a:spcPts val="0"/>
              </a:spcBef>
              <a:defRPr/>
            </a:pPr>
            <a:r>
              <a:rPr lang="en-US" sz="4000" b="1" i="1" dirty="0">
                <a:solidFill>
                  <a:schemeClr val="bg1"/>
                </a:solidFill>
                <a:latin typeface="Times New Roman" panose="02020603050405020304" pitchFamily="18" charset="0"/>
                <a:cs typeface="Times New Roman" panose="02020603050405020304" pitchFamily="18" charset="0"/>
              </a:rPr>
              <a:t>6</a:t>
            </a:r>
            <a:r>
              <a:rPr lang="en-US" sz="4000" b="1" i="1" dirty="0">
                <a:solidFill>
                  <a:srgbClr val="FFFF00"/>
                </a:solidFill>
                <a:latin typeface="Times New Roman" panose="02020603050405020304" pitchFamily="18" charset="0"/>
                <a:cs typeface="Times New Roman" panose="02020603050405020304" pitchFamily="18" charset="0"/>
              </a:rPr>
              <a:t>  Who will render to every man according to his deeds”</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811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p:cTn id="1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7" dur="500"/>
                                        <p:tgtEl>
                                          <p:spTgt spid="5">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 calcmode="lin" valueType="num">
                                      <p:cBhvr>
                                        <p:cTn id="20"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down)">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1000"/>
                                        <p:tgtEl>
                                          <p:spTgt spid="5">
                                            <p:txEl>
                                              <p:pRg st="7" end="7"/>
                                            </p:txEl>
                                          </p:spTgt>
                                        </p:tgtEl>
                                      </p:cBhvr>
                                    </p:animEffect>
                                    <p:anim calcmode="lin" valueType="num">
                                      <p:cBhvr>
                                        <p:cTn id="3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0" y="802"/>
            <a:ext cx="12224885" cy="4093428"/>
          </a:xfrm>
          <a:prstGeom prst="rect">
            <a:avLst/>
          </a:prstGeom>
          <a:solidFill>
            <a:schemeClr val="tx1">
              <a:alpha val="36000"/>
            </a:schemeClr>
          </a:solidFill>
        </p:spPr>
        <p:txBody>
          <a:bodyPr wrap="square">
            <a:spAutoFit/>
          </a:bodyPr>
          <a:lstStyle/>
          <a:p>
            <a:pPr lvl="0">
              <a:spcBef>
                <a:spcPts val="0"/>
              </a:spcBef>
              <a:defRPr/>
            </a:pPr>
            <a:r>
              <a:rPr lang="en-US" sz="4000" b="1" dirty="0">
                <a:solidFill>
                  <a:schemeClr val="bg1"/>
                </a:solidFill>
                <a:latin typeface="Times New Roman" panose="02020603050405020304" pitchFamily="18" charset="0"/>
                <a:cs typeface="Times New Roman" panose="02020603050405020304" pitchFamily="18" charset="0"/>
              </a:rPr>
              <a:t>The further we drift from God, the less effect He has.</a:t>
            </a:r>
          </a:p>
          <a:p>
            <a:pPr lvl="0" algn="ctr">
              <a:spcBef>
                <a:spcPts val="0"/>
              </a:spcBef>
              <a:defRPr/>
            </a:pPr>
            <a:r>
              <a:rPr lang="en-US" sz="3600" b="1" dirty="0">
                <a:solidFill>
                  <a:schemeClr val="bg1"/>
                </a:solidFill>
                <a:latin typeface="Times New Roman" panose="02020603050405020304" pitchFamily="18" charset="0"/>
                <a:cs typeface="Times New Roman" panose="02020603050405020304" pitchFamily="18" charset="0"/>
              </a:rPr>
              <a:t>Mk 16:14 </a:t>
            </a:r>
            <a:r>
              <a:rPr lang="en-US" sz="4400" b="1" i="1" dirty="0">
                <a:solidFill>
                  <a:srgbClr val="FFFF00"/>
                </a:solidFill>
                <a:latin typeface="Times New Roman" panose="02020603050405020304" pitchFamily="18" charset="0"/>
                <a:cs typeface="Times New Roman" panose="02020603050405020304" pitchFamily="18" charset="0"/>
              </a:rPr>
              <a:t>“Afterward he appeared unto the eleven as they sat at meat, and upbraided them with their unbelief and </a:t>
            </a:r>
            <a:r>
              <a:rPr lang="en-US" sz="4400" b="1" i="1" u="sng" dirty="0">
                <a:solidFill>
                  <a:srgbClr val="FFFF00"/>
                </a:solidFill>
                <a:latin typeface="Times New Roman" panose="02020603050405020304" pitchFamily="18" charset="0"/>
                <a:cs typeface="Times New Roman" panose="02020603050405020304" pitchFamily="18" charset="0"/>
              </a:rPr>
              <a:t>hardness of heart</a:t>
            </a:r>
            <a:r>
              <a:rPr lang="en-US" sz="4400" b="1" i="1" dirty="0">
                <a:solidFill>
                  <a:srgbClr val="FFFF00"/>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a:t>
            </a:r>
            <a:r>
              <a:rPr lang="en-US" sz="4000" b="1" dirty="0" err="1">
                <a:solidFill>
                  <a:schemeClr val="bg1"/>
                </a:solidFill>
                <a:latin typeface="Times New Roman" panose="02020603050405020304" pitchFamily="18" charset="0"/>
                <a:cs typeface="Times New Roman" panose="02020603050405020304" pitchFamily="18" charset="0"/>
              </a:rPr>
              <a:t>sklērokardi’a</a:t>
            </a:r>
            <a:r>
              <a:rPr lang="en-US" sz="4000" b="1" dirty="0">
                <a:solidFill>
                  <a:schemeClr val="bg1"/>
                </a:solidFill>
                <a:latin typeface="Times New Roman" panose="02020603050405020304" pitchFamily="18" charset="0"/>
                <a:cs typeface="Times New Roman" panose="02020603050405020304" pitchFamily="18" charset="0"/>
              </a:rPr>
              <a:t>)</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because they believed not them which had seen him after he was risen.</a:t>
            </a:r>
            <a:endParaRPr lang="en-US" sz="44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2 Significances of Jesus' Appearance After His Resurrection | by The Lord  Is My Shepherd | Medium">
            <a:extLst>
              <a:ext uri="{FF2B5EF4-FFF2-40B4-BE49-F238E27FC236}">
                <a16:creationId xmlns:a16="http://schemas.microsoft.com/office/drawing/2014/main" id="{F61872B1-9723-C886-03D2-20A82302F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3429000"/>
            <a:ext cx="6019800" cy="33861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3C28DF-B63B-9D05-3EFE-C3FC7BB5B98A}"/>
              </a:ext>
            </a:extLst>
          </p:cNvPr>
          <p:cNvSpPr txBox="1"/>
          <p:nvPr/>
        </p:nvSpPr>
        <p:spPr>
          <a:xfrm>
            <a:off x="1" y="4267200"/>
            <a:ext cx="6172200" cy="2123658"/>
          </a:xfrm>
          <a:prstGeom prst="rect">
            <a:avLst/>
          </a:prstGeom>
          <a:solidFill>
            <a:schemeClr val="tx1">
              <a:alpha val="35000"/>
            </a:schemeClr>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15</a:t>
            </a:r>
            <a:r>
              <a:rPr kumimoji="0" lang="en-US" sz="4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…Go ye into all the world, and preach the gospel to every creature.” </a:t>
            </a:r>
          </a:p>
        </p:txBody>
      </p:sp>
    </p:spTree>
    <p:extLst>
      <p:ext uri="{BB962C8B-B14F-4D97-AF65-F5344CB8AC3E}">
        <p14:creationId xmlns:p14="http://schemas.microsoft.com/office/powerpoint/2010/main" val="17668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152400" y="76200"/>
            <a:ext cx="11887200" cy="6370975"/>
          </a:xfrm>
          <a:prstGeom prst="rect">
            <a:avLst/>
          </a:prstGeom>
          <a:solidFill>
            <a:schemeClr val="tx1">
              <a:alpha val="36000"/>
            </a:schemeClr>
          </a:solidFill>
        </p:spPr>
        <p:txBody>
          <a:bodyPr wrap="square">
            <a:spAutoFit/>
          </a:bodyPr>
          <a:lstStyle/>
          <a:p>
            <a:pPr lvl="0">
              <a:spcBef>
                <a:spcPts val="0"/>
              </a:spcBef>
              <a:defRPr/>
            </a:pPr>
            <a:r>
              <a:rPr lang="en-US" sz="5400" b="1" dirty="0">
                <a:solidFill>
                  <a:schemeClr val="bg1"/>
                </a:solidFill>
                <a:latin typeface="Times New Roman" panose="02020603050405020304" pitchFamily="18" charset="0"/>
                <a:cs typeface="Times New Roman" panose="02020603050405020304" pitchFamily="18" charset="0"/>
              </a:rPr>
              <a:t>3. Prognosis: Indifference (apathy) </a:t>
            </a:r>
          </a:p>
          <a:p>
            <a:pPr marR="0" lvl="0" defTabSz="914400" rtl="0" eaLnBrk="1" fontAlgn="base" latinLnBrk="0" hangingPunct="1">
              <a:lnSpc>
                <a:spcPct val="100000"/>
              </a:lnSpc>
              <a:spcBef>
                <a:spcPts val="0"/>
              </a:spcBef>
              <a:spcAft>
                <a:spcPct val="0"/>
              </a:spcAft>
              <a:buClrTx/>
              <a:buSzTx/>
              <a:tabLst/>
              <a:defRPr/>
            </a:pPr>
            <a:r>
              <a:rPr lang="en-US" sz="3600" b="1" dirty="0">
                <a:solidFill>
                  <a:schemeClr val="bg1"/>
                </a:solidFill>
                <a:latin typeface="Times New Roman" panose="02020603050405020304" pitchFamily="18" charset="0"/>
                <a:cs typeface="Times New Roman" panose="02020603050405020304" pitchFamily="18" charset="0"/>
              </a:rPr>
              <a:t>  </a:t>
            </a:r>
            <a:r>
              <a:rPr lang="en-US" sz="5400" b="1" dirty="0">
                <a:solidFill>
                  <a:schemeClr val="bg1"/>
                </a:solidFill>
                <a:latin typeface="Times New Roman" panose="02020603050405020304" pitchFamily="18" charset="0"/>
                <a:cs typeface="Times New Roman" panose="02020603050405020304" pitchFamily="18" charset="0"/>
              </a:rPr>
              <a:t>A.  It distances us from:</a:t>
            </a:r>
          </a:p>
          <a:p>
            <a:pPr marR="0" lvl="0" defTabSz="914400" rtl="0" eaLnBrk="1" fontAlgn="base" latinLnBrk="0" hangingPunct="1">
              <a:lnSpc>
                <a:spcPct val="100000"/>
              </a:lnSpc>
              <a:spcBef>
                <a:spcPts val="0"/>
              </a:spcBef>
              <a:spcAft>
                <a:spcPct val="0"/>
              </a:spcAft>
              <a:buClrTx/>
              <a:buSzTx/>
              <a:tabLst/>
              <a:defRPr/>
            </a:pPr>
            <a:r>
              <a:rPr lang="en-US" sz="4800" b="1" dirty="0">
                <a:solidFill>
                  <a:schemeClr val="bg1"/>
                </a:solidFill>
                <a:latin typeface="Times New Roman" panose="02020603050405020304" pitchFamily="18" charset="0"/>
                <a:cs typeface="Times New Roman" panose="02020603050405020304" pitchFamily="18" charset="0"/>
              </a:rPr>
              <a:t>   </a:t>
            </a:r>
            <a:r>
              <a:rPr lang="en-US" sz="5400" b="1" dirty="0">
                <a:solidFill>
                  <a:schemeClr val="bg1"/>
                </a:solidFill>
                <a:latin typeface="Times New Roman" panose="02020603050405020304" pitchFamily="18" charset="0"/>
                <a:cs typeface="Times New Roman" panose="02020603050405020304" pitchFamily="18" charset="0"/>
              </a:rPr>
              <a:t>1) God:  </a:t>
            </a:r>
            <a:r>
              <a:rPr lang="en-US" sz="4000" b="1" dirty="0">
                <a:solidFill>
                  <a:schemeClr val="bg1"/>
                </a:solidFill>
                <a:latin typeface="Times New Roman" panose="02020603050405020304" pitchFamily="18" charset="0"/>
                <a:cs typeface="Times New Roman" panose="02020603050405020304" pitchFamily="18" charset="0"/>
              </a:rPr>
              <a:t>Rev. 2:4 </a:t>
            </a:r>
            <a:r>
              <a:rPr lang="en-US" sz="4000" b="1" i="1" dirty="0">
                <a:solidFill>
                  <a:srgbClr val="FFFF00"/>
                </a:solidFill>
                <a:latin typeface="Times New Roman" panose="02020603050405020304" pitchFamily="18" charset="0"/>
                <a:cs typeface="Times New Roman" panose="02020603050405020304" pitchFamily="18" charset="0"/>
              </a:rPr>
              <a:t>“You have Left your first love”</a:t>
            </a:r>
            <a:endParaRPr lang="en-US" sz="4800" b="1" i="1" dirty="0">
              <a:solidFill>
                <a:srgbClr val="FFFF00"/>
              </a:solidFill>
              <a:latin typeface="Times New Roman" panose="02020603050405020304" pitchFamily="18" charset="0"/>
              <a:cs typeface="Times New Roman" panose="02020603050405020304" pitchFamily="18" charset="0"/>
            </a:endParaRPr>
          </a:p>
          <a:p>
            <a:pPr marR="0" lvl="0" defTabSz="914400" rtl="0" eaLnBrk="1" fontAlgn="base" latinLnBrk="0" hangingPunct="1">
              <a:lnSpc>
                <a:spcPct val="100000"/>
              </a:lnSpc>
              <a:spcBef>
                <a:spcPts val="0"/>
              </a:spcBef>
              <a:spcAft>
                <a:spcPct val="0"/>
              </a:spcAft>
              <a:buClrTx/>
              <a:buSzTx/>
              <a:tabLst/>
              <a:defRPr/>
            </a:pPr>
            <a:r>
              <a:rPr lang="en-US" sz="4800" b="1" dirty="0">
                <a:solidFill>
                  <a:schemeClr val="bg1"/>
                </a:solidFill>
                <a:latin typeface="Times New Roman" panose="02020603050405020304" pitchFamily="18" charset="0"/>
                <a:cs typeface="Times New Roman" panose="02020603050405020304" pitchFamily="18" charset="0"/>
              </a:rPr>
              <a:t>       a) T</a:t>
            </a:r>
            <a:r>
              <a:rPr lang="en-US" sz="4400" b="1" dirty="0">
                <a:solidFill>
                  <a:schemeClr val="bg1"/>
                </a:solidFill>
                <a:latin typeface="Times New Roman" panose="02020603050405020304" pitchFamily="18" charset="0"/>
                <a:cs typeface="Times New Roman" panose="02020603050405020304" pitchFamily="18" charset="0"/>
              </a:rPr>
              <a:t>he further we drift from God,                 </a:t>
            </a:r>
          </a:p>
          <a:p>
            <a:pPr marR="0" lvl="0" defTabSz="914400" rtl="0" eaLnBrk="1" fontAlgn="base" latinLnBrk="0" hangingPunct="1">
              <a:lnSpc>
                <a:spcPct val="100000"/>
              </a:lnSpc>
              <a:spcBef>
                <a:spcPts val="0"/>
              </a:spcBef>
              <a:spcAft>
                <a:spcPct val="0"/>
              </a:spcAft>
              <a:buClrTx/>
              <a:buSzTx/>
              <a:tabLst/>
              <a:defRPr/>
            </a:pPr>
            <a:r>
              <a:rPr lang="en-US" sz="4800" b="1" i="1" dirty="0">
                <a:solidFill>
                  <a:schemeClr val="bg1"/>
                </a:solidFill>
                <a:latin typeface="Times New Roman" panose="02020603050405020304" pitchFamily="18" charset="0"/>
                <a:cs typeface="Times New Roman" panose="02020603050405020304" pitchFamily="18" charset="0"/>
              </a:rPr>
              <a:t>   the less we care about anything He values!</a:t>
            </a:r>
          </a:p>
          <a:p>
            <a:pPr marR="0" lvl="0" defTabSz="914400" rtl="0" eaLnBrk="1" fontAlgn="base" latinLnBrk="0" hangingPunct="1">
              <a:lnSpc>
                <a:spcPct val="100000"/>
              </a:lnSpc>
              <a:spcBef>
                <a:spcPts val="0"/>
              </a:spcBef>
              <a:spcAft>
                <a:spcPct val="0"/>
              </a:spcAft>
              <a:buClrTx/>
              <a:buSzTx/>
              <a:tabLst/>
              <a:defRPr/>
            </a:pPr>
            <a:r>
              <a:rPr lang="en-US" sz="5400" b="1" dirty="0">
                <a:solidFill>
                  <a:schemeClr val="bg1"/>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2) Each other:  </a:t>
            </a:r>
          </a:p>
          <a:p>
            <a:pPr marR="0" lvl="0" defTabSz="914400" rtl="0" eaLnBrk="1" fontAlgn="base" latinLnBrk="0" hangingPunct="1">
              <a:lnSpc>
                <a:spcPct val="100000"/>
              </a:lnSpc>
              <a:spcBef>
                <a:spcPts val="0"/>
              </a:spcBef>
              <a:spcAft>
                <a:spcPct val="0"/>
              </a:spcAft>
              <a:buClrTx/>
              <a:buSzTx/>
              <a:tabLst/>
              <a:defRPr/>
            </a:pPr>
            <a:r>
              <a:rPr lang="en-US" sz="4800" b="1" dirty="0">
                <a:solidFill>
                  <a:schemeClr val="bg1"/>
                </a:solidFill>
                <a:latin typeface="Times New Roman" panose="02020603050405020304" pitchFamily="18" charset="0"/>
                <a:cs typeface="Times New Roman" panose="02020603050405020304" pitchFamily="18" charset="0"/>
              </a:rPr>
              <a:t>     a) The further we drift from each other,</a:t>
            </a:r>
          </a:p>
          <a:p>
            <a:pPr marR="0" lvl="0" defTabSz="914400" rtl="0" eaLnBrk="1" fontAlgn="base" latinLnBrk="0" hangingPunct="1">
              <a:lnSpc>
                <a:spcPct val="100000"/>
              </a:lnSpc>
              <a:spcBef>
                <a:spcPts val="0"/>
              </a:spcBef>
              <a:spcAft>
                <a:spcPct val="0"/>
              </a:spcAft>
              <a:buClrTx/>
              <a:buSzTx/>
              <a:tabLst/>
              <a:defRPr/>
            </a:pPr>
            <a:r>
              <a:rPr lang="en-US" sz="4800" b="1" dirty="0">
                <a:solidFill>
                  <a:schemeClr val="bg1"/>
                </a:solidFill>
                <a:latin typeface="Times New Roman" panose="02020603050405020304" pitchFamily="18" charset="0"/>
                <a:cs typeface="Times New Roman" panose="02020603050405020304" pitchFamily="18" charset="0"/>
              </a:rPr>
              <a:t>     </a:t>
            </a:r>
            <a:r>
              <a:rPr lang="en-US" sz="4800" b="1" i="1" dirty="0">
                <a:solidFill>
                  <a:schemeClr val="bg1"/>
                </a:solidFill>
                <a:latin typeface="Times New Roman" panose="02020603050405020304" pitchFamily="18" charset="0"/>
                <a:cs typeface="Times New Roman" panose="02020603050405020304" pitchFamily="18" charset="0"/>
              </a:rPr>
              <a:t>the less influence we have on each other.</a:t>
            </a:r>
          </a:p>
        </p:txBody>
      </p:sp>
    </p:spTree>
    <p:extLst>
      <p:ext uri="{BB962C8B-B14F-4D97-AF65-F5344CB8AC3E}">
        <p14:creationId xmlns:p14="http://schemas.microsoft.com/office/powerpoint/2010/main" val="330126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p:cTn id="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wipe(down)">
                                      <p:cBhvr>
                                        <p:cTn id="15" dur="500"/>
                                        <p:tgtEl>
                                          <p:spTgt spid="5">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wipe(down)">
                                      <p:cBhvr>
                                        <p:cTn id="18" dur="500"/>
                                        <p:tgtEl>
                                          <p:spTgt spid="5">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1000"/>
                                        <p:tgtEl>
                                          <p:spTgt spid="5">
                                            <p:txEl>
                                              <p:pRg st="7" end="7"/>
                                            </p:txEl>
                                          </p:spTgt>
                                        </p:tgtEl>
                                      </p:cBhvr>
                                    </p:animEffect>
                                    <p:anim calcmode="lin" valueType="num">
                                      <p:cBhvr>
                                        <p:cTn id="2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152400" y="-6485"/>
            <a:ext cx="11887200" cy="6832640"/>
          </a:xfrm>
          <a:prstGeom prst="rect">
            <a:avLst/>
          </a:prstGeom>
          <a:solidFill>
            <a:schemeClr val="tx1">
              <a:alpha val="52000"/>
            </a:schemeClr>
          </a:solidFill>
        </p:spPr>
        <p:txBody>
          <a:bodyPr wrap="square">
            <a:spAutoFit/>
          </a:bodyPr>
          <a:lstStyle/>
          <a:p>
            <a:pPr lvl="0">
              <a:spcBef>
                <a:spcPts val="0"/>
              </a:spcBef>
              <a:defRPr/>
            </a:pPr>
            <a:r>
              <a:rPr lang="en-US" sz="5400" b="1" dirty="0">
                <a:solidFill>
                  <a:prstClr val="white"/>
                </a:solidFill>
                <a:latin typeface="Times New Roman" panose="02020603050405020304" pitchFamily="18" charset="0"/>
                <a:cs typeface="Times New Roman" panose="02020603050405020304" pitchFamily="18" charset="0"/>
              </a:rPr>
              <a:t>3. Prognosis: Indifference (apathy) </a:t>
            </a:r>
          </a:p>
          <a:p>
            <a:pPr lvl="0">
              <a:spcBef>
                <a:spcPts val="0"/>
              </a:spcBef>
              <a:defRPr/>
            </a:pPr>
            <a:r>
              <a:rPr lang="en-US" sz="3600" b="1" dirty="0">
                <a:solidFill>
                  <a:schemeClr val="bg1"/>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A. It Distances us from God (and each other) </a:t>
            </a:r>
          </a:p>
          <a:p>
            <a:pPr marR="0" lvl="0" defTabSz="914400" rtl="0" eaLnBrk="1" fontAlgn="base" latinLnBrk="0" hangingPunct="1">
              <a:lnSpc>
                <a:spcPct val="100000"/>
              </a:lnSpc>
              <a:spcBef>
                <a:spcPts val="0"/>
              </a:spcBef>
              <a:spcAft>
                <a:spcPct val="0"/>
              </a:spcAft>
              <a:buClrTx/>
              <a:buSzTx/>
              <a:tabLst/>
              <a:defRPr/>
            </a:pPr>
            <a:r>
              <a:rPr lang="en-US" sz="4400" b="1" dirty="0">
                <a:solidFill>
                  <a:schemeClr val="bg1"/>
                </a:solidFill>
                <a:latin typeface="Times New Roman" panose="02020603050405020304" pitchFamily="18" charset="0"/>
                <a:cs typeface="Times New Roman" panose="02020603050405020304" pitchFamily="18" charset="0"/>
              </a:rPr>
              <a:t> B. It defiles/destroys our heart/conscience. </a:t>
            </a:r>
          </a:p>
          <a:p>
            <a:pPr marR="0" lvl="0" algn="ctr" defTabSz="914400" rtl="0" eaLnBrk="1" fontAlgn="base" latinLnBrk="0" hangingPunct="1">
              <a:lnSpc>
                <a:spcPct val="100000"/>
              </a:lnSpc>
              <a:spcBef>
                <a:spcPts val="0"/>
              </a:spcBef>
              <a:spcAft>
                <a:spcPct val="0"/>
              </a:spcAft>
              <a:buClrTx/>
              <a:buSzTx/>
              <a:tabLst/>
              <a:defRPr/>
            </a:pPr>
            <a:r>
              <a:rPr lang="en-US" sz="4000" b="1" dirty="0">
                <a:solidFill>
                  <a:schemeClr val="bg1"/>
                </a:solidFill>
                <a:latin typeface="Times New Roman" panose="02020603050405020304" pitchFamily="18" charset="0"/>
                <a:cs typeface="Times New Roman" panose="02020603050405020304" pitchFamily="18" charset="0"/>
              </a:rPr>
              <a:t>Titus 1:15  </a:t>
            </a:r>
            <a:r>
              <a:rPr lang="en-US" sz="4400" b="1" dirty="0">
                <a:solidFill>
                  <a:schemeClr val="bg1"/>
                </a:solidFill>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“Unto the pure all things are pure:</a:t>
            </a:r>
          </a:p>
          <a:p>
            <a:pPr marR="0" lvl="0" algn="ctr" defTabSz="914400" rtl="0" eaLnBrk="1" fontAlgn="base" latinLnBrk="0" hangingPunct="1">
              <a:lnSpc>
                <a:spcPct val="100000"/>
              </a:lnSpc>
              <a:spcBef>
                <a:spcPts val="0"/>
              </a:spcBef>
              <a:spcAft>
                <a:spcPct val="0"/>
              </a:spcAft>
              <a:buClrTx/>
              <a:buSzTx/>
              <a:tabLst/>
              <a:defRPr/>
            </a:pP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but unto them that are defiled and unbelieving </a:t>
            </a:r>
          </a:p>
          <a:p>
            <a:pPr marR="0" lvl="0" algn="ctr" defTabSz="914400" rtl="0" eaLnBrk="1" fontAlgn="base" latinLnBrk="0" hangingPunct="1">
              <a:lnSpc>
                <a:spcPct val="100000"/>
              </a:lnSpc>
              <a:spcBef>
                <a:spcPts val="0"/>
              </a:spcBef>
              <a:spcAft>
                <a:spcPct val="0"/>
              </a:spcAft>
              <a:buClrTx/>
              <a:buSzTx/>
              <a:tabLst/>
              <a:defRPr/>
            </a:pP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is nothing </a:t>
            </a:r>
            <a:r>
              <a:rPr kumimoji="0" lang="en-US" sz="4000" b="1"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pure</a:t>
            </a: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40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a:r>
            <a:r>
              <a:rPr kumimoji="0" lang="en-US" sz="4000" b="1"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katharos</a:t>
            </a:r>
            <a:r>
              <a:rPr kumimoji="0" lang="en-US" sz="40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clean, clear) 2 Cor 4:4</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but even </a:t>
            </a:r>
            <a:r>
              <a:rPr kumimoji="0" lang="en-US" sz="4400" b="1"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their mind </a:t>
            </a:r>
            <a:r>
              <a:rPr kumimoji="0" lang="en-US" sz="4000" b="1"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(nous: understanding)</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and </a:t>
            </a:r>
            <a:r>
              <a:rPr kumimoji="0" lang="en-US" sz="4400" b="1"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conscience</a:t>
            </a: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6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a:r>
            <a:r>
              <a:rPr kumimoji="0" lang="en-US" sz="3600" b="1"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synei’dēsis</a:t>
            </a:r>
            <a:r>
              <a:rPr kumimoji="0" lang="en-US" sz="36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co-perception)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is </a:t>
            </a:r>
            <a:r>
              <a:rPr kumimoji="0" lang="en-US" sz="4400" b="1"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defiled</a:t>
            </a: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40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a:r>
            <a:r>
              <a:rPr kumimoji="0" lang="en-US" sz="4000" b="1"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miaino</a:t>
            </a:r>
            <a:r>
              <a:rPr kumimoji="0" lang="en-US" sz="40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contaminated) </a:t>
            </a:r>
            <a:r>
              <a:rPr lang="en-US" sz="4400" b="1" dirty="0">
                <a:solidFill>
                  <a:schemeClr val="bg1"/>
                </a:solidFill>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ts val="0"/>
              </a:spcBef>
              <a:spcAft>
                <a:spcPct val="0"/>
              </a:spcAft>
              <a:buClrTx/>
              <a:buSzTx/>
              <a:buFontTx/>
              <a:buNone/>
              <a:tabLst/>
              <a:defRPr/>
            </a:pPr>
            <a:r>
              <a:rPr lang="en-US" sz="4400" b="1" dirty="0">
                <a:solidFill>
                  <a:schemeClr val="bg1"/>
                </a:solidFill>
                <a:latin typeface="Times New Roman" panose="02020603050405020304" pitchFamily="18" charset="0"/>
                <a:cs typeface="Times New Roman" panose="02020603050405020304" pitchFamily="18" charset="0"/>
              </a:rPr>
              <a:t>  (Heb. 12:15)  </a:t>
            </a:r>
          </a:p>
        </p:txBody>
      </p:sp>
    </p:spTree>
    <p:extLst>
      <p:ext uri="{BB962C8B-B14F-4D97-AF65-F5344CB8AC3E}">
        <p14:creationId xmlns:p14="http://schemas.microsoft.com/office/powerpoint/2010/main" val="270440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7" dur="500"/>
                                        <p:tgtEl>
                                          <p:spTgt spid="5">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randombar(horizontal)">
                                      <p:cBhvr>
                                        <p:cTn id="10" dur="500"/>
                                        <p:tgtEl>
                                          <p:spTgt spid="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 calcmode="lin" valueType="num">
                                      <p:cBhvr>
                                        <p:cTn id="1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17" dur="500"/>
                                        <p:tgtEl>
                                          <p:spTgt spid="5">
                                            <p:txEl>
                                              <p:pRg st="6" end="6"/>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 calcmode="lin" valueType="num">
                                      <p:cBhvr>
                                        <p:cTn id="20"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p:cTn id="27"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29"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30" dur="1000"/>
                                        <p:tgtEl>
                                          <p:spTgt spid="5">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1000"/>
                                        <p:tgtEl>
                                          <p:spTgt spid="5">
                                            <p:txEl>
                                              <p:pRg st="9" end="9"/>
                                            </p:txEl>
                                          </p:spTgt>
                                        </p:tgtEl>
                                      </p:cBhvr>
                                    </p:animEffect>
                                    <p:anim calcmode="lin" valueType="num">
                                      <p:cBhvr>
                                        <p:cTn id="3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152400" y="76200"/>
            <a:ext cx="11887200" cy="2308324"/>
          </a:xfrm>
          <a:prstGeom prst="rect">
            <a:avLst/>
          </a:prstGeom>
          <a:solidFill>
            <a:schemeClr val="tx1">
              <a:alpha val="36000"/>
            </a:schemeClr>
          </a:solidFill>
        </p:spPr>
        <p:txBody>
          <a:bodyPr wrap="square">
            <a:spAutoFit/>
          </a:bodyPr>
          <a:lstStyle/>
          <a:p>
            <a:pPr marR="0" lvl="0" defTabSz="914400" rtl="0" eaLnBrk="1" fontAlgn="base" latinLnBrk="0" hangingPunct="1">
              <a:lnSpc>
                <a:spcPct val="100000"/>
              </a:lnSpc>
              <a:spcBef>
                <a:spcPts val="0"/>
              </a:spcBef>
              <a:spcAft>
                <a:spcPct val="0"/>
              </a:spcAft>
              <a:buClrTx/>
              <a:buSzTx/>
              <a:tabLst/>
              <a:defRPr/>
            </a:pPr>
            <a:r>
              <a:rPr lang="en-US" sz="4800" b="1" dirty="0">
                <a:solidFill>
                  <a:schemeClr val="bg1"/>
                </a:solidFill>
                <a:latin typeface="Times New Roman" panose="02020603050405020304" pitchFamily="18" charset="0"/>
                <a:cs typeface="Times New Roman" panose="02020603050405020304" pitchFamily="18" charset="0"/>
              </a:rPr>
              <a:t>1) Nothing illustrates this like America’s      </a:t>
            </a:r>
          </a:p>
          <a:p>
            <a:pPr marR="0" lvl="0" defTabSz="914400" rtl="0" eaLnBrk="1" fontAlgn="base" latinLnBrk="0" hangingPunct="1">
              <a:lnSpc>
                <a:spcPct val="100000"/>
              </a:lnSpc>
              <a:spcBef>
                <a:spcPts val="0"/>
              </a:spcBef>
              <a:spcAft>
                <a:spcPct val="0"/>
              </a:spcAft>
              <a:buClrTx/>
              <a:buSzTx/>
              <a:tabLst/>
              <a:defRPr/>
            </a:pPr>
            <a:r>
              <a:rPr lang="en-US" sz="4800" b="1" dirty="0">
                <a:solidFill>
                  <a:schemeClr val="bg1"/>
                </a:solidFill>
                <a:latin typeface="Times New Roman" panose="02020603050405020304" pitchFamily="18" charset="0"/>
                <a:cs typeface="Times New Roman" panose="02020603050405020304" pitchFamily="18" charset="0"/>
              </a:rPr>
              <a:t>       own </a:t>
            </a:r>
            <a:r>
              <a:rPr lang="en-US" sz="4400" b="1" dirty="0">
                <a:solidFill>
                  <a:schemeClr val="bg1"/>
                </a:solidFill>
                <a:latin typeface="Times New Roman" panose="02020603050405020304" pitchFamily="18" charset="0"/>
                <a:cs typeface="Times New Roman" panose="02020603050405020304" pitchFamily="18" charset="0"/>
              </a:rPr>
              <a:t>Holocaust! </a:t>
            </a:r>
            <a:endParaRPr lang="en-US" sz="4000" b="1" dirty="0">
              <a:solidFill>
                <a:schemeClr val="bg1"/>
              </a:solidFill>
              <a:latin typeface="Times New Roman" panose="02020603050405020304" pitchFamily="18" charset="0"/>
              <a:cs typeface="Times New Roman" panose="02020603050405020304" pitchFamily="18" charset="0"/>
            </a:endParaRPr>
          </a:p>
          <a:p>
            <a:pPr marR="0" lvl="0" algn="ctr" defTabSz="914400" rtl="0" eaLnBrk="1" fontAlgn="base" latinLnBrk="0" hangingPunct="1">
              <a:lnSpc>
                <a:spcPct val="100000"/>
              </a:lnSpc>
              <a:spcBef>
                <a:spcPts val="0"/>
              </a:spcBef>
              <a:spcAft>
                <a:spcPct val="0"/>
              </a:spcAft>
              <a:buClrTx/>
              <a:buSzTx/>
              <a:tabLst/>
              <a:defRPr/>
            </a:pPr>
            <a:r>
              <a:rPr lang="en-US" sz="4800" b="1" dirty="0">
                <a:solidFill>
                  <a:schemeClr val="bg1"/>
                </a:solidFill>
                <a:latin typeface="Times New Roman" panose="02020603050405020304" pitchFamily="18" charset="0"/>
                <a:cs typeface="Times New Roman" panose="02020603050405020304" pitchFamily="18" charset="0"/>
              </a:rPr>
              <a:t>but over 60 million innocent deaths!</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5D30DD1-33EC-9099-2C34-65A601F3BD2D}"/>
              </a:ext>
            </a:extLst>
          </p:cNvPr>
          <p:cNvSpPr txBox="1"/>
          <p:nvPr/>
        </p:nvSpPr>
        <p:spPr>
          <a:xfrm>
            <a:off x="5867400" y="814863"/>
            <a:ext cx="6444114" cy="830997"/>
          </a:xfrm>
          <a:prstGeom prst="rect">
            <a:avLst/>
          </a:prstGeom>
          <a:noFill/>
        </p:spPr>
        <p:txBody>
          <a:bodyPr wrap="square">
            <a:spAutoFit/>
          </a:bodyPr>
          <a:lstStyle/>
          <a:p>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Not 6 million, </a:t>
            </a:r>
            <a:endParaRPr lang="en-US" dirty="0"/>
          </a:p>
        </p:txBody>
      </p:sp>
      <p:pic>
        <p:nvPicPr>
          <p:cNvPr id="1028" name="Picture 4" descr="Abortion rights march: Thousands attend rallies across US - BBC News">
            <a:extLst>
              <a:ext uri="{FF2B5EF4-FFF2-40B4-BE49-F238E27FC236}">
                <a16:creationId xmlns:a16="http://schemas.microsoft.com/office/drawing/2014/main" id="{2CC6846C-E5E4-FC27-D89E-0ACE2112F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3" y="2489466"/>
            <a:ext cx="7630816" cy="42923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With Roe in limbo, California vows to protect abortion rights - CalMatters">
            <a:extLst>
              <a:ext uri="{FF2B5EF4-FFF2-40B4-BE49-F238E27FC236}">
                <a16:creationId xmlns:a16="http://schemas.microsoft.com/office/drawing/2014/main" id="{7FC2CC61-ED78-6250-9B85-5ED30612A2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9480" y="2525478"/>
            <a:ext cx="6440488" cy="429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18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152400" y="76200"/>
            <a:ext cx="11887200" cy="830997"/>
          </a:xfrm>
          <a:prstGeom prst="rect">
            <a:avLst/>
          </a:prstGeom>
          <a:solidFill>
            <a:schemeClr val="tx1">
              <a:alpha val="36000"/>
            </a:schemeClr>
          </a:solidFill>
        </p:spPr>
        <p:txBody>
          <a:bodyPr wrap="square">
            <a:spAutoFit/>
          </a:bodyPr>
          <a:lstStyle/>
          <a:p>
            <a:pPr marR="0" lvl="0" algn="ctr" defTabSz="914400" rtl="0" eaLnBrk="1" fontAlgn="base" latinLnBrk="0" hangingPunct="1">
              <a:lnSpc>
                <a:spcPct val="100000"/>
              </a:lnSpc>
              <a:spcBef>
                <a:spcPts val="0"/>
              </a:spcBef>
              <a:spcAft>
                <a:spcPct val="0"/>
              </a:spcAft>
              <a:buClrTx/>
              <a:buSzTx/>
              <a:tabLst/>
              <a:defRPr/>
            </a:pPr>
            <a:r>
              <a:rPr lang="en-US" sz="4800" b="1" dirty="0">
                <a:solidFill>
                  <a:schemeClr val="bg1"/>
                </a:solidFill>
                <a:latin typeface="Times New Roman" panose="02020603050405020304" pitchFamily="18" charset="0"/>
                <a:cs typeface="Times New Roman" panose="02020603050405020304" pitchFamily="18" charset="0"/>
              </a:rPr>
              <a:t>but over 60 million innocent deaths!</a:t>
            </a:r>
            <a:endParaRPr lang="en-US" sz="44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Fetal Development | The San Antonio Coalition for Life">
            <a:extLst>
              <a:ext uri="{FF2B5EF4-FFF2-40B4-BE49-F238E27FC236}">
                <a16:creationId xmlns:a16="http://schemas.microsoft.com/office/drawing/2014/main" id="{C49C3B95-05FA-6925-EFCF-86683E1F3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71"/>
            <a:ext cx="12039600" cy="68694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8F8094-9AA3-F68B-F657-54DBE4ADF7CA}"/>
              </a:ext>
            </a:extLst>
          </p:cNvPr>
          <p:cNvSpPr txBox="1"/>
          <p:nvPr/>
        </p:nvSpPr>
        <p:spPr>
          <a:xfrm>
            <a:off x="0" y="160065"/>
            <a:ext cx="12115800" cy="646331"/>
          </a:xfrm>
          <a:prstGeom prst="rect">
            <a:avLst/>
          </a:prstGeom>
          <a:noFill/>
        </p:spPr>
        <p:txBody>
          <a:bodyPr wrap="square" rtlCol="0">
            <a:spAutoFit/>
          </a:bodyPr>
          <a:lstStyle/>
          <a:p>
            <a:r>
              <a:rPr lang="en-US" sz="3600" b="1" dirty="0"/>
              <a:t>Psalm 139:13-16</a:t>
            </a:r>
          </a:p>
        </p:txBody>
      </p:sp>
    </p:spTree>
    <p:extLst>
      <p:ext uri="{BB962C8B-B14F-4D97-AF65-F5344CB8AC3E}">
        <p14:creationId xmlns:p14="http://schemas.microsoft.com/office/powerpoint/2010/main" val="2073560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152400" y="76200"/>
            <a:ext cx="11887200" cy="830997"/>
          </a:xfrm>
          <a:prstGeom prst="rect">
            <a:avLst/>
          </a:prstGeom>
          <a:solidFill>
            <a:schemeClr val="tx1">
              <a:alpha val="36000"/>
            </a:schemeClr>
          </a:solidFill>
        </p:spPr>
        <p:txBody>
          <a:bodyPr wrap="square">
            <a:spAutoFit/>
          </a:bodyPr>
          <a:lstStyle/>
          <a:p>
            <a:pPr marR="0" lvl="0" algn="ctr" defTabSz="914400" rtl="0" eaLnBrk="1" fontAlgn="base" latinLnBrk="0" hangingPunct="1">
              <a:lnSpc>
                <a:spcPct val="100000"/>
              </a:lnSpc>
              <a:spcBef>
                <a:spcPts val="0"/>
              </a:spcBef>
              <a:spcAft>
                <a:spcPct val="0"/>
              </a:spcAft>
              <a:buClrTx/>
              <a:buSzTx/>
              <a:tabLst/>
              <a:defRPr/>
            </a:pPr>
            <a:r>
              <a:rPr lang="en-US" sz="4800" b="1" dirty="0">
                <a:solidFill>
                  <a:schemeClr val="bg1"/>
                </a:solidFill>
                <a:latin typeface="Times New Roman" panose="02020603050405020304" pitchFamily="18" charset="0"/>
                <a:cs typeface="Times New Roman" panose="02020603050405020304" pitchFamily="18" charset="0"/>
              </a:rPr>
              <a:t>but over 60 million innocent deaths!</a:t>
            </a:r>
            <a:endParaRPr lang="en-US" sz="44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Fetal Development | The San Antonio Coalition for Life">
            <a:extLst>
              <a:ext uri="{FF2B5EF4-FFF2-40B4-BE49-F238E27FC236}">
                <a16:creationId xmlns:a16="http://schemas.microsoft.com/office/drawing/2014/main" id="{C49C3B95-05FA-6925-EFCF-86683E1F3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71"/>
            <a:ext cx="12039600" cy="68694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in on Nursing">
            <a:extLst>
              <a:ext uri="{FF2B5EF4-FFF2-40B4-BE49-F238E27FC236}">
                <a16:creationId xmlns:a16="http://schemas.microsoft.com/office/drawing/2014/main" id="{5D57091B-658D-65E7-940C-B851C1850C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444" b="1112"/>
          <a:stretch/>
        </p:blipFill>
        <p:spPr bwMode="auto">
          <a:xfrm>
            <a:off x="-76200" y="709796"/>
            <a:ext cx="10325501" cy="61160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8F8094-9AA3-F68B-F657-54DBE4ADF7CA}"/>
              </a:ext>
            </a:extLst>
          </p:cNvPr>
          <p:cNvSpPr txBox="1"/>
          <p:nvPr/>
        </p:nvSpPr>
        <p:spPr>
          <a:xfrm>
            <a:off x="0" y="160065"/>
            <a:ext cx="12115800" cy="646331"/>
          </a:xfrm>
          <a:prstGeom prst="rect">
            <a:avLst/>
          </a:prstGeom>
          <a:noFill/>
        </p:spPr>
        <p:txBody>
          <a:bodyPr wrap="square" rtlCol="0">
            <a:spAutoFit/>
          </a:bodyPr>
          <a:lstStyle/>
          <a:p>
            <a:r>
              <a:rPr lang="en-US" sz="3600" b="1" dirty="0"/>
              <a:t>Psalm 139:13-16</a:t>
            </a:r>
          </a:p>
        </p:txBody>
      </p:sp>
    </p:spTree>
    <p:extLst>
      <p:ext uri="{BB962C8B-B14F-4D97-AF65-F5344CB8AC3E}">
        <p14:creationId xmlns:p14="http://schemas.microsoft.com/office/powerpoint/2010/main" val="353312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152400" y="76200"/>
            <a:ext cx="11887200" cy="6740307"/>
          </a:xfrm>
          <a:prstGeom prst="rect">
            <a:avLst/>
          </a:prstGeom>
          <a:solidFill>
            <a:schemeClr val="tx1">
              <a:alpha val="36000"/>
            </a:schemeClr>
          </a:solidFill>
        </p:spPr>
        <p:txBody>
          <a:bodyPr wrap="square">
            <a:spAutoFit/>
          </a:bodyPr>
          <a:lstStyle/>
          <a:p>
            <a:pPr lvl="0">
              <a:spcBef>
                <a:spcPts val="0"/>
              </a:spcBef>
              <a:defRPr/>
            </a:pPr>
            <a:r>
              <a:rPr lang="en-US" sz="4800" b="1" dirty="0">
                <a:solidFill>
                  <a:schemeClr val="bg1"/>
                </a:solidFill>
                <a:latin typeface="Times New Roman" panose="02020603050405020304" pitchFamily="18" charset="0"/>
                <a:cs typeface="Times New Roman" panose="02020603050405020304" pitchFamily="18" charset="0"/>
              </a:rPr>
              <a:t>3.  Prognosis: Indifference (apathy) </a:t>
            </a:r>
          </a:p>
          <a:p>
            <a:pPr marR="0" lvl="0" defTabSz="914400" rtl="0" eaLnBrk="1" fontAlgn="base" latinLnBrk="0" hangingPunct="1">
              <a:lnSpc>
                <a:spcPct val="100000"/>
              </a:lnSpc>
              <a:spcBef>
                <a:spcPts val="0"/>
              </a:spcBef>
              <a:spcAft>
                <a:spcPct val="0"/>
              </a:spcAft>
              <a:buClrTx/>
              <a:buSzTx/>
              <a:tabLst/>
              <a:defRPr/>
            </a:pPr>
            <a:r>
              <a:rPr lang="en-US" sz="3600" b="1" dirty="0">
                <a:solidFill>
                  <a:schemeClr val="bg1"/>
                </a:solidFill>
                <a:latin typeface="Times New Roman" panose="02020603050405020304" pitchFamily="18" charset="0"/>
                <a:cs typeface="Times New Roman" panose="02020603050405020304" pitchFamily="18" charset="0"/>
              </a:rPr>
              <a:t> A. It Distances us from God (and each other) </a:t>
            </a:r>
          </a:p>
          <a:p>
            <a:pPr marR="0" lvl="0" defTabSz="914400" rtl="0" eaLnBrk="1" fontAlgn="base" latinLnBrk="0" hangingPunct="1">
              <a:lnSpc>
                <a:spcPct val="100000"/>
              </a:lnSpc>
              <a:spcBef>
                <a:spcPts val="0"/>
              </a:spcBef>
              <a:spcAft>
                <a:spcPct val="0"/>
              </a:spcAft>
              <a:buClrTx/>
              <a:buSzTx/>
              <a:tabLst/>
              <a:defRPr/>
            </a:pPr>
            <a:r>
              <a:rPr lang="en-US" sz="4000" b="1" dirty="0">
                <a:solidFill>
                  <a:schemeClr val="bg1"/>
                </a:solidFill>
                <a:latin typeface="Times New Roman" panose="02020603050405020304" pitchFamily="18" charset="0"/>
                <a:cs typeface="Times New Roman" panose="02020603050405020304" pitchFamily="18" charset="0"/>
              </a:rPr>
              <a:t>B. It defiles/destroys our heart/conscience. </a:t>
            </a:r>
            <a:r>
              <a:rPr lang="en-US" sz="3200" b="1" dirty="0">
                <a:solidFill>
                  <a:schemeClr val="bg1"/>
                </a:solidFill>
                <a:latin typeface="Times New Roman" panose="02020603050405020304" pitchFamily="18" charset="0"/>
                <a:cs typeface="Times New Roman" panose="02020603050405020304" pitchFamily="18" charset="0"/>
              </a:rPr>
              <a:t>Ti 1:15</a:t>
            </a:r>
            <a:endParaRPr lang="en-US" sz="4000" b="1" dirty="0">
              <a:solidFill>
                <a:schemeClr val="bg1"/>
              </a:solidFill>
              <a:latin typeface="Times New Roman" panose="02020603050405020304" pitchFamily="18" charset="0"/>
              <a:cs typeface="Times New Roman" panose="02020603050405020304" pitchFamily="18" charset="0"/>
            </a:endParaRPr>
          </a:p>
          <a:p>
            <a:pPr marR="0" lvl="0" defTabSz="914400" rtl="0" eaLnBrk="1" fontAlgn="base" latinLnBrk="0" hangingPunct="1">
              <a:lnSpc>
                <a:spcPct val="100000"/>
              </a:lnSpc>
              <a:spcBef>
                <a:spcPts val="0"/>
              </a:spcBef>
              <a:spcAft>
                <a:spcPct val="0"/>
              </a:spcAft>
              <a:buClrTx/>
              <a:buSzTx/>
              <a:tabLst/>
              <a:defRPr/>
            </a:pPr>
            <a:r>
              <a:rPr lang="en-US" sz="4400" b="1" dirty="0">
                <a:solidFill>
                  <a:schemeClr val="bg1"/>
                </a:solidFill>
                <a:latin typeface="Times New Roman" panose="02020603050405020304" pitchFamily="18" charset="0"/>
                <a:cs typeface="Times New Roman" panose="02020603050405020304" pitchFamily="18" charset="0"/>
              </a:rPr>
              <a:t>C. It denies God’s Heart/Priorities. </a:t>
            </a:r>
            <a:r>
              <a:rPr lang="en-US" sz="4000" b="1" dirty="0">
                <a:solidFill>
                  <a:schemeClr val="bg1"/>
                </a:solidFill>
                <a:latin typeface="Times New Roman" panose="02020603050405020304" pitchFamily="18" charset="0"/>
                <a:cs typeface="Times New Roman" panose="02020603050405020304" pitchFamily="18" charset="0"/>
              </a:rPr>
              <a:t>Titus 1:16 </a:t>
            </a:r>
            <a:r>
              <a:rPr lang="en-US" sz="4000" b="1" i="1" dirty="0">
                <a:solidFill>
                  <a:srgbClr val="FFFF00"/>
                </a:solidFill>
                <a:latin typeface="Times New Roman" panose="02020603050405020304" pitchFamily="18" charset="0"/>
                <a:cs typeface="Times New Roman" panose="02020603050405020304" pitchFamily="18" charset="0"/>
              </a:rPr>
              <a:t> </a:t>
            </a:r>
          </a:p>
          <a:p>
            <a:pPr marR="0" lvl="0" algn="ctr" defTabSz="914400" rtl="0" eaLnBrk="1" fontAlgn="base" latinLnBrk="0" hangingPunct="1">
              <a:lnSpc>
                <a:spcPct val="100000"/>
              </a:lnSpc>
              <a:spcBef>
                <a:spcPts val="0"/>
              </a:spcBef>
              <a:spcAft>
                <a:spcPct val="0"/>
              </a:spcAft>
              <a:buClrTx/>
              <a:buSzTx/>
              <a:tabLst/>
              <a:defRPr/>
            </a:pPr>
            <a:r>
              <a:rPr lang="en-US" sz="4000" b="1" i="1" dirty="0">
                <a:solidFill>
                  <a:srgbClr val="FFFF00"/>
                </a:solidFill>
                <a:latin typeface="Times New Roman" panose="02020603050405020304" pitchFamily="18" charset="0"/>
                <a:cs typeface="Times New Roman" panose="02020603050405020304" pitchFamily="18" charset="0"/>
              </a:rPr>
              <a:t> </a:t>
            </a:r>
            <a:r>
              <a:rPr lang="en-US" sz="4400" b="1" i="1" dirty="0">
                <a:solidFill>
                  <a:srgbClr val="FFFF00"/>
                </a:solidFill>
                <a:latin typeface="Times New Roman" panose="02020603050405020304" pitchFamily="18" charset="0"/>
                <a:cs typeface="Times New Roman" panose="02020603050405020304" pitchFamily="18" charset="0"/>
              </a:rPr>
              <a:t>“They profess that they know God; </a:t>
            </a:r>
          </a:p>
          <a:p>
            <a:pPr marR="0" lvl="0" algn="ctr" defTabSz="914400" rtl="0" eaLnBrk="1" fontAlgn="base" latinLnBrk="0" hangingPunct="1">
              <a:lnSpc>
                <a:spcPct val="100000"/>
              </a:lnSpc>
              <a:spcBef>
                <a:spcPts val="0"/>
              </a:spcBef>
              <a:spcAft>
                <a:spcPct val="0"/>
              </a:spcAft>
              <a:buClrTx/>
              <a:buSzTx/>
              <a:tabLst/>
              <a:defRPr/>
            </a:pPr>
            <a:r>
              <a:rPr lang="en-US" sz="4400" b="1" i="1" dirty="0">
                <a:solidFill>
                  <a:srgbClr val="FFFF00"/>
                </a:solidFill>
                <a:latin typeface="Times New Roman" panose="02020603050405020304" pitchFamily="18" charset="0"/>
                <a:cs typeface="Times New Roman" panose="02020603050405020304" pitchFamily="18" charset="0"/>
              </a:rPr>
              <a:t>but in works they </a:t>
            </a:r>
            <a:r>
              <a:rPr lang="en-US" sz="4400" b="1" i="1" u="sng" dirty="0">
                <a:solidFill>
                  <a:srgbClr val="FFFF00"/>
                </a:solidFill>
                <a:latin typeface="Times New Roman" panose="02020603050405020304" pitchFamily="18" charset="0"/>
                <a:cs typeface="Times New Roman" panose="02020603050405020304" pitchFamily="18" charset="0"/>
              </a:rPr>
              <a:t>deny</a:t>
            </a:r>
            <a:r>
              <a:rPr lang="en-US" sz="4400" b="1" i="1" dirty="0">
                <a:solidFill>
                  <a:srgbClr val="FFFF00"/>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a:t>
            </a:r>
            <a:r>
              <a:rPr lang="en-US" sz="4000" b="1" dirty="0" err="1">
                <a:solidFill>
                  <a:schemeClr val="bg1"/>
                </a:solidFill>
                <a:latin typeface="Times New Roman" panose="02020603050405020304" pitchFamily="18" charset="0"/>
                <a:cs typeface="Times New Roman" panose="02020603050405020304" pitchFamily="18" charset="0"/>
              </a:rPr>
              <a:t>arne’omai</a:t>
            </a:r>
            <a:r>
              <a:rPr lang="en-US" sz="4000" b="1" dirty="0">
                <a:solidFill>
                  <a:schemeClr val="bg1"/>
                </a:solidFill>
                <a:latin typeface="Times New Roman" panose="02020603050405020304" pitchFamily="18" charset="0"/>
                <a:cs typeface="Times New Roman" panose="02020603050405020304" pitchFamily="18" charset="0"/>
              </a:rPr>
              <a:t>: refuse) </a:t>
            </a:r>
            <a:r>
              <a:rPr lang="en-US" sz="4400" b="1" i="1" dirty="0">
                <a:solidFill>
                  <a:srgbClr val="FFFF00"/>
                </a:solidFill>
                <a:latin typeface="Times New Roman" panose="02020603050405020304" pitchFamily="18" charset="0"/>
                <a:cs typeface="Times New Roman" panose="02020603050405020304" pitchFamily="18" charset="0"/>
              </a:rPr>
              <a:t>him,</a:t>
            </a:r>
          </a:p>
          <a:p>
            <a:pPr marR="0" lvl="0" algn="ctr" defTabSz="914400" rtl="0" eaLnBrk="1" fontAlgn="base" latinLnBrk="0" hangingPunct="1">
              <a:lnSpc>
                <a:spcPct val="100000"/>
              </a:lnSpc>
              <a:spcBef>
                <a:spcPts val="0"/>
              </a:spcBef>
              <a:spcAft>
                <a:spcPct val="0"/>
              </a:spcAft>
              <a:buClrTx/>
              <a:buSzTx/>
              <a:tabLst/>
              <a:defRPr/>
            </a:pPr>
            <a:r>
              <a:rPr lang="en-US" sz="4400" b="1" i="1" dirty="0">
                <a:solidFill>
                  <a:srgbClr val="FFFF00"/>
                </a:solidFill>
                <a:latin typeface="Times New Roman" panose="02020603050405020304" pitchFamily="18" charset="0"/>
                <a:cs typeface="Times New Roman" panose="02020603050405020304" pitchFamily="18" charset="0"/>
              </a:rPr>
              <a:t> being </a:t>
            </a:r>
            <a:r>
              <a:rPr lang="en-US" sz="4400" b="1" i="1" u="sng" dirty="0">
                <a:solidFill>
                  <a:srgbClr val="FFFF00"/>
                </a:solidFill>
                <a:latin typeface="Times New Roman" panose="02020603050405020304" pitchFamily="18" charset="0"/>
                <a:cs typeface="Times New Roman" panose="02020603050405020304" pitchFamily="18" charset="0"/>
              </a:rPr>
              <a:t>abominable</a:t>
            </a:r>
            <a:r>
              <a:rPr lang="en-US" sz="4400" b="1" i="1" dirty="0">
                <a:solidFill>
                  <a:srgbClr val="FFFF00"/>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a:t>
            </a:r>
            <a:r>
              <a:rPr lang="en-US" sz="4000" b="1" dirty="0" err="1">
                <a:solidFill>
                  <a:schemeClr val="bg1"/>
                </a:solidFill>
                <a:latin typeface="Times New Roman" panose="02020603050405020304" pitchFamily="18" charset="0"/>
                <a:cs typeface="Times New Roman" panose="02020603050405020304" pitchFamily="18" charset="0"/>
              </a:rPr>
              <a:t>bdelyktos</a:t>
            </a:r>
            <a:r>
              <a:rPr lang="en-US" sz="4000" b="1" dirty="0">
                <a:solidFill>
                  <a:schemeClr val="bg1"/>
                </a:solidFill>
                <a:latin typeface="Times New Roman" panose="02020603050405020304" pitchFamily="18" charset="0"/>
                <a:cs typeface="Times New Roman" panose="02020603050405020304" pitchFamily="18" charset="0"/>
              </a:rPr>
              <a:t>’: idolatrous) </a:t>
            </a:r>
          </a:p>
          <a:p>
            <a:pPr marR="0" lvl="0" algn="ctr" defTabSz="914400" rtl="0" eaLnBrk="1" fontAlgn="base" latinLnBrk="0" hangingPunct="1">
              <a:lnSpc>
                <a:spcPct val="100000"/>
              </a:lnSpc>
              <a:spcBef>
                <a:spcPts val="0"/>
              </a:spcBef>
              <a:spcAft>
                <a:spcPct val="0"/>
              </a:spcAft>
              <a:buClrTx/>
              <a:buSzTx/>
              <a:tabLst/>
              <a:defRPr/>
            </a:pPr>
            <a:r>
              <a:rPr lang="en-US" sz="4400" b="1" i="1" dirty="0">
                <a:solidFill>
                  <a:srgbClr val="FFFF00"/>
                </a:solidFill>
                <a:latin typeface="Times New Roman" panose="02020603050405020304" pitchFamily="18" charset="0"/>
                <a:cs typeface="Times New Roman" panose="02020603050405020304" pitchFamily="18" charset="0"/>
              </a:rPr>
              <a:t>and </a:t>
            </a:r>
            <a:r>
              <a:rPr lang="en-US" sz="4400" b="1" i="1" u="sng" dirty="0">
                <a:solidFill>
                  <a:srgbClr val="FFFF00"/>
                </a:solidFill>
                <a:latin typeface="Times New Roman" panose="02020603050405020304" pitchFamily="18" charset="0"/>
                <a:cs typeface="Times New Roman" panose="02020603050405020304" pitchFamily="18" charset="0"/>
              </a:rPr>
              <a:t>disobedient</a:t>
            </a:r>
            <a:r>
              <a:rPr lang="en-US" sz="4000" b="1" i="1" dirty="0">
                <a:solidFill>
                  <a:srgbClr val="FFFF00"/>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a:t>
            </a:r>
            <a:r>
              <a:rPr lang="en-US" sz="4000" b="1" dirty="0" err="1">
                <a:solidFill>
                  <a:schemeClr val="bg1"/>
                </a:solidFill>
                <a:latin typeface="Times New Roman" panose="02020603050405020304" pitchFamily="18" charset="0"/>
                <a:cs typeface="Times New Roman" panose="02020603050405020304" pitchFamily="18" charset="0"/>
              </a:rPr>
              <a:t>apeithēs</a:t>
            </a:r>
            <a:r>
              <a:rPr lang="en-US" sz="4000" b="1" dirty="0">
                <a:solidFill>
                  <a:schemeClr val="bg1"/>
                </a:solidFill>
                <a:latin typeface="Times New Roman" panose="02020603050405020304" pitchFamily="18" charset="0"/>
                <a:cs typeface="Times New Roman" panose="02020603050405020304" pitchFamily="18" charset="0"/>
              </a:rPr>
              <a:t>’: without faith)</a:t>
            </a:r>
          </a:p>
          <a:p>
            <a:pPr marR="0" lvl="0" algn="ctr" defTabSz="914400" rtl="0" eaLnBrk="1" fontAlgn="base" latinLnBrk="0" hangingPunct="1">
              <a:lnSpc>
                <a:spcPct val="100000"/>
              </a:lnSpc>
              <a:spcBef>
                <a:spcPts val="0"/>
              </a:spcBef>
              <a:spcAft>
                <a:spcPct val="0"/>
              </a:spcAft>
              <a:buClrTx/>
              <a:buSzTx/>
              <a:tabLst/>
              <a:defRPr/>
            </a:pPr>
            <a:r>
              <a:rPr lang="en-US" sz="4800" b="1" i="1" dirty="0">
                <a:solidFill>
                  <a:srgbClr val="FFFF00"/>
                </a:solidFill>
                <a:latin typeface="Times New Roman" panose="02020603050405020304" pitchFamily="18" charset="0"/>
                <a:cs typeface="Times New Roman" panose="02020603050405020304" pitchFamily="18" charset="0"/>
              </a:rPr>
              <a:t> and unto every good work </a:t>
            </a:r>
            <a:r>
              <a:rPr lang="en-US" sz="4800" b="1" i="1" u="sng" dirty="0">
                <a:solidFill>
                  <a:srgbClr val="FFFF00"/>
                </a:solidFill>
                <a:latin typeface="Times New Roman" panose="02020603050405020304" pitchFamily="18" charset="0"/>
                <a:cs typeface="Times New Roman" panose="02020603050405020304" pitchFamily="18" charset="0"/>
              </a:rPr>
              <a:t>reprobate.</a:t>
            </a:r>
            <a:r>
              <a:rPr lang="en-US" sz="4800" b="1" i="1" dirty="0">
                <a:solidFill>
                  <a:srgbClr val="FFFF00"/>
                </a:solidFill>
                <a:latin typeface="Times New Roman" panose="02020603050405020304" pitchFamily="18" charset="0"/>
                <a:cs typeface="Times New Roman" panose="02020603050405020304" pitchFamily="18" charset="0"/>
              </a:rPr>
              <a:t>”  </a:t>
            </a:r>
          </a:p>
          <a:p>
            <a:pPr marR="0" lvl="0" defTabSz="914400" rtl="0" eaLnBrk="1" fontAlgn="base" latinLnBrk="0" hangingPunct="1">
              <a:lnSpc>
                <a:spcPct val="100000"/>
              </a:lnSpc>
              <a:spcBef>
                <a:spcPts val="0"/>
              </a:spcBef>
              <a:spcAft>
                <a:spcPct val="0"/>
              </a:spcAft>
              <a:buClrTx/>
              <a:buSzTx/>
              <a:tabLst/>
              <a:defRPr/>
            </a:pP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Adokimos</a:t>
            </a:r>
            <a:r>
              <a:rPr lang="en-US" sz="4000" b="1" dirty="0">
                <a:solidFill>
                  <a:schemeClr val="bg1"/>
                </a:solidFill>
                <a:latin typeface="Times New Roman" panose="02020603050405020304" pitchFamily="18" charset="0"/>
                <a:cs typeface="Times New Roman" panose="02020603050405020304" pitchFamily="18" charset="0"/>
              </a:rPr>
              <a:t>: worthless)   </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11A4A2A-9217-5BB3-FC66-E5EE42E56F52}"/>
              </a:ext>
            </a:extLst>
          </p:cNvPr>
          <p:cNvSpPr txBox="1"/>
          <p:nvPr/>
        </p:nvSpPr>
        <p:spPr>
          <a:xfrm>
            <a:off x="5881992" y="6073914"/>
            <a:ext cx="6157608" cy="707886"/>
          </a:xfrm>
          <a:prstGeom prst="rect">
            <a:avLst/>
          </a:prstGeom>
          <a:noFill/>
        </p:spPr>
        <p:txBody>
          <a:bodyPr wrap="square">
            <a:spAutoFit/>
          </a:bodyPr>
          <a:lstStyle/>
          <a:p>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(see James 1:22, 2:20,26)</a:t>
            </a:r>
            <a:endParaRPr lang="en-US" dirty="0"/>
          </a:p>
        </p:txBody>
      </p:sp>
    </p:spTree>
    <p:extLst>
      <p:ext uri="{BB962C8B-B14F-4D97-AF65-F5344CB8AC3E}">
        <p14:creationId xmlns:p14="http://schemas.microsoft.com/office/powerpoint/2010/main" val="193312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p:cTn id="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5">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 calcmode="lin" valueType="num">
                                      <p:cBhvr>
                                        <p:cTn id="1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5">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randombar(horizontal)">
                                      <p:cBhvr>
                                        <p:cTn id="19" dur="500"/>
                                        <p:tgtEl>
                                          <p:spTgt spid="5">
                                            <p:txEl>
                                              <p:pRg st="6" end="6"/>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randombar(horizontal)">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1000"/>
                                        <p:tgtEl>
                                          <p:spTgt spid="5">
                                            <p:txEl>
                                              <p:pRg st="8" end="8"/>
                                            </p:txEl>
                                          </p:spTgt>
                                        </p:tgtEl>
                                      </p:cBhvr>
                                    </p:animEffect>
                                    <p:anim calcmode="lin" valueType="num">
                                      <p:cBhvr>
                                        <p:cTn id="2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1000"/>
                                        <p:tgtEl>
                                          <p:spTgt spid="5">
                                            <p:txEl>
                                              <p:pRg st="9" end="9"/>
                                            </p:txEl>
                                          </p:spTgt>
                                        </p:tgtEl>
                                      </p:cBhvr>
                                    </p:animEffect>
                                    <p:anim calcmode="lin" valueType="num">
                                      <p:cBhvr>
                                        <p:cTn id="3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randombar(horizont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152400" y="76200"/>
            <a:ext cx="11887200" cy="6278642"/>
          </a:xfrm>
          <a:prstGeom prst="rect">
            <a:avLst/>
          </a:prstGeom>
          <a:solidFill>
            <a:schemeClr val="tx1">
              <a:alpha val="36000"/>
            </a:schemeClr>
          </a:solidFill>
        </p:spPr>
        <p:txBody>
          <a:bodyPr wrap="square">
            <a:spAutoFit/>
          </a:bodyPr>
          <a:lstStyle/>
          <a:p>
            <a:pPr lvl="0">
              <a:spcBef>
                <a:spcPts val="0"/>
              </a:spcBef>
              <a:defRPr/>
            </a:pPr>
            <a:r>
              <a:rPr lang="en-US" sz="4800" b="1" dirty="0">
                <a:solidFill>
                  <a:schemeClr val="bg1"/>
                </a:solidFill>
                <a:latin typeface="Times New Roman" panose="02020603050405020304" pitchFamily="18" charset="0"/>
                <a:cs typeface="Times New Roman" panose="02020603050405020304" pitchFamily="18" charset="0"/>
              </a:rPr>
              <a:t>3. Prognosis: Indifference (apathy) </a:t>
            </a:r>
          </a:p>
          <a:p>
            <a:pPr marR="0" lvl="0" defTabSz="914400" rtl="0" eaLnBrk="1" fontAlgn="base" latinLnBrk="0" hangingPunct="1">
              <a:lnSpc>
                <a:spcPct val="100000"/>
              </a:lnSpc>
              <a:spcBef>
                <a:spcPts val="0"/>
              </a:spcBef>
              <a:spcAft>
                <a:spcPct val="0"/>
              </a:spcAft>
              <a:buClrTx/>
              <a:buSzTx/>
              <a:tabLst/>
              <a:defRPr/>
            </a:pPr>
            <a:r>
              <a:rPr lang="en-US" sz="4400" b="1" dirty="0">
                <a:solidFill>
                  <a:schemeClr val="bg1"/>
                </a:solidFill>
                <a:latin typeface="Times New Roman" panose="02020603050405020304" pitchFamily="18" charset="0"/>
                <a:cs typeface="Times New Roman" panose="02020603050405020304" pitchFamily="18" charset="0"/>
              </a:rPr>
              <a:t>  D. It frustrates God’s Spirit. Eph 4:29, 30 </a:t>
            </a:r>
          </a:p>
          <a:p>
            <a:pPr marR="0" lvl="0" algn="ctr" defTabSz="914400" rtl="0" eaLnBrk="1" fontAlgn="base" latinLnBrk="0" hangingPunct="1">
              <a:lnSpc>
                <a:spcPct val="100000"/>
              </a:lnSpc>
              <a:spcBef>
                <a:spcPts val="0"/>
              </a:spcBef>
              <a:spcAft>
                <a:spcPct val="0"/>
              </a:spcAft>
              <a:buClrTx/>
              <a:buSzTx/>
              <a:tabLst/>
              <a:defRPr/>
            </a:pPr>
            <a:r>
              <a:rPr lang="en-US" sz="4000" b="1" i="1" dirty="0">
                <a:solidFill>
                  <a:srgbClr val="FFFF00"/>
                </a:solidFill>
                <a:latin typeface="Times New Roman" panose="02020603050405020304" pitchFamily="18" charset="0"/>
                <a:cs typeface="Times New Roman" panose="02020603050405020304" pitchFamily="18" charset="0"/>
              </a:rPr>
              <a:t>“let no corrupt </a:t>
            </a:r>
            <a:r>
              <a:rPr lang="en-US" sz="3600" b="1" dirty="0">
                <a:solidFill>
                  <a:schemeClr val="bg1"/>
                </a:solidFill>
                <a:latin typeface="Times New Roman" panose="02020603050405020304" pitchFamily="18" charset="0"/>
                <a:cs typeface="Times New Roman" panose="02020603050405020304" pitchFamily="18" charset="0"/>
              </a:rPr>
              <a:t>(</a:t>
            </a:r>
            <a:r>
              <a:rPr lang="en-US" sz="3600" b="1" dirty="0" err="1">
                <a:solidFill>
                  <a:schemeClr val="bg1"/>
                </a:solidFill>
                <a:latin typeface="Times New Roman" panose="02020603050405020304" pitchFamily="18" charset="0"/>
                <a:cs typeface="Times New Roman" panose="02020603050405020304" pitchFamily="18" charset="0"/>
              </a:rPr>
              <a:t>sapros</a:t>
            </a:r>
            <a:r>
              <a:rPr lang="en-US" sz="3600" b="1" dirty="0">
                <a:solidFill>
                  <a:schemeClr val="bg1"/>
                </a:solidFill>
                <a:latin typeface="Times New Roman" panose="02020603050405020304" pitchFamily="18" charset="0"/>
                <a:cs typeface="Times New Roman" panose="02020603050405020304" pitchFamily="18" charset="0"/>
              </a:rPr>
              <a:t>: worthless) </a:t>
            </a:r>
            <a:r>
              <a:rPr lang="en-US" sz="4000" b="1" i="1" dirty="0">
                <a:solidFill>
                  <a:srgbClr val="FFFF00"/>
                </a:solidFill>
                <a:latin typeface="Times New Roman" panose="02020603050405020304" pitchFamily="18" charset="0"/>
                <a:cs typeface="Times New Roman" panose="02020603050405020304" pitchFamily="18" charset="0"/>
              </a:rPr>
              <a:t>communication </a:t>
            </a:r>
            <a:r>
              <a:rPr lang="en-US" sz="4000" b="1" dirty="0">
                <a:solidFill>
                  <a:schemeClr val="bg1"/>
                </a:solidFill>
                <a:latin typeface="Times New Roman" panose="02020603050405020304" pitchFamily="18" charset="0"/>
                <a:cs typeface="Times New Roman" panose="02020603050405020304" pitchFamily="18" charset="0"/>
              </a:rPr>
              <a:t>(logos: words, </a:t>
            </a:r>
            <a:r>
              <a:rPr lang="en-US" sz="4000" b="1" i="1" u="sng" dirty="0">
                <a:solidFill>
                  <a:schemeClr val="bg1"/>
                </a:solidFill>
                <a:latin typeface="Times New Roman" panose="02020603050405020304" pitchFamily="18" charset="0"/>
                <a:cs typeface="Times New Roman" panose="02020603050405020304" pitchFamily="18" charset="0"/>
              </a:rPr>
              <a:t>reasoning</a:t>
            </a:r>
            <a:r>
              <a:rPr lang="en-US" sz="4000" b="1" u="sng" dirty="0">
                <a:solidFill>
                  <a:schemeClr val="bg1"/>
                </a:solidFill>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i="1" dirty="0">
                <a:solidFill>
                  <a:srgbClr val="FFFF00"/>
                </a:solidFill>
                <a:latin typeface="Times New Roman" panose="02020603050405020304" pitchFamily="18" charset="0"/>
                <a:cs typeface="Times New Roman" panose="02020603050405020304" pitchFamily="18" charset="0"/>
              </a:rPr>
              <a:t>proceed… </a:t>
            </a:r>
          </a:p>
          <a:p>
            <a:pPr marR="0" lvl="0" algn="ctr" defTabSz="914400" rtl="0" eaLnBrk="1" fontAlgn="base" latinLnBrk="0" hangingPunct="1">
              <a:lnSpc>
                <a:spcPct val="100000"/>
              </a:lnSpc>
              <a:spcBef>
                <a:spcPts val="0"/>
              </a:spcBef>
              <a:spcAft>
                <a:spcPct val="0"/>
              </a:spcAft>
              <a:buClrTx/>
              <a:buSzTx/>
              <a:tabLst/>
              <a:defRPr/>
            </a:pPr>
            <a:r>
              <a:rPr lang="en-US" sz="4000" b="1" i="1" dirty="0">
                <a:solidFill>
                  <a:srgbClr val="FFFF00"/>
                </a:solidFill>
                <a:latin typeface="Times New Roman" panose="02020603050405020304" pitchFamily="18" charset="0"/>
                <a:cs typeface="Times New Roman" panose="02020603050405020304" pitchFamily="18" charset="0"/>
              </a:rPr>
              <a:t>But that which is good </a:t>
            </a:r>
            <a:r>
              <a:rPr lang="en-US" sz="3600" b="1" dirty="0">
                <a:solidFill>
                  <a:schemeClr val="bg1"/>
                </a:solidFill>
                <a:latin typeface="Times New Roman" panose="02020603050405020304" pitchFamily="18" charset="0"/>
                <a:cs typeface="Times New Roman" panose="02020603050405020304" pitchFamily="18" charset="0"/>
              </a:rPr>
              <a:t>(</a:t>
            </a:r>
            <a:r>
              <a:rPr lang="en-US" sz="3600" b="1" dirty="0" err="1">
                <a:solidFill>
                  <a:schemeClr val="bg1"/>
                </a:solidFill>
                <a:latin typeface="Times New Roman" panose="02020603050405020304" pitchFamily="18" charset="0"/>
                <a:cs typeface="Times New Roman" panose="02020603050405020304" pitchFamily="18" charset="0"/>
              </a:rPr>
              <a:t>agathos</a:t>
            </a:r>
            <a:r>
              <a:rPr lang="en-US" sz="3600" b="1" dirty="0">
                <a:solidFill>
                  <a:schemeClr val="bg1"/>
                </a:solidFill>
                <a:latin typeface="Times New Roman" panose="02020603050405020304" pitchFamily="18" charset="0"/>
                <a:cs typeface="Times New Roman" panose="02020603050405020304" pitchFamily="18" charset="0"/>
              </a:rPr>
              <a:t>) </a:t>
            </a:r>
            <a:r>
              <a:rPr lang="en-US" sz="4000" b="1" i="1" dirty="0">
                <a:solidFill>
                  <a:srgbClr val="FFFF00"/>
                </a:solidFill>
                <a:latin typeface="Times New Roman" panose="02020603050405020304" pitchFamily="18" charset="0"/>
                <a:cs typeface="Times New Roman" panose="02020603050405020304" pitchFamily="18" charset="0"/>
              </a:rPr>
              <a:t>to the use of edifying</a:t>
            </a:r>
          </a:p>
          <a:p>
            <a:pPr marR="0" lvl="0" algn="ctr" defTabSz="914400" rtl="0" eaLnBrk="1" fontAlgn="base" latinLnBrk="0" hangingPunct="1">
              <a:lnSpc>
                <a:spcPct val="100000"/>
              </a:lnSpc>
              <a:spcBef>
                <a:spcPts val="0"/>
              </a:spcBef>
              <a:spcAft>
                <a:spcPct val="0"/>
              </a:spcAft>
              <a:buClrTx/>
              <a:buSzTx/>
              <a:tabLst/>
              <a:defRPr/>
            </a:pPr>
            <a:r>
              <a:rPr lang="en-US" sz="4800" b="1" i="1" dirty="0">
                <a:solidFill>
                  <a:srgbClr val="FFFF00"/>
                </a:solidFill>
                <a:latin typeface="Times New Roman" panose="02020603050405020304" pitchFamily="18" charset="0"/>
                <a:cs typeface="Times New Roman" panose="02020603050405020304" pitchFamily="18" charset="0"/>
              </a:rPr>
              <a:t>That it may minister grace…</a:t>
            </a:r>
          </a:p>
          <a:p>
            <a:pPr lvl="0" algn="ctr">
              <a:spcBef>
                <a:spcPts val="0"/>
              </a:spcBef>
              <a:defRPr/>
            </a:pPr>
            <a:r>
              <a:rPr lang="en-US" sz="4400" b="1" i="1" dirty="0">
                <a:solidFill>
                  <a:srgbClr val="FFFF00"/>
                </a:solidFill>
                <a:latin typeface="Times New Roman" panose="02020603050405020304" pitchFamily="18" charset="0"/>
                <a:cs typeface="Times New Roman" panose="02020603050405020304" pitchFamily="18" charset="0"/>
              </a:rPr>
              <a:t>And </a:t>
            </a:r>
            <a:r>
              <a:rPr lang="en-US" sz="4400" b="1" i="1" u="sng" dirty="0">
                <a:solidFill>
                  <a:srgbClr val="FFFF00"/>
                </a:solidFill>
                <a:latin typeface="Times New Roman" panose="02020603050405020304" pitchFamily="18" charset="0"/>
                <a:cs typeface="Times New Roman" panose="02020603050405020304" pitchFamily="18" charset="0"/>
              </a:rPr>
              <a:t>grieve </a:t>
            </a:r>
            <a:r>
              <a:rPr lang="en-US" sz="4000" b="1" dirty="0">
                <a:solidFill>
                  <a:prstClr val="white"/>
                </a:solidFill>
                <a:latin typeface="Times New Roman" panose="02020603050405020304" pitchFamily="18" charset="0"/>
                <a:cs typeface="Times New Roman" panose="02020603050405020304" pitchFamily="18" charset="0"/>
              </a:rPr>
              <a:t>(</a:t>
            </a:r>
            <a:r>
              <a:rPr lang="en-US" sz="4000" b="1" dirty="0" err="1">
                <a:solidFill>
                  <a:prstClr val="white"/>
                </a:solidFill>
                <a:latin typeface="Times New Roman" panose="02020603050405020304" pitchFamily="18" charset="0"/>
                <a:cs typeface="Times New Roman" panose="02020603050405020304" pitchFamily="18" charset="0"/>
              </a:rPr>
              <a:t>Lype’ō</a:t>
            </a:r>
            <a:r>
              <a:rPr lang="en-US" sz="4000" b="1" dirty="0">
                <a:solidFill>
                  <a:prstClr val="white"/>
                </a:solidFill>
                <a:latin typeface="Times New Roman" panose="02020603050405020304" pitchFamily="18" charset="0"/>
                <a:cs typeface="Times New Roman" panose="02020603050405020304" pitchFamily="18" charset="0"/>
              </a:rPr>
              <a:t>: distress) </a:t>
            </a:r>
            <a:r>
              <a:rPr lang="en-US" sz="4400" b="1" i="1" u="sng" dirty="0">
                <a:solidFill>
                  <a:srgbClr val="FFFF00"/>
                </a:solidFill>
                <a:latin typeface="Times New Roman" panose="02020603050405020304" pitchFamily="18" charset="0"/>
                <a:cs typeface="Times New Roman" panose="02020603050405020304" pitchFamily="18" charset="0"/>
              </a:rPr>
              <a:t>not the Spirit of God</a:t>
            </a:r>
            <a:r>
              <a:rPr lang="en-US" sz="4400" b="1" i="1" dirty="0">
                <a:solidFill>
                  <a:srgbClr val="FFFF00"/>
                </a:solidFill>
                <a:latin typeface="Times New Roman" panose="02020603050405020304" pitchFamily="18" charset="0"/>
                <a:cs typeface="Times New Roman" panose="02020603050405020304" pitchFamily="18" charset="0"/>
              </a:rPr>
              <a:t>, </a:t>
            </a:r>
          </a:p>
          <a:p>
            <a:pPr marR="0" lvl="0" algn="ctr" defTabSz="914400" rtl="0" eaLnBrk="1" fontAlgn="base" latinLnBrk="0" hangingPunct="1">
              <a:lnSpc>
                <a:spcPct val="100000"/>
              </a:lnSpc>
              <a:spcBef>
                <a:spcPts val="0"/>
              </a:spcBef>
              <a:spcAft>
                <a:spcPct val="0"/>
              </a:spcAft>
              <a:buClrTx/>
              <a:buSzTx/>
              <a:tabLst/>
              <a:defRPr/>
            </a:pPr>
            <a:r>
              <a:rPr lang="en-US" sz="4000" b="1" i="1" dirty="0">
                <a:solidFill>
                  <a:srgbClr val="FFFF00"/>
                </a:solidFill>
                <a:latin typeface="Times New Roman" panose="02020603050405020304" pitchFamily="18" charset="0"/>
                <a:cs typeface="Times New Roman" panose="02020603050405020304" pitchFamily="18" charset="0"/>
              </a:rPr>
              <a:t>whereby ye are sealed unto the day of redemption.” </a:t>
            </a:r>
          </a:p>
          <a:p>
            <a:pPr marR="0" lvl="0" defTabSz="914400" rtl="0" eaLnBrk="1" fontAlgn="base" latinLnBrk="0" hangingPunct="1">
              <a:lnSpc>
                <a:spcPct val="100000"/>
              </a:lnSpc>
              <a:spcBef>
                <a:spcPts val="1200"/>
              </a:spcBef>
              <a:spcAft>
                <a:spcPct val="0"/>
              </a:spcAft>
              <a:buClrTx/>
              <a:buSzTx/>
              <a:tabLst/>
              <a:defRPr/>
            </a:pPr>
            <a:r>
              <a:rPr lang="en-US" sz="4000" b="1" dirty="0">
                <a:solidFill>
                  <a:schemeClr val="bg1"/>
                </a:solidFill>
                <a:latin typeface="Times New Roman" panose="02020603050405020304" pitchFamily="18" charset="0"/>
                <a:cs typeface="Times New Roman" panose="02020603050405020304" pitchFamily="18" charset="0"/>
              </a:rPr>
              <a:t>1Th 5:19 </a:t>
            </a:r>
            <a:r>
              <a:rPr lang="en-US" sz="4800" b="1" i="1" dirty="0">
                <a:solidFill>
                  <a:srgbClr val="FFFF00"/>
                </a:solidFill>
                <a:latin typeface="Times New Roman" panose="02020603050405020304" pitchFamily="18" charset="0"/>
                <a:cs typeface="Times New Roman" panose="02020603050405020304" pitchFamily="18" charset="0"/>
              </a:rPr>
              <a:t>“quench </a:t>
            </a:r>
            <a:r>
              <a:rPr lang="en-US" sz="3600" b="1" dirty="0">
                <a:solidFill>
                  <a:schemeClr val="bg1"/>
                </a:solidFill>
                <a:latin typeface="Times New Roman" panose="02020603050405020304" pitchFamily="18" charset="0"/>
                <a:cs typeface="Times New Roman" panose="02020603050405020304" pitchFamily="18" charset="0"/>
              </a:rPr>
              <a:t>(extinguish) </a:t>
            </a:r>
            <a:r>
              <a:rPr lang="en-US" sz="4800" b="1" i="1" dirty="0">
                <a:solidFill>
                  <a:srgbClr val="FFFF00"/>
                </a:solidFill>
                <a:latin typeface="Times New Roman" panose="02020603050405020304" pitchFamily="18" charset="0"/>
                <a:cs typeface="Times New Roman" panose="02020603050405020304" pitchFamily="18" charset="0"/>
              </a:rPr>
              <a:t>not the Spirit…” </a:t>
            </a:r>
            <a:endParaRPr lang="en-US"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36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p:cTn id="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15" dur="500"/>
                                        <p:tgtEl>
                                          <p:spTgt spid="5">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randombar(horizontal)">
                                      <p:cBhvr>
                                        <p:cTn id="18" dur="500"/>
                                        <p:tgtEl>
                                          <p:spTgt spid="5">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fade">
                                      <p:cBhvr>
                                        <p:cTn id="23" dur="1000"/>
                                        <p:tgtEl>
                                          <p:spTgt spid="5">
                                            <p:txEl>
                                              <p:pRg st="7" end="7"/>
                                            </p:txEl>
                                          </p:spTgt>
                                        </p:tgtEl>
                                      </p:cBhvr>
                                    </p:animEffect>
                                    <p:anim calcmode="lin" valueType="num">
                                      <p:cBhvr>
                                        <p:cTn id="2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152400" y="45396"/>
            <a:ext cx="11887200" cy="769441"/>
          </a:xfrm>
          <a:prstGeom prst="rect">
            <a:avLst/>
          </a:prstGeom>
          <a:solidFill>
            <a:schemeClr val="tx1">
              <a:alpha val="36000"/>
            </a:schemeClr>
          </a:solidFill>
        </p:spPr>
        <p:txBody>
          <a:bodyPr wrap="square">
            <a:spAutoFit/>
          </a:bodyPr>
          <a:lstStyle/>
          <a:p>
            <a:pPr marL="0" marR="0" lvl="0" indent="0" algn="ctr" defTabSz="914400" rtl="0" eaLnBrk="1" fontAlgn="base" latinLnBrk="0" hangingPunct="1">
              <a:lnSpc>
                <a:spcPct val="100000"/>
              </a:lnSpc>
              <a:spcBef>
                <a:spcPts val="1200"/>
              </a:spcBef>
              <a:spcAft>
                <a:spcPct val="0"/>
              </a:spcAft>
              <a:buClrTx/>
              <a:buSzTx/>
              <a:buFontTx/>
              <a:buNone/>
              <a:tabLst/>
              <a:defRPr/>
            </a:pPr>
            <a:r>
              <a:rPr lang="en-US" sz="4400" b="1" dirty="0">
                <a:solidFill>
                  <a:schemeClr val="bg1"/>
                </a:solidFill>
                <a:latin typeface="Times New Roman" panose="02020603050405020304" pitchFamily="18" charset="0"/>
                <a:cs typeface="Times New Roman" panose="02020603050405020304" pitchFamily="18" charset="0"/>
              </a:rPr>
              <a:t>Indifference: </a:t>
            </a:r>
            <a:r>
              <a:rPr lang="en-US" sz="4000" b="1" i="1" dirty="0">
                <a:solidFill>
                  <a:schemeClr val="bg1"/>
                </a:solidFill>
                <a:latin typeface="Times New Roman" panose="02020603050405020304" pitchFamily="18" charset="0"/>
                <a:cs typeface="Times New Roman" panose="02020603050405020304" pitchFamily="18" charset="0"/>
              </a:rPr>
              <a:t>“without interest, importance, concern”</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1B2CDF9-0DB2-237E-EF75-2C4E4AD44637}"/>
              </a:ext>
            </a:extLst>
          </p:cNvPr>
          <p:cNvSpPr txBox="1"/>
          <p:nvPr/>
        </p:nvSpPr>
        <p:spPr>
          <a:xfrm>
            <a:off x="38100" y="814837"/>
            <a:ext cx="12115800" cy="6124754"/>
          </a:xfrm>
          <a:prstGeom prst="rect">
            <a:avLst/>
          </a:prstGeom>
          <a:solidFill>
            <a:schemeClr val="tx1">
              <a:alpha val="30000"/>
            </a:schemeClr>
          </a:solidFill>
        </p:spPr>
        <p:txBody>
          <a:bodyPr wrap="square" rtlCol="0">
            <a:spAutoFit/>
          </a:bodyPr>
          <a:lstStyle/>
          <a:p>
            <a:pPr algn="ctr"/>
            <a:r>
              <a:rPr lang="en-US" sz="4400" b="1" i="1" dirty="0">
                <a:solidFill>
                  <a:schemeClr val="bg1"/>
                </a:solidFill>
                <a:latin typeface="Times New Roman" panose="02020603050405020304" pitchFamily="18" charset="0"/>
                <a:cs typeface="Times New Roman" panose="02020603050405020304" pitchFamily="18" charset="0"/>
              </a:rPr>
              <a:t>“Throughout history it’s been </a:t>
            </a:r>
            <a:r>
              <a:rPr lang="en-US" sz="4400" b="1" i="1" u="sng" dirty="0">
                <a:solidFill>
                  <a:schemeClr val="bg1"/>
                </a:solidFill>
                <a:latin typeface="Times New Roman" panose="02020603050405020304" pitchFamily="18" charset="0"/>
                <a:cs typeface="Times New Roman" panose="02020603050405020304" pitchFamily="18" charset="0"/>
              </a:rPr>
              <a:t>the inaction </a:t>
            </a:r>
            <a:r>
              <a:rPr lang="en-US" sz="4400" b="1" i="1" dirty="0">
                <a:solidFill>
                  <a:schemeClr val="bg1"/>
                </a:solidFill>
                <a:latin typeface="Times New Roman" panose="02020603050405020304" pitchFamily="18" charset="0"/>
                <a:cs typeface="Times New Roman" panose="02020603050405020304" pitchFamily="18" charset="0"/>
              </a:rPr>
              <a:t>of those who could have acted; </a:t>
            </a:r>
            <a:r>
              <a:rPr lang="en-US" sz="4400" b="1" i="1" u="sng" dirty="0">
                <a:solidFill>
                  <a:schemeClr val="bg1"/>
                </a:solidFill>
                <a:latin typeface="Times New Roman" panose="02020603050405020304" pitchFamily="18" charset="0"/>
                <a:cs typeface="Times New Roman" panose="02020603050405020304" pitchFamily="18" charset="0"/>
              </a:rPr>
              <a:t>the indifference </a:t>
            </a:r>
            <a:r>
              <a:rPr lang="en-US" sz="4400" b="1" i="1" dirty="0">
                <a:solidFill>
                  <a:schemeClr val="bg1"/>
                </a:solidFill>
                <a:latin typeface="Times New Roman" panose="02020603050405020304" pitchFamily="18" charset="0"/>
                <a:cs typeface="Times New Roman" panose="02020603050405020304" pitchFamily="18" charset="0"/>
              </a:rPr>
              <a:t>of those who should have known better; </a:t>
            </a:r>
          </a:p>
          <a:p>
            <a:r>
              <a:rPr lang="en-US" sz="4400" b="1" i="1" u="sng" dirty="0">
                <a:solidFill>
                  <a:schemeClr val="bg1"/>
                </a:solidFill>
                <a:latin typeface="Times New Roman" panose="02020603050405020304" pitchFamily="18" charset="0"/>
                <a:cs typeface="Times New Roman" panose="02020603050405020304" pitchFamily="18" charset="0"/>
              </a:rPr>
              <a:t>the silence </a:t>
            </a:r>
            <a:r>
              <a:rPr lang="en-US" sz="4400" b="1" i="1" dirty="0">
                <a:solidFill>
                  <a:schemeClr val="bg1"/>
                </a:solidFill>
                <a:latin typeface="Times New Roman" panose="02020603050405020304" pitchFamily="18" charset="0"/>
                <a:cs typeface="Times New Roman" panose="02020603050405020304" pitchFamily="18" charset="0"/>
              </a:rPr>
              <a:t>of the voice of justice </a:t>
            </a:r>
          </a:p>
          <a:p>
            <a:r>
              <a:rPr lang="en-US" sz="4400" b="1" i="1" dirty="0">
                <a:solidFill>
                  <a:schemeClr val="bg1"/>
                </a:solidFill>
                <a:latin typeface="Times New Roman" panose="02020603050405020304" pitchFamily="18" charset="0"/>
                <a:cs typeface="Times New Roman" panose="02020603050405020304" pitchFamily="18" charset="0"/>
              </a:rPr>
              <a:t>       when it mattered most; </a:t>
            </a:r>
          </a:p>
          <a:p>
            <a:r>
              <a:rPr lang="en-US" sz="4400" b="1" i="1" dirty="0">
                <a:solidFill>
                  <a:schemeClr val="bg1"/>
                </a:solidFill>
                <a:latin typeface="Times New Roman" panose="02020603050405020304" pitchFamily="18" charset="0"/>
                <a:cs typeface="Times New Roman" panose="02020603050405020304" pitchFamily="18" charset="0"/>
              </a:rPr>
              <a:t>      that has made it possible for</a:t>
            </a:r>
          </a:p>
          <a:p>
            <a:r>
              <a:rPr lang="en-US" sz="4400" b="1" i="1" dirty="0">
                <a:solidFill>
                  <a:schemeClr val="bg1"/>
                </a:solidFill>
                <a:latin typeface="Times New Roman" panose="02020603050405020304" pitchFamily="18" charset="0"/>
                <a:cs typeface="Times New Roman" panose="02020603050405020304" pitchFamily="18" charset="0"/>
              </a:rPr>
              <a:t>           evil to triumph.”  </a:t>
            </a:r>
          </a:p>
          <a:p>
            <a:r>
              <a:rPr lang="en-US" sz="4000" b="1" i="1" dirty="0">
                <a:solidFill>
                  <a:schemeClr val="bg1"/>
                </a:solidFill>
                <a:latin typeface="Times New Roman" panose="02020603050405020304" pitchFamily="18" charset="0"/>
                <a:cs typeface="Times New Roman" panose="02020603050405020304" pitchFamily="18" charset="0"/>
              </a:rPr>
              <a:t>              </a:t>
            </a:r>
            <a:r>
              <a:rPr lang="en-US" sz="4400" b="1" dirty="0">
                <a:solidFill>
                  <a:schemeClr val="bg1"/>
                </a:solidFill>
                <a:latin typeface="Times New Roman" panose="02020603050405020304" pitchFamily="18" charset="0"/>
                <a:cs typeface="Times New Roman" panose="02020603050405020304" pitchFamily="18" charset="0"/>
              </a:rPr>
              <a:t>Haile Selassie</a:t>
            </a:r>
          </a:p>
          <a:p>
            <a:r>
              <a:rPr lang="en-US" sz="4000" b="1" i="1" dirty="0">
                <a:solidFill>
                  <a:schemeClr val="bg1"/>
                </a:solidFill>
                <a:latin typeface="Times New Roman" panose="02020603050405020304" pitchFamily="18" charset="0"/>
                <a:cs typeface="Times New Roman" panose="02020603050405020304" pitchFamily="18" charset="0"/>
              </a:rPr>
              <a:t>Last King of Ethiopia  (1930-1974)</a:t>
            </a:r>
            <a:endParaRPr lang="en-US" sz="2400" b="1" i="1" dirty="0">
              <a:solidFill>
                <a:schemeClr val="bg1"/>
              </a:solidFill>
              <a:latin typeface="Times New Roman" panose="02020603050405020304" pitchFamily="18" charset="0"/>
              <a:cs typeface="Times New Roman" panose="02020603050405020304" pitchFamily="18" charset="0"/>
            </a:endParaRPr>
          </a:p>
        </p:txBody>
      </p:sp>
      <p:pic>
        <p:nvPicPr>
          <p:cNvPr id="2052" name="Picture 4" descr="The Last Emperor – The Fall of Haile Selassie – Association for Diplomatic  Studies &amp; Training">
            <a:extLst>
              <a:ext uri="{FF2B5EF4-FFF2-40B4-BE49-F238E27FC236}">
                <a16:creationId xmlns:a16="http://schemas.microsoft.com/office/drawing/2014/main" id="{53CC6F50-D5A7-077E-7D40-D59397BD0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1" y="2923272"/>
            <a:ext cx="2933700" cy="386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8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p:cTn id="13"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5C46F-D46C-4D95-8A4C-EEEFD6F47CBB}"/>
              </a:ext>
            </a:extLst>
          </p:cNvPr>
          <p:cNvSpPr txBox="1"/>
          <p:nvPr/>
        </p:nvSpPr>
        <p:spPr>
          <a:xfrm>
            <a:off x="0" y="58952"/>
            <a:ext cx="12192000" cy="923330"/>
          </a:xfrm>
          <a:prstGeom prst="rect">
            <a:avLst/>
          </a:prstGeom>
          <a:noFill/>
        </p:spPr>
        <p:txBody>
          <a:bodyPr wrap="square" rtlCol="0">
            <a:sp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The Purpose of Scripture is to:</a:t>
            </a:r>
            <a:endParaRPr lang="en-US" sz="4400" b="1"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E9CAE2A-3E9F-459B-8206-CBD691F3C7BC}"/>
              </a:ext>
            </a:extLst>
          </p:cNvPr>
          <p:cNvSpPr txBox="1"/>
          <p:nvPr/>
        </p:nvSpPr>
        <p:spPr>
          <a:xfrm>
            <a:off x="32426" y="780616"/>
            <a:ext cx="12102019" cy="923330"/>
          </a:xfrm>
          <a:prstGeom prst="rect">
            <a:avLst/>
          </a:prstGeom>
          <a:noFill/>
          <a:effectLst>
            <a:glow rad="63500">
              <a:schemeClr val="accent4">
                <a:satMod val="175000"/>
                <a:alpha val="40000"/>
              </a:schemeClr>
            </a:glow>
          </a:effectLst>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Perfect</a:t>
            </a:r>
            <a:r>
              <a:rPr lang="en-US" sz="5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(complete) </a:t>
            </a: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furnish </a:t>
            </a:r>
            <a:r>
              <a:rPr lang="en-US" sz="5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(equip) us</a:t>
            </a:r>
            <a:endPar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0C71A43-8B73-88A9-D66C-8E3DDDFC343B}"/>
              </a:ext>
            </a:extLst>
          </p:cNvPr>
          <p:cNvSpPr txBox="1"/>
          <p:nvPr/>
        </p:nvSpPr>
        <p:spPr>
          <a:xfrm>
            <a:off x="0" y="1573616"/>
            <a:ext cx="12102019" cy="1569660"/>
          </a:xfrm>
          <a:prstGeom prst="rect">
            <a:avLst/>
          </a:prstGeom>
          <a:noFill/>
        </p:spPr>
        <p:txBody>
          <a:bodyPr wrap="square">
            <a:spAutoFit/>
          </a:bodyPr>
          <a:lstStyle/>
          <a:p>
            <a:pPr lvl="0" algn="ctr">
              <a:defRPr/>
            </a:pPr>
            <a:r>
              <a:rPr kumimoji="0" lang="en-US" sz="4800" b="1" i="0"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So that we’re able to have a productive </a:t>
            </a:r>
            <a:r>
              <a:rPr kumimoji="0" lang="en-US" sz="4800" b="1" i="1"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(beneficial)</a:t>
            </a:r>
            <a:r>
              <a:rPr kumimoji="0" lang="en-US" sz="4800" b="1" i="1"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800" b="1" i="0"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and fulfilling </a:t>
            </a:r>
            <a:r>
              <a:rPr kumimoji="0" lang="en-US" sz="4800" b="1" i="1"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(purposeful) </a:t>
            </a:r>
            <a:r>
              <a:rPr kumimoji="0" lang="en-US" sz="4800" b="1" i="0"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life!</a:t>
            </a:r>
            <a:endParaRPr lang="en-US" sz="6600" b="1" dirty="0">
              <a:solidFill>
                <a:prstClr val="white"/>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0271FBF-CCBC-2C5F-A0AF-784CED98FA6F}"/>
              </a:ext>
            </a:extLst>
          </p:cNvPr>
          <p:cNvSpPr txBox="1"/>
          <p:nvPr/>
        </p:nvSpPr>
        <p:spPr>
          <a:xfrm>
            <a:off x="0" y="3031140"/>
            <a:ext cx="8001000" cy="3416320"/>
          </a:xfrm>
          <a:prstGeom prst="rect">
            <a:avLst/>
          </a:prstGeom>
          <a:noFill/>
        </p:spPr>
        <p:txBody>
          <a:bodyPr wrap="square">
            <a:spAutoFit/>
          </a:bodyPr>
          <a:lstStyle/>
          <a:p>
            <a:pPr algn="ct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the </a:t>
            </a:r>
            <a:r>
              <a:rPr lang="en-US" sz="44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perfecting of the saints</a:t>
            </a: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the </a:t>
            </a:r>
            <a:r>
              <a:rPr lang="en-US" sz="44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 of the ministry</a:t>
            </a: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44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the edifying of </a:t>
            </a:r>
          </a:p>
          <a:p>
            <a:pPr algn="ctr"/>
            <a:r>
              <a:rPr lang="en-US" sz="44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body of Christ</a:t>
            </a: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Eph. 4:12</a:t>
            </a:r>
          </a:p>
        </p:txBody>
      </p:sp>
    </p:spTree>
    <p:extLst>
      <p:ext uri="{BB962C8B-B14F-4D97-AF65-F5344CB8AC3E}">
        <p14:creationId xmlns:p14="http://schemas.microsoft.com/office/powerpoint/2010/main" val="72877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arn(inVertical)">
                                      <p:cBhvr>
                                        <p:cTn id="23" dur="500"/>
                                        <p:tgtEl>
                                          <p:spTgt spid="5">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barn(inVertical)">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152400" y="76200"/>
            <a:ext cx="11887200" cy="6894195"/>
          </a:xfrm>
          <a:prstGeom prst="rect">
            <a:avLst/>
          </a:prstGeom>
          <a:solidFill>
            <a:schemeClr val="tx1">
              <a:alpha val="36000"/>
            </a:schemeClr>
          </a:solidFill>
        </p:spPr>
        <p:txBody>
          <a:bodyPr wrap="square">
            <a:spAutoFit/>
          </a:bodyPr>
          <a:lstStyle/>
          <a:p>
            <a:pPr lvl="0">
              <a:spcBef>
                <a:spcPts val="0"/>
              </a:spcBef>
              <a:defRPr/>
            </a:pPr>
            <a:r>
              <a:rPr lang="en-US" sz="4800" b="1" dirty="0">
                <a:solidFill>
                  <a:schemeClr val="bg1"/>
                </a:solidFill>
                <a:latin typeface="Times New Roman" panose="02020603050405020304" pitchFamily="18" charset="0"/>
                <a:cs typeface="Times New Roman" panose="02020603050405020304" pitchFamily="18" charset="0"/>
              </a:rPr>
              <a:t>4. Treatment/ Cure for Indifference/Apathy </a:t>
            </a:r>
          </a:p>
          <a:p>
            <a:pPr lvl="0">
              <a:spcBef>
                <a:spcPts val="0"/>
              </a:spcBef>
              <a:defRPr/>
            </a:pPr>
            <a:r>
              <a:rPr lang="en-US" sz="3200" b="1" dirty="0">
                <a:solidFill>
                  <a:schemeClr val="bg1"/>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A. Interest</a:t>
            </a:r>
            <a:r>
              <a:rPr lang="en-US" sz="4000" b="1" dirty="0">
                <a:solidFill>
                  <a:schemeClr val="bg1"/>
                </a:solidFill>
                <a:latin typeface="Times New Roman" panose="02020603050405020304" pitchFamily="18" charset="0"/>
                <a:cs typeface="Times New Roman" panose="02020603050405020304" pitchFamily="18" charset="0"/>
              </a:rPr>
              <a:t>. 1 Jn 3:11,14  </a:t>
            </a:r>
          </a:p>
          <a:p>
            <a:pPr lvl="0" algn="ctr">
              <a:spcBef>
                <a:spcPts val="0"/>
              </a:spcBef>
              <a:defRPr/>
            </a:pPr>
            <a:r>
              <a:rPr lang="en-US" sz="4000" b="1" dirty="0">
                <a:solidFill>
                  <a:srgbClr val="FFFF00"/>
                </a:solidFill>
                <a:latin typeface="Times New Roman" panose="02020603050405020304" pitchFamily="18" charset="0"/>
                <a:cs typeface="Times New Roman" panose="02020603050405020304" pitchFamily="18" charset="0"/>
              </a:rPr>
              <a:t>“</a:t>
            </a:r>
            <a:r>
              <a:rPr lang="en-US" sz="4000" b="1" i="1" dirty="0">
                <a:solidFill>
                  <a:srgbClr val="FFFF00"/>
                </a:solidFill>
                <a:latin typeface="Times New Roman" panose="02020603050405020304" pitchFamily="18" charset="0"/>
                <a:cs typeface="Times New Roman" panose="02020603050405020304" pitchFamily="18" charset="0"/>
              </a:rPr>
              <a:t>this is the message that ye heard from the beginning, </a:t>
            </a:r>
            <a:r>
              <a:rPr lang="en-US" sz="4800" b="1" i="1" dirty="0">
                <a:solidFill>
                  <a:srgbClr val="FFFF00"/>
                </a:solidFill>
                <a:latin typeface="Times New Roman" panose="02020603050405020304" pitchFamily="18" charset="0"/>
                <a:cs typeface="Times New Roman" panose="02020603050405020304" pitchFamily="18" charset="0"/>
              </a:rPr>
              <a:t>that we should love one another….</a:t>
            </a:r>
          </a:p>
          <a:p>
            <a:pPr marL="742950" lvl="0" indent="-742950" algn="ctr">
              <a:spcBef>
                <a:spcPts val="0"/>
              </a:spcBef>
              <a:buAutoNum type="arabicPlain" startAt="14"/>
              <a:defRPr/>
            </a:pPr>
            <a:r>
              <a:rPr lang="en-US" sz="4000" b="1" i="1" dirty="0">
                <a:solidFill>
                  <a:srgbClr val="FFFF00"/>
                </a:solidFill>
                <a:latin typeface="Times New Roman" panose="02020603050405020304" pitchFamily="18" charset="0"/>
                <a:cs typeface="Times New Roman" panose="02020603050405020304" pitchFamily="18" charset="0"/>
              </a:rPr>
              <a:t>We know that we have passed from death unto life,</a:t>
            </a:r>
          </a:p>
          <a:p>
            <a:pPr lvl="0" algn="ctr">
              <a:spcBef>
                <a:spcPts val="0"/>
              </a:spcBef>
              <a:defRPr/>
            </a:pPr>
            <a:r>
              <a:rPr lang="en-US" sz="4000" b="1" i="1" dirty="0">
                <a:solidFill>
                  <a:srgbClr val="FFFF00"/>
                </a:solidFill>
                <a:latin typeface="Times New Roman" panose="02020603050405020304" pitchFamily="18" charset="0"/>
                <a:cs typeface="Times New Roman" panose="02020603050405020304" pitchFamily="18" charset="0"/>
              </a:rPr>
              <a:t> </a:t>
            </a:r>
            <a:r>
              <a:rPr lang="en-US" sz="5400" b="1" i="1" dirty="0">
                <a:solidFill>
                  <a:srgbClr val="FFFF00"/>
                </a:solidFill>
                <a:latin typeface="Times New Roman" panose="02020603050405020304" pitchFamily="18" charset="0"/>
                <a:cs typeface="Times New Roman" panose="02020603050405020304" pitchFamily="18" charset="0"/>
              </a:rPr>
              <a:t>because we love the brethren. </a:t>
            </a:r>
          </a:p>
          <a:p>
            <a:pPr lvl="0" algn="ctr">
              <a:spcBef>
                <a:spcPts val="0"/>
              </a:spcBef>
              <a:defRPr/>
            </a:pPr>
            <a:r>
              <a:rPr lang="en-US" sz="4000" b="1" i="1" dirty="0">
                <a:solidFill>
                  <a:srgbClr val="FFFF00"/>
                </a:solidFill>
                <a:latin typeface="Times New Roman" panose="02020603050405020304" pitchFamily="18" charset="0"/>
                <a:cs typeface="Times New Roman" panose="02020603050405020304" pitchFamily="18" charset="0"/>
              </a:rPr>
              <a:t> </a:t>
            </a:r>
            <a:r>
              <a:rPr lang="en-US" sz="4400" b="1" i="1" dirty="0">
                <a:solidFill>
                  <a:srgbClr val="FFFF00"/>
                </a:solidFill>
                <a:latin typeface="Times New Roman" panose="02020603050405020304" pitchFamily="18" charset="0"/>
                <a:cs typeface="Times New Roman" panose="02020603050405020304" pitchFamily="18" charset="0"/>
              </a:rPr>
              <a:t>He that loveth not his brother </a:t>
            </a:r>
            <a:r>
              <a:rPr lang="en-US" sz="4400" b="1" i="1" dirty="0" err="1">
                <a:solidFill>
                  <a:srgbClr val="FFFF00"/>
                </a:solidFill>
                <a:latin typeface="Times New Roman" panose="02020603050405020304" pitchFamily="18" charset="0"/>
                <a:cs typeface="Times New Roman" panose="02020603050405020304" pitchFamily="18" charset="0"/>
              </a:rPr>
              <a:t>abideth</a:t>
            </a:r>
            <a:r>
              <a:rPr lang="en-US" sz="4400" b="1" i="1" dirty="0">
                <a:solidFill>
                  <a:srgbClr val="FFFF00"/>
                </a:solidFill>
                <a:latin typeface="Times New Roman" panose="02020603050405020304" pitchFamily="18" charset="0"/>
                <a:cs typeface="Times New Roman" panose="02020603050405020304" pitchFamily="18" charset="0"/>
              </a:rPr>
              <a:t> in </a:t>
            </a:r>
            <a:r>
              <a:rPr lang="en-US" sz="4400" b="1" i="1" u="sng" dirty="0">
                <a:solidFill>
                  <a:srgbClr val="FFFF00"/>
                </a:solidFill>
                <a:latin typeface="Times New Roman" panose="02020603050405020304" pitchFamily="18" charset="0"/>
                <a:cs typeface="Times New Roman" panose="02020603050405020304" pitchFamily="18" charset="0"/>
              </a:rPr>
              <a:t>death.”</a:t>
            </a:r>
            <a:endParaRPr lang="en-US" sz="4000" b="1" i="1" u="sng" dirty="0">
              <a:solidFill>
                <a:srgbClr val="FFFF00"/>
              </a:solidFill>
              <a:latin typeface="Times New Roman" panose="02020603050405020304" pitchFamily="18" charset="0"/>
              <a:cs typeface="Times New Roman" panose="02020603050405020304" pitchFamily="18" charset="0"/>
            </a:endParaRPr>
          </a:p>
          <a:p>
            <a:pPr lvl="0" algn="ctr">
              <a:spcBef>
                <a:spcPts val="0"/>
              </a:spcBef>
              <a:defRPr/>
            </a:pPr>
            <a:r>
              <a:rPr lang="en-US" sz="4000" b="1" dirty="0">
                <a:solidFill>
                  <a:schemeClr val="bg1"/>
                </a:solidFill>
                <a:latin typeface="Times New Roman" panose="02020603050405020304" pitchFamily="18" charset="0"/>
                <a:cs typeface="Times New Roman" panose="02020603050405020304" pitchFamily="18" charset="0"/>
              </a:rPr>
              <a:t> </a:t>
            </a:r>
            <a:r>
              <a:rPr lang="en-US" sz="4400" b="1" dirty="0">
                <a:solidFill>
                  <a:schemeClr val="bg1"/>
                </a:solidFill>
                <a:latin typeface="Times New Roman" panose="02020603050405020304" pitchFamily="18" charset="0"/>
                <a:cs typeface="Times New Roman" panose="02020603050405020304" pitchFamily="18" charset="0"/>
              </a:rPr>
              <a:t>(</a:t>
            </a:r>
            <a:r>
              <a:rPr lang="en-US" sz="4400" b="1" dirty="0" err="1">
                <a:solidFill>
                  <a:schemeClr val="bg1"/>
                </a:solidFill>
                <a:latin typeface="Times New Roman" panose="02020603050405020304" pitchFamily="18" charset="0"/>
                <a:cs typeface="Times New Roman" panose="02020603050405020304" pitchFamily="18" charset="0"/>
              </a:rPr>
              <a:t>than’atos</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i="1" dirty="0">
                <a:solidFill>
                  <a:schemeClr val="bg1"/>
                </a:solidFill>
                <a:latin typeface="Times New Roman" panose="02020603050405020304" pitchFamily="18" charset="0"/>
                <a:cs typeface="Times New Roman" panose="02020603050405020304" pitchFamily="18" charset="0"/>
              </a:rPr>
              <a:t>ultimate separation</a:t>
            </a:r>
            <a:r>
              <a:rPr lang="en-US" sz="4400" b="1" dirty="0">
                <a:solidFill>
                  <a:schemeClr val="bg1"/>
                </a:solidFill>
                <a:latin typeface="Times New Roman" panose="02020603050405020304" pitchFamily="18" charset="0"/>
                <a:cs typeface="Times New Roman" panose="02020603050405020304" pitchFamily="18" charset="0"/>
              </a:rPr>
              <a:t>)</a:t>
            </a: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p>
          <a:p>
            <a:pPr lvl="0">
              <a:spcBef>
                <a:spcPts val="0"/>
              </a:spcBef>
              <a:defRPr/>
            </a:pPr>
            <a:endParaRPr lang="en-US" sz="4000" b="1" dirty="0">
              <a:solidFill>
                <a:schemeClr val="bg1"/>
              </a:solidFill>
              <a:latin typeface="Times New Roman" panose="02020603050405020304" pitchFamily="18" charset="0"/>
              <a:cs typeface="Times New Roman" panose="02020603050405020304" pitchFamily="18" charset="0"/>
            </a:endParaRPr>
          </a:p>
          <a:p>
            <a:pPr lvl="0">
              <a:spcBef>
                <a:spcPts val="0"/>
              </a:spcBef>
              <a:defRPr/>
            </a:pPr>
            <a:r>
              <a:rPr lang="en-US" sz="4000" b="1" dirty="0">
                <a:solidFill>
                  <a:schemeClr val="bg1"/>
                </a:solidFill>
                <a:latin typeface="Times New Roman" panose="02020603050405020304" pitchFamily="18" charset="0"/>
                <a:cs typeface="Times New Roman" panose="02020603050405020304" pitchFamily="18" charset="0"/>
              </a:rPr>
              <a:t>  </a:t>
            </a:r>
            <a:endParaRPr lang="en-US"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23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barn(inVertical)">
                                      <p:cBhvr>
                                        <p:cTn id="14" dur="500"/>
                                        <p:tgtEl>
                                          <p:spTgt spid="5">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7" dur="500"/>
                                        <p:tgtEl>
                                          <p:spTgt spid="5">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152400" y="76200"/>
            <a:ext cx="11887200" cy="6524863"/>
          </a:xfrm>
          <a:prstGeom prst="rect">
            <a:avLst/>
          </a:prstGeom>
          <a:solidFill>
            <a:schemeClr val="tx1">
              <a:alpha val="50000"/>
            </a:schemeClr>
          </a:solidFill>
        </p:spPr>
        <p:txBody>
          <a:bodyPr wrap="square">
            <a:spAutoFit/>
          </a:bodyPr>
          <a:lstStyle/>
          <a:p>
            <a:pPr lvl="0">
              <a:spcBef>
                <a:spcPts val="0"/>
              </a:spcBef>
              <a:defRPr/>
            </a:pPr>
            <a:r>
              <a:rPr lang="en-US" sz="4800" b="1" dirty="0">
                <a:solidFill>
                  <a:schemeClr val="bg1"/>
                </a:solidFill>
                <a:latin typeface="Times New Roman" panose="02020603050405020304" pitchFamily="18" charset="0"/>
                <a:cs typeface="Times New Roman" panose="02020603050405020304" pitchFamily="18" charset="0"/>
              </a:rPr>
              <a:t>3. The Cure for Indifference/Apathy </a:t>
            </a:r>
          </a:p>
          <a:p>
            <a:pPr lvl="0">
              <a:spcBef>
                <a:spcPts val="0"/>
              </a:spcBef>
              <a:defRPr/>
            </a:pPr>
            <a:r>
              <a:rPr lang="en-US" sz="3200" b="1" dirty="0">
                <a:solidFill>
                  <a:schemeClr val="bg1"/>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A. Interest </a:t>
            </a:r>
            <a:r>
              <a:rPr lang="en-US" sz="2800" b="1" dirty="0">
                <a:solidFill>
                  <a:schemeClr val="bg1"/>
                </a:solidFill>
                <a:latin typeface="Times New Roman" panose="02020603050405020304" pitchFamily="18" charset="0"/>
                <a:cs typeface="Times New Roman" panose="02020603050405020304" pitchFamily="18" charset="0"/>
              </a:rPr>
              <a:t>1 Jn 3:11,14 </a:t>
            </a:r>
            <a:r>
              <a:rPr lang="en-US" sz="4000" b="1" i="1" dirty="0">
                <a:solidFill>
                  <a:srgbClr val="FFFF00"/>
                </a:solidFill>
                <a:latin typeface="Times New Roman" panose="02020603050405020304" pitchFamily="18" charset="0"/>
                <a:cs typeface="Times New Roman" panose="02020603050405020304" pitchFamily="18" charset="0"/>
              </a:rPr>
              <a:t>“love one another” </a:t>
            </a:r>
            <a:r>
              <a:rPr lang="en-US" sz="4400" b="1" i="1" dirty="0">
                <a:solidFill>
                  <a:srgbClr val="FFFF00"/>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Leads to:</a:t>
            </a:r>
            <a:endParaRPr lang="en-US" sz="3600" b="1" dirty="0">
              <a:solidFill>
                <a:schemeClr val="bg1"/>
              </a:solidFill>
              <a:latin typeface="Times New Roman" panose="02020603050405020304" pitchFamily="18" charset="0"/>
              <a:cs typeface="Times New Roman" panose="02020603050405020304" pitchFamily="18" charset="0"/>
            </a:endParaRPr>
          </a:p>
          <a:p>
            <a:pPr lvl="0">
              <a:spcBef>
                <a:spcPts val="0"/>
              </a:spcBef>
              <a:defRPr/>
            </a:pPr>
            <a:r>
              <a:rPr lang="en-US" sz="3200" b="1" dirty="0">
                <a:solidFill>
                  <a:schemeClr val="bg1"/>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B. Involvement</a:t>
            </a:r>
            <a:r>
              <a:rPr lang="en-US" sz="4000" b="1" dirty="0">
                <a:solidFill>
                  <a:schemeClr val="bg1"/>
                </a:solidFill>
                <a:latin typeface="Times New Roman" panose="02020603050405020304" pitchFamily="18" charset="0"/>
                <a:cs typeface="Times New Roman" panose="02020603050405020304" pitchFamily="18" charset="0"/>
              </a:rPr>
              <a:t>. 1 Jn 3:16 </a:t>
            </a:r>
            <a:r>
              <a:rPr lang="en-US" sz="4000" b="1" i="1" dirty="0">
                <a:solidFill>
                  <a:srgbClr val="FFFF00"/>
                </a:solidFill>
                <a:latin typeface="Times New Roman" panose="02020603050405020304" pitchFamily="18" charset="0"/>
                <a:cs typeface="Times New Roman" panose="02020603050405020304" pitchFamily="18" charset="0"/>
              </a:rPr>
              <a:t>“Hereby perceive we the     </a:t>
            </a:r>
          </a:p>
          <a:p>
            <a:pPr lvl="0">
              <a:spcBef>
                <a:spcPts val="0"/>
              </a:spcBef>
              <a:defRPr/>
            </a:pPr>
            <a:r>
              <a:rPr lang="en-US" sz="4000" b="1" i="1" dirty="0">
                <a:solidFill>
                  <a:srgbClr val="FFFF00"/>
                </a:solidFill>
                <a:latin typeface="Times New Roman" panose="02020603050405020304" pitchFamily="18" charset="0"/>
                <a:cs typeface="Times New Roman" panose="02020603050405020304" pitchFamily="18" charset="0"/>
              </a:rPr>
              <a:t>    love of God, because he laid down his life for us: </a:t>
            </a:r>
          </a:p>
          <a:p>
            <a:pPr lvl="0">
              <a:spcBef>
                <a:spcPts val="0"/>
              </a:spcBef>
              <a:defRPr/>
            </a:pPr>
            <a:r>
              <a:rPr lang="en-US" sz="4000" b="1" i="1" dirty="0">
                <a:solidFill>
                  <a:srgbClr val="FFFF00"/>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a:t>
            </a:r>
            <a:r>
              <a:rPr lang="en-US" sz="3600" b="1" i="1" dirty="0">
                <a:solidFill>
                  <a:schemeClr val="bg1"/>
                </a:solidFill>
                <a:latin typeface="Times New Roman" panose="02020603050405020304" pitchFamily="18" charset="0"/>
                <a:cs typeface="Times New Roman" panose="02020603050405020304" pitchFamily="18" charset="0"/>
              </a:rPr>
              <a:t>Jn 15:13  </a:t>
            </a:r>
            <a:r>
              <a:rPr lang="en-US" sz="3600" b="1" i="1" dirty="0">
                <a:solidFill>
                  <a:srgbClr val="FFFF00"/>
                </a:solidFill>
                <a:latin typeface="Times New Roman" panose="02020603050405020304" pitchFamily="18" charset="0"/>
                <a:cs typeface="Times New Roman" panose="02020603050405020304" pitchFamily="18" charset="0"/>
              </a:rPr>
              <a:t>“Greater love hath no man than this…”</a:t>
            </a:r>
            <a:r>
              <a:rPr lang="en-US" sz="3600" b="1" i="1" dirty="0">
                <a:solidFill>
                  <a:schemeClr val="bg1"/>
                </a:solidFill>
                <a:latin typeface="Times New Roman" panose="02020603050405020304" pitchFamily="18" charset="0"/>
                <a:cs typeface="Times New Roman" panose="02020603050405020304" pitchFamily="18" charset="0"/>
              </a:rPr>
              <a:t>)</a:t>
            </a:r>
          </a:p>
          <a:p>
            <a:pPr lvl="0" algn="ctr">
              <a:spcBef>
                <a:spcPts val="0"/>
              </a:spcBef>
              <a:defRPr/>
            </a:pPr>
            <a:r>
              <a:rPr lang="en-US" sz="4000" b="1" i="1" dirty="0">
                <a:solidFill>
                  <a:srgbClr val="FFFF00"/>
                </a:solidFill>
                <a:latin typeface="Times New Roman" panose="02020603050405020304" pitchFamily="18" charset="0"/>
                <a:cs typeface="Times New Roman" panose="02020603050405020304" pitchFamily="18" charset="0"/>
              </a:rPr>
              <a:t> </a:t>
            </a:r>
            <a:r>
              <a:rPr lang="en-US" sz="4800" b="1" i="1" dirty="0">
                <a:solidFill>
                  <a:srgbClr val="FFFF00"/>
                </a:solidFill>
                <a:latin typeface="Times New Roman" panose="02020603050405020304" pitchFamily="18" charset="0"/>
                <a:cs typeface="Times New Roman" panose="02020603050405020304" pitchFamily="18" charset="0"/>
              </a:rPr>
              <a:t>and we ought to lay down our lives</a:t>
            </a:r>
          </a:p>
          <a:p>
            <a:pPr lvl="0" algn="ctr">
              <a:spcBef>
                <a:spcPts val="0"/>
              </a:spcBef>
              <a:defRPr/>
            </a:pPr>
            <a:r>
              <a:rPr lang="en-US" sz="4800" b="1" i="1" dirty="0">
                <a:solidFill>
                  <a:srgbClr val="FFFF00"/>
                </a:solidFill>
                <a:latin typeface="Times New Roman" panose="02020603050405020304" pitchFamily="18" charset="0"/>
                <a:cs typeface="Times New Roman" panose="02020603050405020304" pitchFamily="18" charset="0"/>
              </a:rPr>
              <a:t> for the brethren.” </a:t>
            </a:r>
          </a:p>
          <a:p>
            <a:pPr lvl="0" algn="ctr">
              <a:spcBef>
                <a:spcPts val="1200"/>
              </a:spcBef>
              <a:defRPr/>
            </a:pPr>
            <a:r>
              <a:rPr lang="en-US" sz="3600" b="1" dirty="0">
                <a:solidFill>
                  <a:schemeClr val="bg1"/>
                </a:solidFill>
                <a:latin typeface="Times New Roman" panose="02020603050405020304" pitchFamily="18" charset="0"/>
                <a:cs typeface="Times New Roman" panose="02020603050405020304" pitchFamily="18" charset="0"/>
              </a:rPr>
              <a:t>Gal. 6:10 </a:t>
            </a:r>
            <a:r>
              <a:rPr lang="en-US" sz="4400" b="1" i="1" dirty="0">
                <a:solidFill>
                  <a:srgbClr val="FFFF00"/>
                </a:solidFill>
                <a:latin typeface="Times New Roman" panose="02020603050405020304" pitchFamily="18" charset="0"/>
                <a:cs typeface="Times New Roman" panose="02020603050405020304" pitchFamily="18" charset="0"/>
              </a:rPr>
              <a:t>“let us do good unto all men, especially unto them who are of the household of faith. </a:t>
            </a:r>
            <a:r>
              <a:rPr lang="en-US" sz="4000" b="1" dirty="0">
                <a:solidFill>
                  <a:schemeClr val="bg1"/>
                </a:solidFill>
                <a:latin typeface="Times New Roman" panose="02020603050405020304" pitchFamily="18" charset="0"/>
                <a:cs typeface="Times New Roman" panose="02020603050405020304" pitchFamily="18" charset="0"/>
              </a:rPr>
              <a:t> </a:t>
            </a:r>
            <a:endParaRPr lang="en-US"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77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 calcmode="lin" valueType="num">
                                      <p:cBhvr>
                                        <p:cTn id="12"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5" end="5"/>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 calcmode="lin" valueType="num">
                                      <p:cBhvr>
                                        <p:cTn id="18"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21" dur="1000"/>
                                        <p:tgtEl>
                                          <p:spTgt spid="5">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1000"/>
                                        <p:tgtEl>
                                          <p:spTgt spid="5">
                                            <p:txEl>
                                              <p:pRg st="7" end="7"/>
                                            </p:txEl>
                                          </p:spTgt>
                                        </p:tgtEl>
                                      </p:cBhvr>
                                    </p:animEffect>
                                    <p:anim calcmode="lin" valueType="num">
                                      <p:cBhvr>
                                        <p:cTn id="2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152400" y="76200"/>
            <a:ext cx="11887200" cy="6801862"/>
          </a:xfrm>
          <a:prstGeom prst="rect">
            <a:avLst/>
          </a:prstGeom>
          <a:solidFill>
            <a:schemeClr val="tx1">
              <a:alpha val="50000"/>
            </a:schemeClr>
          </a:solidFill>
        </p:spPr>
        <p:txBody>
          <a:bodyPr wrap="square">
            <a:spAutoFit/>
          </a:bodyPr>
          <a:lstStyle/>
          <a:p>
            <a:pPr lvl="0">
              <a:spcBef>
                <a:spcPts val="0"/>
              </a:spcBef>
              <a:defRPr/>
            </a:pPr>
            <a:r>
              <a:rPr lang="en-US" sz="4800" b="1" dirty="0">
                <a:solidFill>
                  <a:schemeClr val="bg1"/>
                </a:solidFill>
                <a:latin typeface="Times New Roman" panose="02020603050405020304" pitchFamily="18" charset="0"/>
                <a:cs typeface="Times New Roman" panose="02020603050405020304" pitchFamily="18" charset="0"/>
              </a:rPr>
              <a:t>3. The Cure for Indifference/Apathy </a:t>
            </a:r>
          </a:p>
          <a:p>
            <a:pPr lvl="0">
              <a:spcBef>
                <a:spcPts val="0"/>
              </a:spcBef>
              <a:defRPr/>
            </a:pPr>
            <a:r>
              <a:rPr lang="en-US" sz="3200" b="1" dirty="0">
                <a:solidFill>
                  <a:schemeClr val="bg1"/>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A. Interest </a:t>
            </a:r>
            <a:r>
              <a:rPr lang="en-US" sz="48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4800" b="1" dirty="0">
                <a:solidFill>
                  <a:schemeClr val="bg1"/>
                </a:solidFill>
                <a:latin typeface="Times New Roman" panose="02020603050405020304" pitchFamily="18" charset="0"/>
                <a:cs typeface="Times New Roman" panose="02020603050405020304" pitchFamily="18" charset="0"/>
              </a:rPr>
              <a:t> Involvement</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solidFill>
                <a:schemeClr val="bg1"/>
              </a:solidFill>
              <a:latin typeface="Times New Roman" panose="02020603050405020304" pitchFamily="18" charset="0"/>
              <a:cs typeface="Times New Roman" panose="02020603050405020304" pitchFamily="18" charset="0"/>
            </a:endParaRPr>
          </a:p>
          <a:p>
            <a:pPr lvl="0">
              <a:spcBef>
                <a:spcPts val="0"/>
              </a:spcBef>
              <a:defRPr/>
            </a:pPr>
            <a:r>
              <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lang="en-US" sz="4800" b="1" dirty="0">
                <a:solidFill>
                  <a:prstClr val="white"/>
                </a:solidFill>
                <a:latin typeface="Times New Roman" panose="02020603050405020304" pitchFamily="18" charset="0"/>
                <a:cs typeface="Times New Roman" panose="02020603050405020304" pitchFamily="18" charset="0"/>
              </a:rPr>
              <a:t>C</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Investment</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Jn 3:17  </a:t>
            </a: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“But whoso hath this </a:t>
            </a:r>
          </a:p>
          <a:p>
            <a:pPr marL="0" marR="0" lvl="0" indent="0" algn="l" defTabSz="914400" rtl="0" eaLnBrk="1" fontAlgn="base" latinLnBrk="0" hangingPunct="1">
              <a:lnSpc>
                <a:spcPct val="100000"/>
              </a:lnSpc>
              <a:spcBef>
                <a:spcPts val="0"/>
              </a:spcBef>
              <a:spcAft>
                <a:spcPct val="0"/>
              </a:spcAft>
              <a:buClrTx/>
              <a:buSzTx/>
              <a:buFontTx/>
              <a:buNone/>
              <a:tabLst/>
              <a:defRPr/>
            </a:pPr>
            <a:r>
              <a:rPr lang="en-US" sz="4000" b="1" i="1" dirty="0">
                <a:solidFill>
                  <a:srgbClr val="FFFF00"/>
                </a:solidFill>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world's good, and </a:t>
            </a:r>
            <a:r>
              <a:rPr kumimoji="0" lang="en-US" sz="4000" b="1"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seeth</a:t>
            </a: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his brother have need,</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and </a:t>
            </a:r>
            <a:r>
              <a:rPr kumimoji="0" lang="en-US" sz="4000" b="1"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shutteth</a:t>
            </a: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up his bowels of compassion from him,     </a:t>
            </a:r>
          </a:p>
          <a:p>
            <a:pPr marL="0" marR="0" lvl="0" indent="0" algn="l" defTabSz="914400" rtl="0" eaLnBrk="1" fontAlgn="base" latinLnBrk="0" hangingPunct="1">
              <a:lnSpc>
                <a:spcPct val="100000"/>
              </a:lnSpc>
              <a:spcBef>
                <a:spcPts val="0"/>
              </a:spcBef>
              <a:spcAft>
                <a:spcPct val="0"/>
              </a:spcAft>
              <a:buClrTx/>
              <a:buSzTx/>
              <a:buFontTx/>
              <a:buNone/>
              <a:tabLst/>
              <a:defRPr/>
            </a:pPr>
            <a:r>
              <a:rPr lang="en-US" sz="4000" b="1" i="1" dirty="0">
                <a:solidFill>
                  <a:srgbClr val="FFFF00"/>
                </a:solidFill>
                <a:latin typeface="Times New Roman" panose="02020603050405020304" pitchFamily="18" charset="0"/>
                <a:cs typeface="Times New Roman" panose="02020603050405020304" pitchFamily="18" charset="0"/>
              </a:rPr>
              <a:t>       </a:t>
            </a: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how dwelleth the love of God in him?</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40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18  </a:t>
            </a: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…let us not love in word, neither in tongue; </a:t>
            </a:r>
          </a:p>
          <a:p>
            <a:pPr marL="0" marR="0" lvl="0" indent="0" algn="l" defTabSz="914400" rtl="0" eaLnBrk="1" fontAlgn="base" latinLnBrk="0" hangingPunct="1">
              <a:lnSpc>
                <a:spcPct val="100000"/>
              </a:lnSpc>
              <a:spcBef>
                <a:spcPts val="0"/>
              </a:spcBef>
              <a:spcAft>
                <a:spcPct val="0"/>
              </a:spcAft>
              <a:buClrTx/>
              <a:buSzTx/>
              <a:buFontTx/>
              <a:buNone/>
              <a:tabLst/>
              <a:defRPr/>
            </a:pPr>
            <a:r>
              <a:rPr lang="en-US" sz="4000" b="1" i="1" dirty="0">
                <a:solidFill>
                  <a:srgbClr val="FFFF00"/>
                </a:solidFill>
                <a:latin typeface="Times New Roman" panose="02020603050405020304" pitchFamily="18" charset="0"/>
                <a:cs typeface="Times New Roman" panose="02020603050405020304" pitchFamily="18" charset="0"/>
              </a:rPr>
              <a:t>                </a:t>
            </a: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but in deed and in truth</a:t>
            </a: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40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Mt 6:21      </a:t>
            </a: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“For </a:t>
            </a:r>
            <a:r>
              <a:rPr kumimoji="0" lang="en-US" sz="4400" b="1"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where your treasure is, </a:t>
            </a:r>
          </a:p>
          <a:p>
            <a:pPr marL="0" marR="0" lvl="0" indent="0" algn="l" defTabSz="914400" rtl="0" eaLnBrk="1" fontAlgn="base" latinLnBrk="0" hangingPunct="1">
              <a:lnSpc>
                <a:spcPct val="100000"/>
              </a:lnSpc>
              <a:spcBef>
                <a:spcPts val="0"/>
              </a:spcBef>
              <a:spcAft>
                <a:spcPct val="0"/>
              </a:spcAft>
              <a:buClrTx/>
              <a:buSzTx/>
              <a:buFontTx/>
              <a:buNone/>
              <a:tabLst/>
              <a:defRPr/>
            </a:pPr>
            <a:r>
              <a:rPr lang="en-US" sz="4400" b="1" i="1" dirty="0">
                <a:solidFill>
                  <a:srgbClr val="FFFF00"/>
                </a:solidFill>
                <a:latin typeface="Times New Roman" panose="02020603050405020304" pitchFamily="18" charset="0"/>
                <a:cs typeface="Times New Roman" panose="02020603050405020304" pitchFamily="18" charset="0"/>
              </a:rPr>
              <a:t>                   </a:t>
            </a:r>
            <a:r>
              <a:rPr kumimoji="0" lang="en-US" sz="4400" b="1"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there will your heart be also</a:t>
            </a:r>
            <a:r>
              <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r>
              <a:rPr lang="en-US" sz="4400" b="1" dirty="0">
                <a:solidFill>
                  <a:schemeClr val="bg1"/>
                </a:solidFill>
                <a:latin typeface="Times New Roman" panose="02020603050405020304" pitchFamily="18" charset="0"/>
                <a:cs typeface="Times New Roman" panose="02020603050405020304" pitchFamily="18" charset="0"/>
              </a:rPr>
              <a:t> </a:t>
            </a:r>
            <a:endParaRPr lang="en-U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475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p:cTn id="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randombar(horizontal)">
                                      <p:cBhvr>
                                        <p:cTn id="15" dur="500"/>
                                        <p:tgtEl>
                                          <p:spTgt spid="5">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 calcmode="lin" valueType="num">
                                      <p:cBhvr>
                                        <p:cTn id="20"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anim calcmode="lin" valueType="num">
                                      <p:cBhvr>
                                        <p:cTn id="2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 calcmode="lin" valueType="num">
                                      <p:cBhvr>
                                        <p:cTn id="35"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38"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228600" y="76200"/>
            <a:ext cx="11887200" cy="6370975"/>
          </a:xfrm>
          <a:prstGeom prst="rect">
            <a:avLst/>
          </a:prstGeom>
          <a:solidFill>
            <a:schemeClr val="tx1">
              <a:alpha val="52000"/>
            </a:schemeClr>
          </a:solidFill>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Times New Roman" panose="02020603050405020304" pitchFamily="18" charset="0"/>
                <a:cs typeface="Times New Roman" panose="02020603050405020304" pitchFamily="18" charset="0"/>
              </a:rPr>
              <a:t>Ez. 8 Ezekiel saw God’s people </a:t>
            </a:r>
            <a:r>
              <a:rPr lang="en-US" sz="4000" b="1" i="1" u="sng" dirty="0">
                <a:solidFill>
                  <a:schemeClr val="bg1"/>
                </a:solidFill>
                <a:latin typeface="Times New Roman" panose="02020603050405020304" pitchFamily="18" charset="0"/>
                <a:cs typeface="Times New Roman" panose="02020603050405020304" pitchFamily="18" charset="0"/>
              </a:rPr>
              <a:t>through God’s eyes!</a:t>
            </a:r>
            <a:endParaRPr lang="en-US" sz="4000" b="1" dirty="0">
              <a:solidFill>
                <a:schemeClr val="bg1"/>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dirty="0">
                <a:solidFill>
                  <a:schemeClr val="bg1"/>
                </a:solidFill>
                <a:latin typeface="Times New Roman" panose="02020603050405020304" pitchFamily="18" charset="0"/>
                <a:cs typeface="Times New Roman" panose="02020603050405020304" pitchFamily="18" charset="0"/>
              </a:rPr>
              <a:t>God revealed how His people were worshipping idols (demons), even in God’s temple!  </a:t>
            </a:r>
            <a:r>
              <a:rPr lang="en-US" sz="4400" b="1" dirty="0">
                <a:solidFill>
                  <a:schemeClr val="bg1"/>
                </a:solidFill>
                <a:latin typeface="Times New Roman" panose="02020603050405020304" pitchFamily="18" charset="0"/>
                <a:cs typeface="Times New Roman" panose="02020603050405020304" pitchFamily="18" charset="0"/>
              </a:rPr>
              <a:t>8:5-16</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b="1" dirty="0">
                <a:solidFill>
                  <a:schemeClr val="bg1"/>
                </a:solidFill>
                <a:latin typeface="Times New Roman" panose="02020603050405020304" pitchFamily="18" charset="0"/>
                <a:cs typeface="Times New Roman" panose="02020603050405020304" pitchFamily="18" charset="0"/>
              </a:rPr>
              <a:t>17 </a:t>
            </a:r>
            <a:r>
              <a:rPr lang="en-US" sz="4400" b="1" i="1" dirty="0">
                <a:solidFill>
                  <a:srgbClr val="FFFF00"/>
                </a:solidFill>
                <a:latin typeface="Times New Roman" panose="02020603050405020304" pitchFamily="18" charset="0"/>
                <a:cs typeface="Times New Roman" panose="02020603050405020304" pitchFamily="18" charset="0"/>
              </a:rPr>
              <a:t>“</a:t>
            </a:r>
            <a:r>
              <a:rPr lang="en-US" sz="4000" b="1" i="1" dirty="0">
                <a:solidFill>
                  <a:srgbClr val="FFFF00"/>
                </a:solidFill>
                <a:latin typeface="Times New Roman" panose="02020603050405020304" pitchFamily="18" charset="0"/>
                <a:cs typeface="Times New Roman" panose="02020603050405020304" pitchFamily="18" charset="0"/>
              </a:rPr>
              <a:t>Hast thou seen this? Is it a light thing to the house of Judah that they commit the abominations which they commit here? For they have filled the land with violence, and have returned to provoke me to anger:</a:t>
            </a:r>
          </a:p>
          <a:p>
            <a:pPr marR="0" lvl="0" algn="ctr" defTabSz="914400" rtl="0" eaLnBrk="1" fontAlgn="base" latinLnBrk="0" hangingPunct="1">
              <a:lnSpc>
                <a:spcPct val="100000"/>
              </a:lnSpc>
              <a:spcBef>
                <a:spcPct val="0"/>
              </a:spcBef>
              <a:spcAft>
                <a:spcPct val="0"/>
              </a:spcAft>
              <a:buClrTx/>
              <a:buSzTx/>
              <a:tabLst/>
              <a:defRPr/>
            </a:pPr>
            <a:r>
              <a:rPr lang="en-US" sz="4000" b="1" dirty="0">
                <a:solidFill>
                  <a:schemeClr val="bg1"/>
                </a:solidFill>
                <a:latin typeface="Times New Roman" panose="02020603050405020304" pitchFamily="18" charset="0"/>
                <a:cs typeface="Times New Roman" panose="02020603050405020304" pitchFamily="18" charset="0"/>
              </a:rPr>
              <a:t>18</a:t>
            </a:r>
            <a:r>
              <a:rPr lang="en-US" sz="4000" b="1" i="1" dirty="0">
                <a:solidFill>
                  <a:srgbClr val="FFFF00"/>
                </a:solidFill>
                <a:latin typeface="Times New Roman" panose="02020603050405020304" pitchFamily="18" charset="0"/>
                <a:cs typeface="Times New Roman" panose="02020603050405020304" pitchFamily="18" charset="0"/>
              </a:rPr>
              <a:t>  Therefore will I also deal in fury: mine eye shall not spare, neither will I have pity: </a:t>
            </a:r>
          </a:p>
          <a:p>
            <a:pPr marR="0" lvl="0" algn="ctr" defTabSz="914400" rtl="0" eaLnBrk="1" fontAlgn="base" latinLnBrk="0" hangingPunct="1">
              <a:lnSpc>
                <a:spcPct val="100000"/>
              </a:lnSpc>
              <a:spcBef>
                <a:spcPct val="0"/>
              </a:spcBef>
              <a:spcAft>
                <a:spcPct val="0"/>
              </a:spcAft>
              <a:buClrTx/>
              <a:buSzTx/>
              <a:tabLst/>
              <a:defRPr/>
            </a:pPr>
            <a:r>
              <a:rPr lang="en-US" sz="4000" b="1" i="1" dirty="0">
                <a:solidFill>
                  <a:srgbClr val="FFFF00"/>
                </a:solidFill>
                <a:latin typeface="Times New Roman" panose="02020603050405020304" pitchFamily="18" charset="0"/>
                <a:cs typeface="Times New Roman" panose="02020603050405020304" pitchFamily="18" charset="0"/>
              </a:rPr>
              <a:t>and though they cry …I will not hear”</a:t>
            </a:r>
            <a:endParaRPr lang="en-US" sz="44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1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78B7AD-5400-648C-98F5-A8F416CAFB1C}"/>
              </a:ext>
            </a:extLst>
          </p:cNvPr>
          <p:cNvSpPr txBox="1"/>
          <p:nvPr/>
        </p:nvSpPr>
        <p:spPr>
          <a:xfrm>
            <a:off x="233709" y="-28900"/>
            <a:ext cx="11658600" cy="1938992"/>
          </a:xfrm>
          <a:prstGeom prst="rect">
            <a:avLst/>
          </a:prstGeom>
          <a:solidFill>
            <a:schemeClr val="tx1">
              <a:alpha val="40000"/>
            </a:schemeClr>
          </a:solidFill>
        </p:spPr>
        <p:txBody>
          <a:bodyPr wrap="square">
            <a:spAutoFit/>
          </a:bodyPr>
          <a:lstStyle/>
          <a:p>
            <a:r>
              <a:rPr lang="en-US" sz="4000" b="1" dirty="0">
                <a:solidFill>
                  <a:schemeClr val="bg1"/>
                </a:solidFill>
                <a:latin typeface="Times New Roman" panose="02020603050405020304" pitchFamily="18" charset="0"/>
                <a:cs typeface="Times New Roman" panose="02020603050405020304" pitchFamily="18" charset="0"/>
              </a:rPr>
              <a:t>In Ch. 9 God calls for 6 “destroyers” to stand by to execute judgment but first directs another man standing by the altar  </a:t>
            </a:r>
            <a:r>
              <a:rPr lang="en-US" sz="4000" b="1" i="1" dirty="0">
                <a:solidFill>
                  <a:srgbClr val="FFFF00"/>
                </a:solidFill>
                <a:latin typeface="Times New Roman" panose="02020603050405020304" pitchFamily="18" charset="0"/>
                <a:cs typeface="Times New Roman" panose="02020603050405020304" pitchFamily="18" charset="0"/>
              </a:rPr>
              <a:t>“with a writer’s inkhorn” </a:t>
            </a:r>
            <a:r>
              <a:rPr lang="en-US" sz="4000" b="1" dirty="0">
                <a:solidFill>
                  <a:schemeClr val="bg1"/>
                </a:solidFill>
                <a:latin typeface="Times New Roman" panose="02020603050405020304" pitchFamily="18" charset="0"/>
                <a:cs typeface="Times New Roman" panose="02020603050405020304" pitchFamily="18" charset="0"/>
              </a:rPr>
              <a:t>to: </a:t>
            </a:r>
            <a:endParaRPr lang="en-US" sz="4000" b="1" i="1" dirty="0">
              <a:solidFill>
                <a:srgbClr val="FFFF00"/>
              </a:solidFill>
              <a:latin typeface="Times New Roman" panose="02020603050405020304" pitchFamily="18" charset="0"/>
              <a:cs typeface="Times New Roman" panose="02020603050405020304" pitchFamily="18" charset="0"/>
            </a:endParaRPr>
          </a:p>
        </p:txBody>
      </p:sp>
      <p:pic>
        <p:nvPicPr>
          <p:cNvPr id="2" name="Picture 2" descr="Ezekiel 9: Literal or Symbolic — The Shepherd's Rod">
            <a:extLst>
              <a:ext uri="{FF2B5EF4-FFF2-40B4-BE49-F238E27FC236}">
                <a16:creationId xmlns:a16="http://schemas.microsoft.com/office/drawing/2014/main" id="{83FF1A44-2082-2D14-3515-7D53D2772B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39" r="1250" b="4445"/>
          <a:stretch/>
        </p:blipFill>
        <p:spPr bwMode="auto">
          <a:xfrm>
            <a:off x="6934200" y="1866222"/>
            <a:ext cx="5109756" cy="48972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161460-F74E-AE62-BA08-E6D85F141E09}"/>
              </a:ext>
            </a:extLst>
          </p:cNvPr>
          <p:cNvSpPr txBox="1"/>
          <p:nvPr/>
        </p:nvSpPr>
        <p:spPr>
          <a:xfrm>
            <a:off x="212595" y="1929547"/>
            <a:ext cx="6721605" cy="4401205"/>
          </a:xfrm>
          <a:prstGeom prst="rect">
            <a:avLst/>
          </a:prstGeom>
          <a:solidFill>
            <a:schemeClr val="tx1">
              <a:alpha val="42000"/>
            </a:schemeClr>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4</a:t>
            </a: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“Go through the midst of … Jerusalem and set a mark </a:t>
            </a:r>
            <a:r>
              <a:rPr kumimoji="0" lang="en-US" sz="4000" b="1" u="sng"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a:r>
            <a:r>
              <a:rPr kumimoji="0" lang="en-US" sz="4000" b="1" u="sng"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tav</a:t>
            </a:r>
            <a:r>
              <a:rPr kumimoji="0" lang="en-US" sz="4000" b="1" u="sng"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upon the foreheads of the men </a:t>
            </a:r>
            <a:r>
              <a:rPr kumimoji="0" lang="en-US" sz="4000" b="1"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that sigh and that cry </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ānaḥ</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groan) </a:t>
            </a:r>
            <a:endParaRPr kumimoji="0" lang="en-US" sz="4000" b="1"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for all the abominations that be done in the midst thereof.”</a:t>
            </a:r>
          </a:p>
        </p:txBody>
      </p:sp>
    </p:spTree>
    <p:extLst>
      <p:ext uri="{BB962C8B-B14F-4D97-AF65-F5344CB8AC3E}">
        <p14:creationId xmlns:p14="http://schemas.microsoft.com/office/powerpoint/2010/main" val="225298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78B7AD-5400-648C-98F5-A8F416CAFB1C}"/>
              </a:ext>
            </a:extLst>
          </p:cNvPr>
          <p:cNvSpPr txBox="1"/>
          <p:nvPr/>
        </p:nvSpPr>
        <p:spPr>
          <a:xfrm>
            <a:off x="266700" y="58846"/>
            <a:ext cx="11658600" cy="2492990"/>
          </a:xfrm>
          <a:prstGeom prst="rect">
            <a:avLst/>
          </a:prstGeom>
          <a:solidFill>
            <a:schemeClr val="tx1">
              <a:alpha val="50000"/>
            </a:schemeClr>
          </a:solidFill>
        </p:spPr>
        <p:txBody>
          <a:bodyPr wrap="square">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In Ch. 9 God calls for 6 “destroyers” to execute judgment 5 </a:t>
            </a:r>
            <a:r>
              <a:rPr lang="en-US" sz="3600" b="1" dirty="0">
                <a:solidFill>
                  <a:srgbClr val="FFFF00"/>
                </a:solidFill>
                <a:latin typeface="Times New Roman" panose="02020603050405020304" pitchFamily="18" charset="0"/>
                <a:cs typeface="Times New Roman" panose="02020603050405020304" pitchFamily="18" charset="0"/>
              </a:rPr>
              <a:t>“</a:t>
            </a:r>
            <a:r>
              <a:rPr lang="en-US" sz="4000" b="1" i="1" dirty="0">
                <a:solidFill>
                  <a:srgbClr val="FFFF00"/>
                </a:solidFill>
                <a:latin typeface="Times New Roman" panose="02020603050405020304" pitchFamily="18" charset="0"/>
                <a:cs typeface="Times New Roman" panose="02020603050405020304" pitchFamily="18" charset="0"/>
              </a:rPr>
              <a:t>And to the others he said ...</a:t>
            </a:r>
            <a:r>
              <a:rPr lang="en-US" sz="4000" b="1" i="1" u="sng" dirty="0">
                <a:solidFill>
                  <a:srgbClr val="FFFF00"/>
                </a:solidFill>
                <a:latin typeface="Times New Roman" panose="02020603050405020304" pitchFamily="18" charset="0"/>
                <a:cs typeface="Times New Roman" panose="02020603050405020304" pitchFamily="18" charset="0"/>
              </a:rPr>
              <a:t>Go ye after him </a:t>
            </a:r>
            <a:r>
              <a:rPr lang="en-US" sz="4000" b="1" i="1" dirty="0">
                <a:solidFill>
                  <a:srgbClr val="FFFF00"/>
                </a:solidFill>
                <a:latin typeface="Times New Roman" panose="02020603050405020304" pitchFamily="18" charset="0"/>
                <a:cs typeface="Times New Roman" panose="02020603050405020304" pitchFamily="18" charset="0"/>
              </a:rPr>
              <a:t>through the city, and smite: let not your eye spare, neither have ye pity: </a:t>
            </a:r>
            <a:r>
              <a:rPr lang="en-US" sz="4000" b="1" i="1" dirty="0">
                <a:solidFill>
                  <a:schemeClr val="bg1"/>
                </a:solidFill>
                <a:latin typeface="Times New Roman" panose="02020603050405020304" pitchFamily="18" charset="0"/>
                <a:cs typeface="Times New Roman" panose="02020603050405020304" pitchFamily="18" charset="0"/>
              </a:rPr>
              <a:t>6</a:t>
            </a:r>
            <a:r>
              <a:rPr lang="en-US" sz="4000" b="1" i="1" dirty="0">
                <a:solidFill>
                  <a:srgbClr val="FFFF00"/>
                </a:solidFill>
                <a:latin typeface="Times New Roman" panose="02020603050405020304" pitchFamily="18" charset="0"/>
                <a:cs typeface="Times New Roman" panose="02020603050405020304" pitchFamily="18" charset="0"/>
              </a:rPr>
              <a:t>  Slay utterly old and young, …</a:t>
            </a:r>
            <a:endParaRPr lang="en-US" sz="4000" b="1" i="1" u="sng" dirty="0">
              <a:solidFill>
                <a:srgbClr val="FFFF00"/>
              </a:solidFill>
              <a:latin typeface="Times New Roman" panose="02020603050405020304" pitchFamily="18" charset="0"/>
              <a:cs typeface="Times New Roman" panose="02020603050405020304" pitchFamily="18" charset="0"/>
            </a:endParaRPr>
          </a:p>
        </p:txBody>
      </p:sp>
      <p:pic>
        <p:nvPicPr>
          <p:cNvPr id="2" name="Picture 2" descr="Ezekiel 9: Literal or Symbolic — The Shepherd's Rod">
            <a:extLst>
              <a:ext uri="{FF2B5EF4-FFF2-40B4-BE49-F238E27FC236}">
                <a16:creationId xmlns:a16="http://schemas.microsoft.com/office/drawing/2014/main" id="{C6F00F80-7E97-93F0-4FDF-2CBE1DD920F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856" b="4445"/>
          <a:stretch/>
        </p:blipFill>
        <p:spPr bwMode="auto">
          <a:xfrm>
            <a:off x="5334001" y="2548582"/>
            <a:ext cx="6825916" cy="42845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471E42-0FBC-1E2F-BF84-CFCB3A5375A4}"/>
              </a:ext>
            </a:extLst>
          </p:cNvPr>
          <p:cNvSpPr txBox="1"/>
          <p:nvPr/>
        </p:nvSpPr>
        <p:spPr>
          <a:xfrm>
            <a:off x="174985" y="2590800"/>
            <a:ext cx="5300462" cy="3970318"/>
          </a:xfrm>
          <a:prstGeom prst="rect">
            <a:avLst/>
          </a:prstGeom>
          <a:solidFill>
            <a:schemeClr val="tx1">
              <a:alpha val="50000"/>
            </a:schemeClr>
          </a:solidFill>
        </p:spPr>
        <p:txBody>
          <a:bodyPr wrap="square">
            <a:spAutoFit/>
          </a:bodyPr>
          <a:lstStyle/>
          <a:p>
            <a:pPr algn="ctr"/>
            <a:r>
              <a:rPr lang="en-US" sz="4800" b="1" i="1" dirty="0">
                <a:solidFill>
                  <a:srgbClr val="FFFF00"/>
                </a:solidFill>
                <a:latin typeface="Times New Roman" panose="02020603050405020304" pitchFamily="18" charset="0"/>
                <a:cs typeface="Times New Roman" panose="02020603050405020304" pitchFamily="18" charset="0"/>
              </a:rPr>
              <a:t>but come not near any upon whom is the mark;</a:t>
            </a:r>
          </a:p>
          <a:p>
            <a:pPr algn="ctr"/>
            <a:r>
              <a:rPr kumimoji="0" lang="en-US" sz="5400" b="1" i="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and begin at my sanctuary!” </a:t>
            </a:r>
            <a:endParaRPr lang="en-US" sz="3200" dirty="0"/>
          </a:p>
        </p:txBody>
      </p:sp>
      <p:sp>
        <p:nvSpPr>
          <p:cNvPr id="3" name="TextBox 2">
            <a:extLst>
              <a:ext uri="{FF2B5EF4-FFF2-40B4-BE49-F238E27FC236}">
                <a16:creationId xmlns:a16="http://schemas.microsoft.com/office/drawing/2014/main" id="{FFDC6F70-CB9A-214C-D709-4F6463807285}"/>
              </a:ext>
            </a:extLst>
          </p:cNvPr>
          <p:cNvSpPr txBox="1"/>
          <p:nvPr/>
        </p:nvSpPr>
        <p:spPr>
          <a:xfrm>
            <a:off x="7162800" y="3389531"/>
            <a:ext cx="3657600" cy="646331"/>
          </a:xfrm>
          <a:prstGeom prst="rect">
            <a:avLst/>
          </a:prstGeom>
          <a:noFill/>
        </p:spPr>
        <p:txBody>
          <a:bodyPr wrap="square" rtlCol="0">
            <a:spAutoFit/>
          </a:bodyPr>
          <a:lstStyle/>
          <a:p>
            <a:r>
              <a:rPr lang="en-US" sz="3600" b="1" dirty="0"/>
              <a:t>Jeremiah 39:3</a:t>
            </a:r>
          </a:p>
        </p:txBody>
      </p:sp>
    </p:spTree>
    <p:extLst>
      <p:ext uri="{BB962C8B-B14F-4D97-AF65-F5344CB8AC3E}">
        <p14:creationId xmlns:p14="http://schemas.microsoft.com/office/powerpoint/2010/main" val="260601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78B7AD-5400-648C-98F5-A8F416CAFB1C}"/>
              </a:ext>
            </a:extLst>
          </p:cNvPr>
          <p:cNvSpPr txBox="1"/>
          <p:nvPr/>
        </p:nvSpPr>
        <p:spPr>
          <a:xfrm>
            <a:off x="233709" y="-28900"/>
            <a:ext cx="11658600" cy="3231654"/>
          </a:xfrm>
          <a:prstGeom prst="rect">
            <a:avLst/>
          </a:prstGeom>
          <a:solidFill>
            <a:schemeClr val="tx1">
              <a:alpha val="40000"/>
            </a:schemeClr>
          </a:solidFill>
        </p:spPr>
        <p:txBody>
          <a:bodyPr wrap="square">
            <a:spAutoFit/>
          </a:bodyPr>
          <a:lstStyle/>
          <a:p>
            <a:r>
              <a:rPr lang="en-US" sz="4000" b="1" i="1" dirty="0" err="1">
                <a:solidFill>
                  <a:schemeClr val="bg1"/>
                </a:solidFill>
                <a:latin typeface="Times New Roman" panose="02020603050405020304" pitchFamily="18" charset="0"/>
                <a:cs typeface="Times New Roman" panose="02020603050405020304" pitchFamily="18" charset="0"/>
              </a:rPr>
              <a:t>Exek</a:t>
            </a:r>
            <a:r>
              <a:rPr lang="en-US" sz="4000" b="1" i="1" dirty="0">
                <a:solidFill>
                  <a:schemeClr val="bg1"/>
                </a:solidFill>
                <a:latin typeface="Times New Roman" panose="02020603050405020304" pitchFamily="18" charset="0"/>
                <a:cs typeface="Times New Roman" panose="02020603050405020304" pitchFamily="18" charset="0"/>
              </a:rPr>
              <a:t>. 9:4  </a:t>
            </a:r>
            <a:r>
              <a:rPr lang="en-US" sz="4000" b="1" i="1" dirty="0">
                <a:solidFill>
                  <a:srgbClr val="FFFF00"/>
                </a:solidFill>
                <a:latin typeface="Times New Roman" panose="02020603050405020304" pitchFamily="18" charset="0"/>
                <a:cs typeface="Times New Roman" panose="02020603050405020304" pitchFamily="18" charset="0"/>
              </a:rPr>
              <a:t>“set a mark </a:t>
            </a:r>
            <a:r>
              <a:rPr lang="en-US" sz="4000" b="1" i="1" dirty="0">
                <a:solidFill>
                  <a:schemeClr val="bg1"/>
                </a:solidFill>
                <a:latin typeface="Times New Roman" panose="02020603050405020304" pitchFamily="18" charset="0"/>
                <a:cs typeface="Times New Roman" panose="02020603050405020304" pitchFamily="18" charset="0"/>
              </a:rPr>
              <a:t>(</a:t>
            </a:r>
            <a:r>
              <a:rPr lang="en-US" sz="4000" b="1" i="1" dirty="0" err="1">
                <a:solidFill>
                  <a:schemeClr val="bg1"/>
                </a:solidFill>
                <a:latin typeface="Times New Roman" panose="02020603050405020304" pitchFamily="18" charset="0"/>
                <a:cs typeface="Times New Roman" panose="02020603050405020304" pitchFamily="18" charset="0"/>
              </a:rPr>
              <a:t>tav</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a:solidFill>
                  <a:srgbClr val="FFFF00"/>
                </a:solidFill>
                <a:latin typeface="Times New Roman" panose="02020603050405020304" pitchFamily="18" charset="0"/>
                <a:cs typeface="Times New Roman" panose="02020603050405020304" pitchFamily="18" charset="0"/>
              </a:rPr>
              <a:t>upon the foreheads…”</a:t>
            </a:r>
          </a:p>
          <a:p>
            <a:r>
              <a:rPr kumimoji="0" lang="en-US" sz="4000" b="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What distinguished those who would be exempted       </a:t>
            </a:r>
          </a:p>
          <a:p>
            <a:r>
              <a:rPr lang="en-US" sz="4000" b="1" dirty="0">
                <a:solidFill>
                  <a:prstClr val="white"/>
                </a:solidFill>
                <a:latin typeface="Times New Roman" panose="02020603050405020304" pitchFamily="18" charset="0"/>
                <a:cs typeface="Times New Roman" panose="02020603050405020304" pitchFamily="18" charset="0"/>
              </a:rPr>
              <a:t>      </a:t>
            </a:r>
            <a:r>
              <a:rPr kumimoji="0" lang="en-US" sz="4000" b="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from God’s judgment from those who would not?</a:t>
            </a:r>
          </a:p>
          <a:p>
            <a:r>
              <a:rPr lang="en-US" sz="4000" b="1" i="0" dirty="0">
                <a:solidFill>
                  <a:prstClr val="white"/>
                </a:solidFill>
                <a:latin typeface="Times New Roman" panose="02020603050405020304" pitchFamily="18" charset="0"/>
                <a:cs typeface="Times New Roman" panose="02020603050405020304" pitchFamily="18" charset="0"/>
              </a:rPr>
              <a:t>They</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“sigh and cry </a:t>
            </a:r>
            <a:r>
              <a:rPr kumimoji="0" lang="en-US" sz="4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(aka: care!) </a:t>
            </a: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for abominations    that be done in the midst thereof.”</a:t>
            </a:r>
            <a:endParaRPr lang="en-US" sz="4000" b="1" dirty="0">
              <a:solidFill>
                <a:srgbClr val="FFFF00"/>
              </a:solidFill>
              <a:latin typeface="Times New Roman" panose="02020603050405020304" pitchFamily="18" charset="0"/>
              <a:cs typeface="Times New Roman" panose="02020603050405020304" pitchFamily="18" charset="0"/>
            </a:endParaRPr>
          </a:p>
        </p:txBody>
      </p:sp>
      <p:pic>
        <p:nvPicPr>
          <p:cNvPr id="2" name="Picture 2" descr="Ezekiel 9: Literal or Symbolic — The Shepherd's Rod">
            <a:extLst>
              <a:ext uri="{FF2B5EF4-FFF2-40B4-BE49-F238E27FC236}">
                <a16:creationId xmlns:a16="http://schemas.microsoft.com/office/drawing/2014/main" id="{83FF1A44-2082-2D14-3515-7D53D2772BA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339" r="1250" b="4445"/>
          <a:stretch/>
        </p:blipFill>
        <p:spPr bwMode="auto">
          <a:xfrm>
            <a:off x="8844573" y="2590800"/>
            <a:ext cx="3357155" cy="41911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F3E8B73-A06B-2AEB-0B85-7D6E4F900C59}"/>
              </a:ext>
            </a:extLst>
          </p:cNvPr>
          <p:cNvSpPr txBox="1"/>
          <p:nvPr/>
        </p:nvSpPr>
        <p:spPr>
          <a:xfrm>
            <a:off x="233708" y="3219444"/>
            <a:ext cx="8757891" cy="3170099"/>
          </a:xfrm>
          <a:prstGeom prst="rect">
            <a:avLst/>
          </a:prstGeom>
          <a:solidFill>
            <a:schemeClr val="tx1">
              <a:alpha val="44000"/>
            </a:schemeClr>
          </a:solid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2) What was the effect of the mark </a:t>
            </a:r>
            <a:r>
              <a:rPr lang="en-US" sz="3200" b="1" dirty="0">
                <a:solidFill>
                  <a:schemeClr val="bg1"/>
                </a:solidFill>
                <a:latin typeface="Times New Roman" panose="02020603050405020304" pitchFamily="18" charset="0"/>
                <a:cs typeface="Times New Roman" panose="02020603050405020304" pitchFamily="18" charset="0"/>
              </a:rPr>
              <a:t>(</a:t>
            </a:r>
            <a:r>
              <a:rPr lang="en-US" sz="3200" b="1" dirty="0" err="1">
                <a:solidFill>
                  <a:schemeClr val="bg1"/>
                </a:solidFill>
                <a:latin typeface="Times New Roman" panose="02020603050405020304" pitchFamily="18" charset="0"/>
                <a:cs typeface="Times New Roman" panose="02020603050405020304" pitchFamily="18" charset="0"/>
              </a:rPr>
              <a:t>Tav</a:t>
            </a:r>
            <a:r>
              <a:rPr lang="en-US" sz="3200" b="1" dirty="0">
                <a:solidFill>
                  <a:schemeClr val="bg1"/>
                </a:solidFill>
                <a:latin typeface="Times New Roman" panose="02020603050405020304" pitchFamily="18" charset="0"/>
                <a:cs typeface="Times New Roman" panose="02020603050405020304" pitchFamily="18" charset="0"/>
              </a:rPr>
              <a:t>)           </a:t>
            </a:r>
          </a:p>
          <a:p>
            <a:r>
              <a:rPr lang="en-US" sz="3200" b="1" i="1" dirty="0">
                <a:solidFill>
                  <a:schemeClr val="bg1"/>
                </a:solidFill>
                <a:latin typeface="Times New Roman" panose="02020603050405020304" pitchFamily="18" charset="0"/>
                <a:cs typeface="Times New Roman" panose="02020603050405020304" pitchFamily="18" charset="0"/>
              </a:rPr>
              <a:t>    </a:t>
            </a:r>
            <a:r>
              <a:rPr lang="en-US" sz="4000" b="1" i="1" dirty="0">
                <a:solidFill>
                  <a:schemeClr val="bg1"/>
                </a:solidFill>
                <a:latin typeface="Times New Roman" panose="02020603050405020304" pitchFamily="18" charset="0"/>
                <a:cs typeface="Times New Roman" panose="02020603050405020304" pitchFamily="18" charset="0"/>
              </a:rPr>
              <a:t>(a sign of exemption from judgment)</a:t>
            </a:r>
          </a:p>
          <a:p>
            <a:endParaRPr lang="en-US" sz="4000" b="1" i="1" dirty="0">
              <a:solidFill>
                <a:schemeClr val="bg1"/>
              </a:solidFill>
              <a:latin typeface="Times New Roman" panose="02020603050405020304" pitchFamily="18" charset="0"/>
              <a:cs typeface="Times New Roman" panose="02020603050405020304" pitchFamily="18" charset="0"/>
            </a:endParaRPr>
          </a:p>
          <a:p>
            <a:r>
              <a:rPr lang="en-US" sz="4000" b="1" i="1" dirty="0">
                <a:solidFill>
                  <a:schemeClr val="bg1"/>
                </a:solidFill>
                <a:latin typeface="Times New Roman" panose="02020603050405020304" pitchFamily="18" charset="0"/>
                <a:cs typeface="Times New Roman" panose="02020603050405020304" pitchFamily="18" charset="0"/>
              </a:rPr>
              <a:t>3) What was the significance of this </a:t>
            </a:r>
          </a:p>
          <a:p>
            <a:r>
              <a:rPr lang="en-US" sz="4000" b="1" i="1" dirty="0">
                <a:solidFill>
                  <a:schemeClr val="bg1"/>
                </a:solidFill>
                <a:latin typeface="Times New Roman" panose="02020603050405020304" pitchFamily="18" charset="0"/>
                <a:cs typeface="Times New Roman" panose="02020603050405020304" pitchFamily="18" charset="0"/>
              </a:rPr>
              <a:t>   Mark?  (</a:t>
            </a:r>
            <a:r>
              <a:rPr lang="en-US" sz="4000" b="1" i="1" dirty="0" err="1">
                <a:solidFill>
                  <a:schemeClr val="bg1"/>
                </a:solidFill>
                <a:latin typeface="Times New Roman" panose="02020603050405020304" pitchFamily="18" charset="0"/>
                <a:cs typeface="Times New Roman" panose="02020603050405020304" pitchFamily="18" charset="0"/>
              </a:rPr>
              <a:t>Tav</a:t>
            </a:r>
            <a:r>
              <a:rPr lang="en-US" sz="4000" b="1" i="1" dirty="0">
                <a:solidFill>
                  <a:schemeClr val="bg1"/>
                </a:solidFill>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0529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1000"/>
                                        <p:tgtEl>
                                          <p:spTgt spid="9">
                                            <p:txEl>
                                              <p:pRg st="3" end="3"/>
                                            </p:txEl>
                                          </p:spTgt>
                                        </p:tgtEl>
                                      </p:cBhvr>
                                    </p:animEffect>
                                    <p:anim calcmode="lin" valueType="num">
                                      <p:cBhvr>
                                        <p:cTn id="2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1000"/>
                                        <p:tgtEl>
                                          <p:spTgt spid="9">
                                            <p:txEl>
                                              <p:pRg st="4" end="4"/>
                                            </p:txEl>
                                          </p:spTgt>
                                        </p:tgtEl>
                                      </p:cBhvr>
                                    </p:animEffect>
                                    <p:anim calcmode="lin" valueType="num">
                                      <p:cBhvr>
                                        <p:cTn id="3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78B7AD-5400-648C-98F5-A8F416CAFB1C}"/>
              </a:ext>
            </a:extLst>
          </p:cNvPr>
          <p:cNvSpPr txBox="1"/>
          <p:nvPr/>
        </p:nvSpPr>
        <p:spPr>
          <a:xfrm>
            <a:off x="233709" y="-28900"/>
            <a:ext cx="11658600" cy="707886"/>
          </a:xfrm>
          <a:prstGeom prst="rect">
            <a:avLst/>
          </a:prstGeom>
          <a:solidFill>
            <a:schemeClr val="tx1">
              <a:alpha val="40000"/>
            </a:schemeClr>
          </a:solidFill>
        </p:spPr>
        <p:txBody>
          <a:bodyPr wrap="square">
            <a:spAutoFit/>
          </a:bodyPr>
          <a:lstStyle/>
          <a:p>
            <a:r>
              <a:rPr lang="en-US" sz="4000" b="1" i="1" dirty="0" err="1">
                <a:solidFill>
                  <a:schemeClr val="bg1"/>
                </a:solidFill>
                <a:latin typeface="Times New Roman" panose="02020603050405020304" pitchFamily="18" charset="0"/>
                <a:cs typeface="Times New Roman" panose="02020603050405020304" pitchFamily="18" charset="0"/>
              </a:rPr>
              <a:t>Exek</a:t>
            </a:r>
            <a:r>
              <a:rPr lang="en-US" sz="4000" b="1" i="1" dirty="0">
                <a:solidFill>
                  <a:schemeClr val="bg1"/>
                </a:solidFill>
                <a:latin typeface="Times New Roman" panose="02020603050405020304" pitchFamily="18" charset="0"/>
                <a:cs typeface="Times New Roman" panose="02020603050405020304" pitchFamily="18" charset="0"/>
              </a:rPr>
              <a:t>. 9:4  </a:t>
            </a:r>
            <a:r>
              <a:rPr lang="en-US" sz="4000" b="1" i="1" dirty="0">
                <a:solidFill>
                  <a:srgbClr val="FFFF00"/>
                </a:solidFill>
                <a:latin typeface="Times New Roman" panose="02020603050405020304" pitchFamily="18" charset="0"/>
                <a:cs typeface="Times New Roman" panose="02020603050405020304" pitchFamily="18" charset="0"/>
              </a:rPr>
              <a:t>“set a mark </a:t>
            </a:r>
            <a:r>
              <a:rPr lang="en-US" sz="4000" b="1" i="1" dirty="0">
                <a:solidFill>
                  <a:schemeClr val="bg1"/>
                </a:solidFill>
                <a:latin typeface="Times New Roman" panose="02020603050405020304" pitchFamily="18" charset="0"/>
                <a:cs typeface="Times New Roman" panose="02020603050405020304" pitchFamily="18" charset="0"/>
              </a:rPr>
              <a:t>(</a:t>
            </a:r>
            <a:r>
              <a:rPr lang="en-US" sz="4000" b="1" i="1" dirty="0" err="1">
                <a:solidFill>
                  <a:schemeClr val="bg1"/>
                </a:solidFill>
                <a:latin typeface="Times New Roman" panose="02020603050405020304" pitchFamily="18" charset="0"/>
                <a:cs typeface="Times New Roman" panose="02020603050405020304" pitchFamily="18" charset="0"/>
              </a:rPr>
              <a:t>tav</a:t>
            </a:r>
            <a:r>
              <a:rPr lang="en-US" sz="4000" b="1" i="1" dirty="0">
                <a:solidFill>
                  <a:schemeClr val="bg1"/>
                </a:solidFill>
                <a:latin typeface="Times New Roman" panose="02020603050405020304" pitchFamily="18" charset="0"/>
                <a:cs typeface="Times New Roman" panose="02020603050405020304" pitchFamily="18" charset="0"/>
              </a:rPr>
              <a:t>)  </a:t>
            </a:r>
            <a:r>
              <a:rPr lang="en-US" sz="4000" b="1" i="1" dirty="0">
                <a:solidFill>
                  <a:srgbClr val="FFFF00"/>
                </a:solidFill>
                <a:latin typeface="Times New Roman" panose="02020603050405020304" pitchFamily="18" charset="0"/>
                <a:cs typeface="Times New Roman" panose="02020603050405020304" pitchFamily="18" charset="0"/>
              </a:rPr>
              <a:t>upon the foreheads…”</a:t>
            </a:r>
          </a:p>
        </p:txBody>
      </p:sp>
      <p:pic>
        <p:nvPicPr>
          <p:cNvPr id="3" name="Picture 2">
            <a:extLst>
              <a:ext uri="{FF2B5EF4-FFF2-40B4-BE49-F238E27FC236}">
                <a16:creationId xmlns:a16="http://schemas.microsoft.com/office/drawing/2014/main" id="{2A5BA849-9128-A43C-1824-97E7CFFA2A84}"/>
              </a:ext>
            </a:extLst>
          </p:cNvPr>
          <p:cNvPicPr>
            <a:picLocks noChangeAspect="1"/>
          </p:cNvPicPr>
          <p:nvPr/>
        </p:nvPicPr>
        <p:blipFill>
          <a:blip r:embed="rId3"/>
          <a:stretch>
            <a:fillRect/>
          </a:stretch>
        </p:blipFill>
        <p:spPr>
          <a:xfrm>
            <a:off x="16213" y="678986"/>
            <a:ext cx="5108891" cy="6145780"/>
          </a:xfrm>
          <a:prstGeom prst="rect">
            <a:avLst/>
          </a:prstGeom>
        </p:spPr>
      </p:pic>
      <p:sp>
        <p:nvSpPr>
          <p:cNvPr id="7" name="TextBox 6">
            <a:extLst>
              <a:ext uri="{FF2B5EF4-FFF2-40B4-BE49-F238E27FC236}">
                <a16:creationId xmlns:a16="http://schemas.microsoft.com/office/drawing/2014/main" id="{61F94F12-20C8-E803-3873-BAD61313BAD3}"/>
              </a:ext>
            </a:extLst>
          </p:cNvPr>
          <p:cNvSpPr txBox="1"/>
          <p:nvPr/>
        </p:nvSpPr>
        <p:spPr>
          <a:xfrm>
            <a:off x="5461517" y="6154116"/>
            <a:ext cx="6094378"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charset="0"/>
                <a:ea typeface="+mn-ea"/>
                <a:cs typeface="Arial" charset="0"/>
                <a:hlinkClick r:id="rId4">
                  <a:extLst>
                    <a:ext uri="{A12FA001-AC4F-418D-AE19-62706E023703}">
                      <ahyp:hlinkClr xmlns:ahyp="http://schemas.microsoft.com/office/drawing/2018/hyperlinkcolor" val="tx"/>
                    </a:ext>
                  </a:extLst>
                </a:hlinkClick>
              </a:rPr>
              <a:t>https://www.hebrew4christians.com/Grammar/Unit_One/Pictograms/pictograms.html</a:t>
            </a:r>
            <a:endParaRPr kumimoji="0" lang="en-US" sz="1800" b="0" i="0" u="none" strike="noStrike" kern="1200" cap="none" spc="0" normalizeH="0" baseline="0" noProof="0" dirty="0">
              <a:ln>
                <a:noFill/>
              </a:ln>
              <a:solidFill>
                <a:schemeClr val="bg1"/>
              </a:solidFill>
              <a:effectLst/>
              <a:uLnTx/>
              <a:uFillTx/>
              <a:latin typeface="Arial" charset="0"/>
              <a:ea typeface="+mn-ea"/>
              <a:cs typeface="Arial" charset="0"/>
            </a:endParaRPr>
          </a:p>
        </p:txBody>
      </p:sp>
      <p:pic>
        <p:nvPicPr>
          <p:cNvPr id="3074" name="Picture 2" descr="Job's Covenant: Hebrew Tav and “Behold my sign!” in Job 31 ...">
            <a:extLst>
              <a:ext uri="{FF2B5EF4-FFF2-40B4-BE49-F238E27FC236}">
                <a16:creationId xmlns:a16="http://schemas.microsoft.com/office/drawing/2014/main" id="{1EE114ED-190E-F8FE-503D-AF5387628A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5104" y="666015"/>
            <a:ext cx="4704696" cy="44279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7650B9-3D75-C68C-6A93-FBD6099AF15C}"/>
              </a:ext>
            </a:extLst>
          </p:cNvPr>
          <p:cNvSpPr txBox="1"/>
          <p:nvPr/>
        </p:nvSpPr>
        <p:spPr>
          <a:xfrm>
            <a:off x="5125104" y="5093964"/>
            <a:ext cx="4704696" cy="1077218"/>
          </a:xfrm>
          <a:prstGeom prst="rect">
            <a:avLst/>
          </a:prstGeom>
          <a:solidFill>
            <a:schemeClr val="bg1"/>
          </a:solidFill>
        </p:spPr>
        <p:txBody>
          <a:bodyPr wrap="square" rtlCol="0">
            <a:spAutoFit/>
          </a:bodyPr>
          <a:lstStyle/>
          <a:p>
            <a:pPr algn="ctr"/>
            <a:r>
              <a:rPr lang="en-US" sz="3200" b="1" dirty="0"/>
              <a:t>Cross: Mark/sign of the covenant!</a:t>
            </a:r>
          </a:p>
        </p:txBody>
      </p:sp>
      <p:cxnSp>
        <p:nvCxnSpPr>
          <p:cNvPr id="12" name="Straight Arrow Connector 11">
            <a:extLst>
              <a:ext uri="{FF2B5EF4-FFF2-40B4-BE49-F238E27FC236}">
                <a16:creationId xmlns:a16="http://schemas.microsoft.com/office/drawing/2014/main" id="{EB3BB48F-0FD5-E2E2-D22C-E61E893F9BB5}"/>
              </a:ext>
            </a:extLst>
          </p:cNvPr>
          <p:cNvCxnSpPr>
            <a:cxnSpLocks/>
          </p:cNvCxnSpPr>
          <p:nvPr/>
        </p:nvCxnSpPr>
        <p:spPr>
          <a:xfrm flipH="1">
            <a:off x="1752600" y="5791200"/>
            <a:ext cx="3429000" cy="53340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68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78B7AD-5400-648C-98F5-A8F416CAFB1C}"/>
              </a:ext>
            </a:extLst>
          </p:cNvPr>
          <p:cNvSpPr txBox="1"/>
          <p:nvPr/>
        </p:nvSpPr>
        <p:spPr>
          <a:xfrm>
            <a:off x="228600" y="21077"/>
            <a:ext cx="11963400" cy="6801862"/>
          </a:xfrm>
          <a:prstGeom prst="rect">
            <a:avLst/>
          </a:prstGeom>
          <a:solidFill>
            <a:schemeClr val="tx1">
              <a:alpha val="50000"/>
            </a:schemeClr>
          </a:solidFill>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History repeats itself! </a:t>
            </a:r>
            <a:r>
              <a:rPr lang="en-US" sz="4000" b="1" dirty="0">
                <a:solidFill>
                  <a:schemeClr val="bg1"/>
                </a:solidFill>
                <a:latin typeface="Times New Roman" panose="02020603050405020304" pitchFamily="18" charset="0"/>
                <a:cs typeface="Times New Roman" panose="02020603050405020304" pitchFamily="18" charset="0"/>
              </a:rPr>
              <a:t>1 Peter 4:</a:t>
            </a:r>
          </a:p>
          <a:p>
            <a:pPr algn="ctr"/>
            <a:r>
              <a:rPr lang="en-US" sz="4000" b="1" dirty="0">
                <a:solidFill>
                  <a:schemeClr val="bg1"/>
                </a:solidFill>
                <a:latin typeface="Times New Roman" panose="02020603050405020304" pitchFamily="18" charset="0"/>
                <a:cs typeface="Times New Roman" panose="02020603050405020304" pitchFamily="18" charset="0"/>
              </a:rPr>
              <a:t>7</a:t>
            </a:r>
            <a:r>
              <a:rPr lang="en-US" sz="4000" b="1" i="1" dirty="0">
                <a:solidFill>
                  <a:srgbClr val="FFFF00"/>
                </a:solidFill>
                <a:latin typeface="Times New Roman" panose="02020603050405020304" pitchFamily="18" charset="0"/>
                <a:cs typeface="Times New Roman" panose="02020603050405020304" pitchFamily="18" charset="0"/>
              </a:rPr>
              <a:t>  “</a:t>
            </a:r>
            <a:r>
              <a:rPr lang="en-US" sz="4400" b="1" i="1" dirty="0">
                <a:solidFill>
                  <a:srgbClr val="FFFF00"/>
                </a:solidFill>
                <a:latin typeface="Times New Roman" panose="02020603050405020304" pitchFamily="18" charset="0"/>
                <a:cs typeface="Times New Roman" panose="02020603050405020304" pitchFamily="18" charset="0"/>
              </a:rPr>
              <a:t>the end of all things is at hand: be ye therefore sober, </a:t>
            </a:r>
            <a:r>
              <a:rPr lang="en-US" sz="4000" b="1" dirty="0">
                <a:solidFill>
                  <a:schemeClr val="bg1"/>
                </a:solidFill>
                <a:latin typeface="Times New Roman" panose="02020603050405020304" pitchFamily="18" charset="0"/>
                <a:cs typeface="Times New Roman" panose="02020603050405020304" pitchFamily="18" charset="0"/>
              </a:rPr>
              <a:t>(Eph. 5:15-18)</a:t>
            </a:r>
            <a:r>
              <a:rPr lang="en-US" sz="4000" b="1" i="1" dirty="0">
                <a:solidFill>
                  <a:srgbClr val="FFFF00"/>
                </a:solidFill>
                <a:latin typeface="Times New Roman" panose="02020603050405020304" pitchFamily="18" charset="0"/>
                <a:cs typeface="Times New Roman" panose="02020603050405020304" pitchFamily="18" charset="0"/>
              </a:rPr>
              <a:t> </a:t>
            </a:r>
            <a:r>
              <a:rPr lang="en-US" sz="4400" b="1" i="1" dirty="0">
                <a:solidFill>
                  <a:srgbClr val="FFFF00"/>
                </a:solidFill>
                <a:latin typeface="Times New Roman" panose="02020603050405020304" pitchFamily="18" charset="0"/>
                <a:cs typeface="Times New Roman" panose="02020603050405020304" pitchFamily="18" charset="0"/>
              </a:rPr>
              <a:t>and watch unto prayer.</a:t>
            </a:r>
            <a:r>
              <a:rPr lang="en-US" sz="4400" b="1" dirty="0">
                <a:solidFill>
                  <a:schemeClr val="bg1"/>
                </a:solidFill>
                <a:latin typeface="Times New Roman" panose="02020603050405020304" pitchFamily="18" charset="0"/>
                <a:cs typeface="Times New Roman" panose="02020603050405020304" pitchFamily="18" charset="0"/>
              </a:rPr>
              <a:t>  </a:t>
            </a:r>
            <a:endParaRPr lang="en-US" sz="4000" b="1" dirty="0">
              <a:solidFill>
                <a:schemeClr val="bg1"/>
              </a:solidFill>
              <a:latin typeface="Times New Roman" panose="02020603050405020304" pitchFamily="18" charset="0"/>
              <a:cs typeface="Times New Roman" panose="02020603050405020304" pitchFamily="18" charset="0"/>
            </a:endParaRPr>
          </a:p>
          <a:p>
            <a:pPr algn="ctr"/>
            <a:r>
              <a:rPr lang="en-US" sz="4000" b="1" dirty="0">
                <a:solidFill>
                  <a:schemeClr val="bg1"/>
                </a:solidFill>
                <a:latin typeface="Times New Roman" panose="02020603050405020304" pitchFamily="18" charset="0"/>
                <a:cs typeface="Times New Roman" panose="02020603050405020304" pitchFamily="18" charset="0"/>
              </a:rPr>
              <a:t>8  </a:t>
            </a:r>
            <a:r>
              <a:rPr lang="en-US" sz="4000" b="1" i="1" dirty="0">
                <a:solidFill>
                  <a:srgbClr val="FFFF00"/>
                </a:solidFill>
                <a:latin typeface="Times New Roman" panose="02020603050405020304" pitchFamily="18" charset="0"/>
                <a:cs typeface="Times New Roman" panose="02020603050405020304" pitchFamily="18" charset="0"/>
              </a:rPr>
              <a:t>And above all things </a:t>
            </a:r>
            <a:r>
              <a:rPr lang="en-US" sz="4000" b="1" i="1" u="sng" dirty="0">
                <a:solidFill>
                  <a:srgbClr val="FFFF00"/>
                </a:solidFill>
                <a:latin typeface="Times New Roman" panose="02020603050405020304" pitchFamily="18" charset="0"/>
                <a:cs typeface="Times New Roman" panose="02020603050405020304" pitchFamily="18" charset="0"/>
              </a:rPr>
              <a:t>have fervent charity among yourselves: </a:t>
            </a:r>
            <a:r>
              <a:rPr lang="en-US" sz="4000" b="1" i="1" dirty="0">
                <a:solidFill>
                  <a:srgbClr val="FFFF00"/>
                </a:solidFill>
                <a:latin typeface="Times New Roman" panose="02020603050405020304" pitchFamily="18" charset="0"/>
                <a:cs typeface="Times New Roman" panose="02020603050405020304" pitchFamily="18" charset="0"/>
              </a:rPr>
              <a:t>for charity shall cover the multitude of sins!</a:t>
            </a:r>
          </a:p>
          <a:p>
            <a:pPr algn="ctr">
              <a:spcBef>
                <a:spcPts val="0"/>
              </a:spcBef>
            </a:pPr>
            <a:r>
              <a:rPr lang="en-US" sz="4400" b="1" dirty="0">
                <a:solidFill>
                  <a:schemeClr val="bg1"/>
                </a:solidFill>
                <a:latin typeface="Times New Roman" panose="02020603050405020304" pitchFamily="18" charset="0"/>
                <a:cs typeface="Times New Roman" panose="02020603050405020304" pitchFamily="18" charset="0"/>
              </a:rPr>
              <a:t>17 </a:t>
            </a:r>
            <a:r>
              <a:rPr lang="en-US" sz="4400" b="1" i="1" dirty="0">
                <a:solidFill>
                  <a:srgbClr val="FFFF00"/>
                </a:solidFill>
                <a:latin typeface="Times New Roman" panose="02020603050405020304" pitchFamily="18" charset="0"/>
                <a:cs typeface="Times New Roman" panose="02020603050405020304" pitchFamily="18" charset="0"/>
              </a:rPr>
              <a:t> For the time is come that </a:t>
            </a:r>
            <a:r>
              <a:rPr lang="en-US" sz="4400" b="1" i="1" u="sng" dirty="0">
                <a:solidFill>
                  <a:srgbClr val="FFFF00"/>
                </a:solidFill>
                <a:latin typeface="Times New Roman" panose="02020603050405020304" pitchFamily="18" charset="0"/>
                <a:cs typeface="Times New Roman" panose="02020603050405020304" pitchFamily="18" charset="0"/>
              </a:rPr>
              <a:t>judgment</a:t>
            </a:r>
            <a:r>
              <a:rPr lang="en-US" sz="4400" b="1" i="1" dirty="0">
                <a:solidFill>
                  <a:srgbClr val="FFFF00"/>
                </a:solidFill>
                <a:latin typeface="Times New Roman" panose="02020603050405020304" pitchFamily="18" charset="0"/>
                <a:cs typeface="Times New Roman" panose="02020603050405020304" pitchFamily="18" charset="0"/>
              </a:rPr>
              <a:t> </a:t>
            </a:r>
            <a:r>
              <a:rPr lang="en-US" sz="4400" b="1" dirty="0">
                <a:solidFill>
                  <a:schemeClr val="bg1"/>
                </a:solidFill>
                <a:latin typeface="Times New Roman" panose="02020603050405020304" pitchFamily="18" charset="0"/>
                <a:cs typeface="Times New Roman" panose="02020603050405020304" pitchFamily="18" charset="0"/>
              </a:rPr>
              <a:t>(</a:t>
            </a:r>
            <a:r>
              <a:rPr lang="en-US" sz="4400" b="1" dirty="0" err="1">
                <a:solidFill>
                  <a:schemeClr val="bg1"/>
                </a:solidFill>
                <a:latin typeface="Times New Roman" panose="02020603050405020304" pitchFamily="18" charset="0"/>
                <a:cs typeface="Times New Roman" panose="02020603050405020304" pitchFamily="18" charset="0"/>
              </a:rPr>
              <a:t>krima</a:t>
            </a:r>
            <a:r>
              <a:rPr lang="en-US" sz="4400" b="1" dirty="0">
                <a:solidFill>
                  <a:schemeClr val="bg1"/>
                </a:solidFill>
                <a:latin typeface="Times New Roman" panose="02020603050405020304" pitchFamily="18" charset="0"/>
                <a:cs typeface="Times New Roman" panose="02020603050405020304" pitchFamily="18" charset="0"/>
              </a:rPr>
              <a:t>)</a:t>
            </a:r>
          </a:p>
          <a:p>
            <a:pPr algn="ctr">
              <a:spcBef>
                <a:spcPts val="0"/>
              </a:spcBef>
            </a:pPr>
            <a:r>
              <a:rPr lang="en-US" sz="4400" b="1" dirty="0">
                <a:solidFill>
                  <a:schemeClr val="bg1"/>
                </a:solidFill>
                <a:latin typeface="Times New Roman" panose="02020603050405020304" pitchFamily="18" charset="0"/>
                <a:cs typeface="Times New Roman" panose="02020603050405020304" pitchFamily="18" charset="0"/>
              </a:rPr>
              <a:t> </a:t>
            </a:r>
            <a:r>
              <a:rPr lang="en-US" sz="4400" b="1" i="1" u="sng" dirty="0">
                <a:solidFill>
                  <a:srgbClr val="FFFF00"/>
                </a:solidFill>
                <a:latin typeface="Times New Roman" panose="02020603050405020304" pitchFamily="18" charset="0"/>
                <a:cs typeface="Times New Roman" panose="02020603050405020304" pitchFamily="18" charset="0"/>
              </a:rPr>
              <a:t>must begin at the house of God:</a:t>
            </a:r>
          </a:p>
          <a:p>
            <a:pPr lvl="0" algn="ctr">
              <a:spcBef>
                <a:spcPts val="0"/>
              </a:spcBef>
            </a:pPr>
            <a:r>
              <a:rPr lang="en-US" sz="4400" b="1" i="1" dirty="0">
                <a:solidFill>
                  <a:srgbClr val="FFFF00"/>
                </a:solidFill>
                <a:latin typeface="Times New Roman" panose="02020603050405020304" pitchFamily="18" charset="0"/>
                <a:cs typeface="Times New Roman" panose="02020603050405020304" pitchFamily="18" charset="0"/>
              </a:rPr>
              <a:t>and if it first begin at us, </a:t>
            </a:r>
            <a:endParaRPr lang="en-US" sz="2000" dirty="0">
              <a:solidFill>
                <a:prstClr val="black"/>
              </a:solidFill>
            </a:endParaRPr>
          </a:p>
          <a:p>
            <a:pPr algn="ctr">
              <a:spcBef>
                <a:spcPts val="0"/>
              </a:spcBef>
            </a:pPr>
            <a:r>
              <a:rPr lang="en-US" sz="4400" b="1" i="1" dirty="0">
                <a:solidFill>
                  <a:srgbClr val="FFFF00"/>
                </a:solidFill>
                <a:latin typeface="Times New Roman" panose="02020603050405020304" pitchFamily="18" charset="0"/>
                <a:cs typeface="Times New Roman" panose="02020603050405020304" pitchFamily="18" charset="0"/>
              </a:rPr>
              <a:t>what shall the end be of them </a:t>
            </a:r>
          </a:p>
          <a:p>
            <a:pPr algn="ctr">
              <a:spcBef>
                <a:spcPts val="0"/>
              </a:spcBef>
            </a:pPr>
            <a:r>
              <a:rPr lang="en-US" sz="4400" b="1" i="1" dirty="0">
                <a:solidFill>
                  <a:srgbClr val="FFFF00"/>
                </a:solidFill>
                <a:latin typeface="Times New Roman" panose="02020603050405020304" pitchFamily="18" charset="0"/>
                <a:cs typeface="Times New Roman" panose="02020603050405020304" pitchFamily="18" charset="0"/>
              </a:rPr>
              <a:t>that obey not the gospel of God?”</a:t>
            </a:r>
            <a:endParaRPr lang="en-US" sz="4000" b="1" i="1" u="sng"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882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3" end="3"/>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p:cTn id="20"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arn(inVertical)">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1000"/>
                                        <p:tgtEl>
                                          <p:spTgt spid="4">
                                            <p:txEl>
                                              <p:pRg st="6" end="6"/>
                                            </p:txEl>
                                          </p:spTgt>
                                        </p:tgtEl>
                                      </p:cBhvr>
                                    </p:animEffect>
                                    <p:anim calcmode="lin" valueType="num">
                                      <p:cBhvr>
                                        <p:cTn id="3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1000"/>
                                        <p:tgtEl>
                                          <p:spTgt spid="4">
                                            <p:txEl>
                                              <p:pRg st="7" end="7"/>
                                            </p:txEl>
                                          </p:spTgt>
                                        </p:tgtEl>
                                      </p:cBhvr>
                                    </p:animEffect>
                                    <p:anim calcmode="lin" valueType="num">
                                      <p:cBhvr>
                                        <p:cTn id="3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78B7AD-5400-648C-98F5-A8F416CAFB1C}"/>
              </a:ext>
            </a:extLst>
          </p:cNvPr>
          <p:cNvSpPr txBox="1"/>
          <p:nvPr/>
        </p:nvSpPr>
        <p:spPr>
          <a:xfrm>
            <a:off x="76200" y="12680"/>
            <a:ext cx="12114196" cy="6909584"/>
          </a:xfrm>
          <a:prstGeom prst="rect">
            <a:avLst/>
          </a:prstGeom>
          <a:solidFill>
            <a:schemeClr val="tx1">
              <a:alpha val="45000"/>
            </a:schemeClr>
          </a:solidFill>
        </p:spPr>
        <p:txBody>
          <a:bodyPr wrap="square">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Application: </a:t>
            </a:r>
          </a:p>
          <a:p>
            <a:pPr marL="742950" indent="-742950">
              <a:buAutoNum type="arabicParenR"/>
            </a:pPr>
            <a:r>
              <a:rPr lang="en-US" sz="4400" b="1" dirty="0">
                <a:solidFill>
                  <a:schemeClr val="bg1"/>
                </a:solidFill>
                <a:latin typeface="Times New Roman" panose="02020603050405020304" pitchFamily="18" charset="0"/>
                <a:cs typeface="Times New Roman" panose="02020603050405020304" pitchFamily="18" charset="0"/>
              </a:rPr>
              <a:t>Do you have the “mark” of God on your heart, “exempting” you from God’s Judgment?</a:t>
            </a:r>
          </a:p>
          <a:p>
            <a:r>
              <a:rPr lang="en-US" sz="4400" b="1" dirty="0">
                <a:solidFill>
                  <a:schemeClr val="bg1"/>
                </a:solidFill>
                <a:latin typeface="Times New Roman" panose="02020603050405020304" pitchFamily="18" charset="0"/>
                <a:cs typeface="Times New Roman" panose="02020603050405020304" pitchFamily="18" charset="0"/>
              </a:rPr>
              <a:t>                        Ro. 5:1; Ro. 8:1  </a:t>
            </a:r>
            <a:endParaRPr lang="en-US" sz="4400" b="1" i="1" dirty="0">
              <a:solidFill>
                <a:srgbClr val="FFFF00"/>
              </a:solidFill>
              <a:latin typeface="Times New Roman" panose="02020603050405020304" pitchFamily="18" charset="0"/>
              <a:cs typeface="Times New Roman" panose="02020603050405020304" pitchFamily="18" charset="0"/>
            </a:endParaRPr>
          </a:p>
          <a:p>
            <a:pPr>
              <a:spcBef>
                <a:spcPts val="0"/>
              </a:spcBef>
            </a:pPr>
            <a:r>
              <a:rPr lang="en-US" sz="4400" b="1" dirty="0">
                <a:solidFill>
                  <a:schemeClr val="bg1"/>
                </a:solidFill>
                <a:latin typeface="Times New Roman" panose="02020603050405020304" pitchFamily="18" charset="0"/>
                <a:cs typeface="Times New Roman" panose="02020603050405020304" pitchFamily="18" charset="0"/>
              </a:rPr>
              <a:t>2) Are you sensitive to God’s word/Spirit, </a:t>
            </a:r>
          </a:p>
          <a:p>
            <a:pPr>
              <a:spcBef>
                <a:spcPts val="0"/>
              </a:spcBef>
            </a:pPr>
            <a:r>
              <a:rPr lang="en-US" sz="4400" b="1" i="1" dirty="0">
                <a:solidFill>
                  <a:schemeClr val="bg1"/>
                </a:solidFill>
                <a:latin typeface="Times New Roman" panose="02020603050405020304" pitchFamily="18" charset="0"/>
                <a:cs typeface="Times New Roman" panose="02020603050405020304" pitchFamily="18" charset="0"/>
              </a:rPr>
              <a:t>    making you “effective” in God’s Purposes/plans?</a:t>
            </a:r>
          </a:p>
          <a:p>
            <a:pPr>
              <a:spcBef>
                <a:spcPts val="1800"/>
              </a:spcBef>
            </a:pPr>
            <a:r>
              <a:rPr lang="en-US" sz="4400" b="1" dirty="0">
                <a:solidFill>
                  <a:schemeClr val="bg1"/>
                </a:solidFill>
                <a:latin typeface="Times New Roman" panose="02020603050405020304" pitchFamily="18" charset="0"/>
                <a:cs typeface="Times New Roman" panose="02020603050405020304" pitchFamily="18" charset="0"/>
              </a:rPr>
              <a:t>3)  Are you indifferent towards Your own sin</a:t>
            </a:r>
          </a:p>
          <a:p>
            <a:pPr algn="ctr"/>
            <a:r>
              <a:rPr lang="en-US" sz="4400" b="1" dirty="0">
                <a:solidFill>
                  <a:schemeClr val="bg1"/>
                </a:solidFill>
                <a:latin typeface="Times New Roman" panose="02020603050405020304" pitchFamily="18" charset="0"/>
                <a:cs typeface="Times New Roman" panose="02020603050405020304" pitchFamily="18" charset="0"/>
              </a:rPr>
              <a:t> or that of our society?  </a:t>
            </a:r>
            <a:r>
              <a:rPr lang="en-US" sz="3600" b="1" dirty="0">
                <a:solidFill>
                  <a:schemeClr val="bg1"/>
                </a:solidFill>
                <a:latin typeface="Times New Roman" panose="02020603050405020304" pitchFamily="18" charset="0"/>
                <a:cs typeface="Times New Roman" panose="02020603050405020304" pitchFamily="18" charset="0"/>
              </a:rPr>
              <a:t>(Mt 5:13-16; Lk 14:34,35)</a:t>
            </a:r>
          </a:p>
          <a:p>
            <a:pPr>
              <a:spcBef>
                <a:spcPts val="1200"/>
              </a:spcBef>
            </a:pPr>
            <a:r>
              <a:rPr lang="en-US" sz="4400" b="1" dirty="0">
                <a:solidFill>
                  <a:schemeClr val="bg1"/>
                </a:solidFill>
                <a:latin typeface="Times New Roman" panose="02020603050405020304" pitchFamily="18" charset="0"/>
                <a:cs typeface="Times New Roman" panose="02020603050405020304" pitchFamily="18" charset="0"/>
              </a:rPr>
              <a:t>   Toward God’s Commands (prescriptions)?</a:t>
            </a:r>
          </a:p>
          <a:p>
            <a:endParaRPr lang="en-US" dirty="0"/>
          </a:p>
        </p:txBody>
      </p:sp>
    </p:spTree>
    <p:extLst>
      <p:ext uri="{BB962C8B-B14F-4D97-AF65-F5344CB8AC3E}">
        <p14:creationId xmlns:p14="http://schemas.microsoft.com/office/powerpoint/2010/main" val="17554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down)">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arn(inVertic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down)">
                                      <p:cBhvr>
                                        <p:cTn id="17" dur="500"/>
                                        <p:tgtEl>
                                          <p:spTgt spid="4">
                                            <p:txEl>
                                              <p:pRg st="5" end="5"/>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wipe(down)">
                                      <p:cBhvr>
                                        <p:cTn id="20" dur="5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1000"/>
                                        <p:tgtEl>
                                          <p:spTgt spid="4">
                                            <p:txEl>
                                              <p:pRg st="7" end="7"/>
                                            </p:txEl>
                                          </p:spTgt>
                                        </p:tgtEl>
                                      </p:cBhvr>
                                    </p:animEffect>
                                    <p:anim calcmode="lin" valueType="num">
                                      <p:cBhvr>
                                        <p:cTn id="2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76200" y="25940"/>
            <a:ext cx="12115800" cy="7294305"/>
          </a:xfrm>
          <a:prstGeom prst="rect">
            <a:avLst/>
          </a:prstGeom>
          <a:solidFill>
            <a:schemeClr val="tx1">
              <a:alpha val="36000"/>
            </a:schemeClr>
          </a:solidFill>
        </p:spPr>
        <p:txBody>
          <a:bodyPr wrap="square">
            <a:spAutoFit/>
          </a:bodyPr>
          <a:lstStyle/>
          <a:p>
            <a:pPr marL="0" marR="0" lvl="0" indent="0" algn="ctr" defTabSz="914400" rtl="0" eaLnBrk="1" fontAlgn="base" latinLnBrk="0" hangingPunct="1">
              <a:lnSpc>
                <a:spcPct val="100000"/>
              </a:lnSpc>
              <a:spcBef>
                <a:spcPts val="1200"/>
              </a:spcBef>
              <a:spcAft>
                <a:spcPct val="0"/>
              </a:spcAft>
              <a:buClrTx/>
              <a:buSzTx/>
              <a:buFontTx/>
              <a:buNone/>
              <a:tabLst/>
              <a:defRPr/>
            </a:pPr>
            <a:r>
              <a:rPr lang="en-US" sz="5400" b="1" noProof="0" dirty="0">
                <a:solidFill>
                  <a:schemeClr val="bg1"/>
                </a:solidFill>
                <a:latin typeface="Times New Roman" panose="02020603050405020304" pitchFamily="18" charset="0"/>
                <a:cs typeface="Times New Roman" panose="02020603050405020304" pitchFamily="18" charset="0"/>
              </a:rPr>
              <a:t>This means that ignorance of </a:t>
            </a:r>
            <a:r>
              <a:rPr kumimoji="0" lang="en-US" sz="5400" b="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God’s word will leaves us </a:t>
            </a: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sz="5400" b="1" i="1" u="sng"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Incomplete</a:t>
            </a:r>
            <a:r>
              <a:rPr kumimoji="0" lang="en-US" sz="5400" b="1" i="1"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lang="en-US" sz="5400" b="1" i="1" u="sng" dirty="0">
                <a:solidFill>
                  <a:schemeClr val="bg1"/>
                </a:solidFill>
                <a:latin typeface="Times New Roman" panose="02020603050405020304" pitchFamily="18" charset="0"/>
                <a:cs typeface="Times New Roman" panose="02020603050405020304" pitchFamily="18" charset="0"/>
              </a:rPr>
              <a:t>Ill-equipped </a:t>
            </a:r>
            <a:r>
              <a:rPr lang="en-US" sz="5400" b="1" i="1" dirty="0">
                <a:solidFill>
                  <a:schemeClr val="bg1"/>
                </a:solidFill>
                <a:latin typeface="Times New Roman" panose="02020603050405020304" pitchFamily="18" charset="0"/>
                <a:cs typeface="Times New Roman" panose="02020603050405020304" pitchFamily="18" charset="0"/>
              </a:rPr>
              <a:t>and </a:t>
            </a:r>
            <a:r>
              <a:rPr lang="en-US" sz="5400" b="1" i="1" u="sng" dirty="0">
                <a:solidFill>
                  <a:schemeClr val="bg1"/>
                </a:solidFill>
                <a:latin typeface="Times New Roman" panose="02020603050405020304" pitchFamily="18" charset="0"/>
                <a:cs typeface="Times New Roman" panose="02020603050405020304" pitchFamily="18" charset="0"/>
              </a:rPr>
              <a:t>Ineffective!</a:t>
            </a:r>
            <a:r>
              <a:rPr kumimoji="0" lang="en-US" sz="5400" b="1" i="1" u="sng"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ts val="0"/>
              </a:spcBef>
              <a:spcAft>
                <a:spcPct val="0"/>
              </a:spcAft>
              <a:buClrTx/>
              <a:buSzTx/>
              <a:buFontTx/>
              <a:buNone/>
              <a:tabLst/>
              <a:defRPr/>
            </a:pPr>
            <a:r>
              <a:rPr lang="en-US" sz="5400" b="1" dirty="0">
                <a:solidFill>
                  <a:schemeClr val="bg1"/>
                </a:solidFill>
                <a:latin typeface="Times New Roman" panose="02020603050405020304" pitchFamily="18" charset="0"/>
                <a:cs typeface="Times New Roman" panose="02020603050405020304" pitchFamily="18" charset="0"/>
              </a:rPr>
              <a:t>Last week we discussed the: </a:t>
            </a:r>
          </a:p>
          <a:p>
            <a:pPr marL="685800" marR="0" lvl="0" indent="-685800"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sz="4400" b="1" dirty="0">
                <a:solidFill>
                  <a:schemeClr val="bg1"/>
                </a:solidFill>
                <a:latin typeface="Times New Roman" panose="02020603050405020304" pitchFamily="18" charset="0"/>
                <a:cs typeface="Times New Roman" panose="02020603050405020304" pitchFamily="18" charset="0"/>
              </a:rPr>
              <a:t>Causes of Ignorance: </a:t>
            </a:r>
            <a:r>
              <a:rPr lang="en-US" sz="4400" b="1" i="1" dirty="0">
                <a:solidFill>
                  <a:schemeClr val="bg1"/>
                </a:solidFill>
                <a:latin typeface="Times New Roman" panose="02020603050405020304" pitchFamily="18" charset="0"/>
                <a:cs typeface="Times New Roman" panose="02020603050405020304" pitchFamily="18" charset="0"/>
              </a:rPr>
              <a:t>(Ignoring God’s Truths)</a:t>
            </a:r>
          </a:p>
          <a:p>
            <a:pPr marL="685800" marR="0" lvl="0" indent="-685800"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sz="4400" b="1" dirty="0">
                <a:solidFill>
                  <a:schemeClr val="bg1"/>
                </a:solidFill>
                <a:latin typeface="Times New Roman" panose="02020603050405020304" pitchFamily="18" charset="0"/>
                <a:cs typeface="Times New Roman" panose="02020603050405020304" pitchFamily="18" charset="0"/>
              </a:rPr>
              <a:t>Consequences of ignorance: </a:t>
            </a:r>
            <a:r>
              <a:rPr lang="en-US" sz="4400" b="1" i="1" dirty="0">
                <a:solidFill>
                  <a:schemeClr val="bg1"/>
                </a:solidFill>
                <a:latin typeface="Times New Roman" panose="02020603050405020304" pitchFamily="18" charset="0"/>
                <a:cs typeface="Times New Roman" panose="02020603050405020304" pitchFamily="18" charset="0"/>
              </a:rPr>
              <a:t>(Deceit &amp; Drift) </a:t>
            </a:r>
            <a:endParaRPr lang="en-US" sz="4800" b="1" i="1" dirty="0">
              <a:solidFill>
                <a:schemeClr val="bg1"/>
              </a:solidFill>
              <a:latin typeface="Times New Roman" panose="02020603050405020304" pitchFamily="18" charset="0"/>
              <a:cs typeface="Times New Roman" panose="02020603050405020304" pitchFamily="18" charset="0"/>
            </a:endParaRPr>
          </a:p>
          <a:p>
            <a:pPr marL="685800" marR="0" lvl="0" indent="-685800"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sz="4400" b="1" dirty="0">
                <a:solidFill>
                  <a:schemeClr val="bg1"/>
                </a:solidFill>
                <a:latin typeface="Times New Roman" panose="02020603050405020304" pitchFamily="18" charset="0"/>
                <a:cs typeface="Times New Roman" panose="02020603050405020304" pitchFamily="18" charset="0"/>
              </a:rPr>
              <a:t>Correction for ignorance:  </a:t>
            </a:r>
            <a:r>
              <a:rPr lang="en-US" sz="4400" b="1" i="1" dirty="0">
                <a:solidFill>
                  <a:schemeClr val="bg1"/>
                </a:solidFill>
                <a:latin typeface="Times New Roman" panose="02020603050405020304" pitchFamily="18" charset="0"/>
                <a:cs typeface="Times New Roman" panose="02020603050405020304" pitchFamily="18" charset="0"/>
              </a:rPr>
              <a:t>(</a:t>
            </a:r>
            <a:r>
              <a:rPr lang="en-US" sz="4000" b="1" i="1" dirty="0">
                <a:solidFill>
                  <a:schemeClr val="bg1"/>
                </a:solidFill>
                <a:latin typeface="Times New Roman" panose="02020603050405020304" pitchFamily="18" charset="0"/>
                <a:cs typeface="Times New Roman" panose="02020603050405020304" pitchFamily="18" charset="0"/>
              </a:rPr>
              <a:t>Receive/Respond    </a:t>
            </a:r>
          </a:p>
          <a:p>
            <a:pPr marR="0" lvl="0" defTabSz="914400" rtl="0" eaLnBrk="1" fontAlgn="base" latinLnBrk="0" hangingPunct="1">
              <a:lnSpc>
                <a:spcPct val="100000"/>
              </a:lnSpc>
              <a:spcBef>
                <a:spcPts val="0"/>
              </a:spcBef>
              <a:spcAft>
                <a:spcPct val="0"/>
              </a:spcAft>
              <a:buClrTx/>
              <a:buSzTx/>
              <a:tabLst/>
              <a:defRPr/>
            </a:pPr>
            <a:r>
              <a:rPr lang="en-US" sz="4000" b="1" i="1" dirty="0">
                <a:solidFill>
                  <a:schemeClr val="bg1"/>
                </a:solidFill>
                <a:latin typeface="Times New Roman" panose="02020603050405020304" pitchFamily="18" charset="0"/>
                <a:cs typeface="Times New Roman" panose="02020603050405020304" pitchFamily="18" charset="0"/>
              </a:rPr>
              <a:t>      </a:t>
            </a:r>
            <a:r>
              <a:rPr lang="en-US" sz="5400" b="1" i="1" dirty="0">
                <a:solidFill>
                  <a:schemeClr val="bg1"/>
                </a:solidFill>
                <a:latin typeface="Times New Roman" panose="02020603050405020304" pitchFamily="18" charset="0"/>
                <a:cs typeface="Times New Roman" panose="02020603050405020304" pitchFamily="18" charset="0"/>
              </a:rPr>
              <a:t>to Truth!) </a:t>
            </a:r>
            <a:r>
              <a:rPr lang="en-US" sz="5400" b="1" dirty="0">
                <a:solidFill>
                  <a:schemeClr val="bg1"/>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(Ps 119:130; Jn 8:32; 17:17) </a:t>
            </a:r>
            <a:endParaRPr kumimoji="0" lang="en-US" sz="4000" b="1"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a:p>
            <a:pPr lvl="0">
              <a:defRPr/>
            </a:pPr>
            <a:endParaRPr lang="en-US"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29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down)">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1000"/>
                                        <p:tgtEl>
                                          <p:spTgt spid="5">
                                            <p:txEl>
                                              <p:pRg st="5" end="5"/>
                                            </p:txEl>
                                          </p:spTgt>
                                        </p:tgtEl>
                                      </p:cBhvr>
                                    </p:animEffect>
                                    <p:anim calcmode="lin" valueType="num">
                                      <p:cBhvr>
                                        <p:cTn id="1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0"/>
                                        <p:tgtEl>
                                          <p:spTgt spid="5">
                                            <p:txEl>
                                              <p:pRg st="6" end="6"/>
                                            </p:txEl>
                                          </p:spTgt>
                                        </p:tgtEl>
                                      </p:cBhvr>
                                    </p:animEffect>
                                    <p:anim calcmode="lin" valueType="num">
                                      <p:cBhvr>
                                        <p:cTn id="2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78B7AD-5400-648C-98F5-A8F416CAFB1C}"/>
              </a:ext>
            </a:extLst>
          </p:cNvPr>
          <p:cNvSpPr txBox="1"/>
          <p:nvPr/>
        </p:nvSpPr>
        <p:spPr>
          <a:xfrm>
            <a:off x="152400" y="29308"/>
            <a:ext cx="12039600" cy="6478697"/>
          </a:xfrm>
          <a:prstGeom prst="rect">
            <a:avLst/>
          </a:prstGeom>
          <a:solidFill>
            <a:schemeClr val="tx1">
              <a:alpha val="43000"/>
            </a:schemeClr>
          </a:solidFill>
        </p:spPr>
        <p:txBody>
          <a:bodyPr wrap="square">
            <a:spAutoFit/>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Pr</a:t>
            </a:r>
            <a:r>
              <a:rPr lang="en-US" sz="3600" b="1" dirty="0">
                <a:solidFill>
                  <a:schemeClr val="bg1"/>
                </a:solidFill>
                <a:latin typeface="Times New Roman" panose="02020603050405020304" pitchFamily="18" charset="0"/>
                <a:cs typeface="Times New Roman" panose="02020603050405020304" pitchFamily="18" charset="0"/>
              </a:rPr>
              <a:t> 1:23 </a:t>
            </a:r>
            <a:r>
              <a:rPr lang="en-US" sz="4400" b="1" i="1" dirty="0">
                <a:solidFill>
                  <a:srgbClr val="FFFF00"/>
                </a:solidFill>
                <a:latin typeface="Times New Roman" panose="02020603050405020304" pitchFamily="18" charset="0"/>
                <a:cs typeface="Times New Roman" panose="02020603050405020304" pitchFamily="18" charset="0"/>
              </a:rPr>
              <a:t>“Turn you at my reproof: </a:t>
            </a:r>
          </a:p>
          <a:p>
            <a:pPr algn="ctr"/>
            <a:r>
              <a:rPr lang="en-US" sz="4400" b="1" i="1" u="sng" dirty="0">
                <a:solidFill>
                  <a:srgbClr val="FFFF00"/>
                </a:solidFill>
                <a:latin typeface="Times New Roman" panose="02020603050405020304" pitchFamily="18" charset="0"/>
                <a:cs typeface="Times New Roman" panose="02020603050405020304" pitchFamily="18" charset="0"/>
              </a:rPr>
              <a:t> Behold I will pour out my spirit unto you</a:t>
            </a:r>
            <a:r>
              <a:rPr lang="en-US" sz="4400" b="1" i="1" dirty="0">
                <a:solidFill>
                  <a:srgbClr val="FFFF00"/>
                </a:solidFill>
                <a:latin typeface="Times New Roman" panose="02020603050405020304" pitchFamily="18" charset="0"/>
                <a:cs typeface="Times New Roman" panose="02020603050405020304" pitchFamily="18" charset="0"/>
              </a:rPr>
              <a:t>, </a:t>
            </a:r>
          </a:p>
          <a:p>
            <a:pPr algn="ctr"/>
            <a:r>
              <a:rPr lang="en-US" sz="4400" b="1" i="1" u="sng" dirty="0">
                <a:solidFill>
                  <a:srgbClr val="FFFF00"/>
                </a:solidFill>
                <a:latin typeface="Times New Roman" panose="02020603050405020304" pitchFamily="18" charset="0"/>
                <a:cs typeface="Times New Roman" panose="02020603050405020304" pitchFamily="18" charset="0"/>
              </a:rPr>
              <a:t>I will make known my words unto you</a:t>
            </a:r>
            <a:r>
              <a:rPr lang="en-US" sz="4400" b="1" i="1" dirty="0">
                <a:solidFill>
                  <a:srgbClr val="FFFF00"/>
                </a:solidFill>
                <a:latin typeface="Times New Roman" panose="02020603050405020304" pitchFamily="18" charset="0"/>
                <a:cs typeface="Times New Roman" panose="02020603050405020304" pitchFamily="18" charset="0"/>
              </a:rPr>
              <a:t>.</a:t>
            </a:r>
          </a:p>
          <a:p>
            <a:pPr algn="ctr">
              <a:spcBef>
                <a:spcPts val="600"/>
              </a:spcBef>
            </a:pPr>
            <a:r>
              <a:rPr lang="en-US" sz="3600" b="1" i="1" dirty="0">
                <a:solidFill>
                  <a:schemeClr val="bg1"/>
                </a:solidFill>
                <a:latin typeface="Times New Roman" panose="02020603050405020304" pitchFamily="18" charset="0"/>
                <a:cs typeface="Times New Roman" panose="02020603050405020304" pitchFamily="18" charset="0"/>
              </a:rPr>
              <a:t>24 </a:t>
            </a:r>
            <a:r>
              <a:rPr lang="en-US" sz="4800" b="1" i="1" dirty="0">
                <a:solidFill>
                  <a:srgbClr val="FFFF00"/>
                </a:solidFill>
                <a:latin typeface="Times New Roman" panose="02020603050405020304" pitchFamily="18" charset="0"/>
                <a:cs typeface="Times New Roman" panose="02020603050405020304" pitchFamily="18" charset="0"/>
              </a:rPr>
              <a:t> </a:t>
            </a:r>
            <a:r>
              <a:rPr lang="en-US" sz="4400" b="1" i="1" dirty="0">
                <a:solidFill>
                  <a:srgbClr val="FFFF00"/>
                </a:solidFill>
                <a:latin typeface="Times New Roman" panose="02020603050405020304" pitchFamily="18" charset="0"/>
                <a:cs typeface="Times New Roman" panose="02020603050405020304" pitchFamily="18" charset="0"/>
              </a:rPr>
              <a:t>Because I have called, and ye refused; I have stretched out my hand, and no man regarded;</a:t>
            </a:r>
          </a:p>
          <a:p>
            <a:pPr algn="ctr">
              <a:spcBef>
                <a:spcPts val="600"/>
              </a:spcBef>
            </a:pPr>
            <a:r>
              <a:rPr lang="en-US" sz="4400" b="1" dirty="0">
                <a:solidFill>
                  <a:schemeClr val="bg1"/>
                </a:solidFill>
                <a:latin typeface="Times New Roman" panose="02020603050405020304" pitchFamily="18" charset="0"/>
                <a:cs typeface="Times New Roman" panose="02020603050405020304" pitchFamily="18" charset="0"/>
              </a:rPr>
              <a:t>25</a:t>
            </a:r>
            <a:r>
              <a:rPr lang="en-US" sz="4400" b="1" i="1" dirty="0">
                <a:solidFill>
                  <a:srgbClr val="FFFF00"/>
                </a:solidFill>
                <a:latin typeface="Times New Roman" panose="02020603050405020304" pitchFamily="18" charset="0"/>
                <a:cs typeface="Times New Roman" panose="02020603050405020304" pitchFamily="18" charset="0"/>
              </a:rPr>
              <a:t>  But ye have set at nought all my counsel,</a:t>
            </a:r>
          </a:p>
          <a:p>
            <a:pPr algn="ctr"/>
            <a:r>
              <a:rPr lang="en-US" sz="4400" b="1" i="1" dirty="0">
                <a:solidFill>
                  <a:srgbClr val="FFFF00"/>
                </a:solidFill>
                <a:latin typeface="Times New Roman" panose="02020603050405020304" pitchFamily="18" charset="0"/>
                <a:cs typeface="Times New Roman" panose="02020603050405020304" pitchFamily="18" charset="0"/>
              </a:rPr>
              <a:t> and would none of my reproof:…</a:t>
            </a:r>
          </a:p>
          <a:p>
            <a:pPr algn="ctr">
              <a:spcBef>
                <a:spcPts val="600"/>
              </a:spcBef>
            </a:pPr>
            <a:r>
              <a:rPr lang="en-US" sz="4400" b="1" dirty="0">
                <a:solidFill>
                  <a:schemeClr val="bg1"/>
                </a:solidFill>
                <a:latin typeface="Times New Roman" panose="02020603050405020304" pitchFamily="18" charset="0"/>
                <a:cs typeface="Times New Roman" panose="02020603050405020304" pitchFamily="18" charset="0"/>
              </a:rPr>
              <a:t>29</a:t>
            </a:r>
            <a:r>
              <a:rPr lang="en-US" sz="4400" b="1" i="1" dirty="0">
                <a:solidFill>
                  <a:srgbClr val="FFFF00"/>
                </a:solidFill>
                <a:latin typeface="Times New Roman" panose="02020603050405020304" pitchFamily="18" charset="0"/>
                <a:cs typeface="Times New Roman" panose="02020603050405020304" pitchFamily="18" charset="0"/>
              </a:rPr>
              <a:t>  For that they hated knowledge,</a:t>
            </a:r>
          </a:p>
          <a:p>
            <a:pPr algn="ctr"/>
            <a:r>
              <a:rPr lang="en-US" sz="4400" b="1" i="1" dirty="0">
                <a:solidFill>
                  <a:srgbClr val="FFFF00"/>
                </a:solidFill>
                <a:latin typeface="Times New Roman" panose="02020603050405020304" pitchFamily="18" charset="0"/>
                <a:cs typeface="Times New Roman" panose="02020603050405020304" pitchFamily="18" charset="0"/>
              </a:rPr>
              <a:t> and did not choose the fear of the LORD:</a:t>
            </a:r>
            <a:endParaRPr lang="en-US" sz="4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1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barn(inVertical)">
                                      <p:cBhvr>
                                        <p:cTn id="14" dur="500"/>
                                        <p:tgtEl>
                                          <p:spTgt spid="4">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4" dur="500"/>
                                        <p:tgtEl>
                                          <p:spTgt spid="4">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randombar(horizontal)">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78B7AD-5400-648C-98F5-A8F416CAFB1C}"/>
              </a:ext>
            </a:extLst>
          </p:cNvPr>
          <p:cNvSpPr txBox="1"/>
          <p:nvPr/>
        </p:nvSpPr>
        <p:spPr>
          <a:xfrm>
            <a:off x="0" y="29308"/>
            <a:ext cx="12192000" cy="6848029"/>
          </a:xfrm>
          <a:prstGeom prst="rect">
            <a:avLst/>
          </a:prstGeom>
          <a:solidFill>
            <a:schemeClr val="tx1">
              <a:alpha val="45000"/>
            </a:schemeClr>
          </a:solidFill>
        </p:spPr>
        <p:txBody>
          <a:bodyPr wrap="square">
            <a:spAutoFit/>
          </a:bodyPr>
          <a:lstStyle/>
          <a:p>
            <a:pPr lvl="0" algn="ctr"/>
            <a:r>
              <a:rPr lang="en-US" sz="4000" b="1" i="1" dirty="0" err="1">
                <a:solidFill>
                  <a:prstClr val="white"/>
                </a:solidFill>
                <a:latin typeface="Times New Roman" panose="02020603050405020304" pitchFamily="18" charset="0"/>
                <a:cs typeface="Times New Roman" panose="02020603050405020304" pitchFamily="18" charset="0"/>
              </a:rPr>
              <a:t>Pr</a:t>
            </a:r>
            <a:r>
              <a:rPr lang="en-US" sz="4000" b="1" i="1" dirty="0">
                <a:solidFill>
                  <a:prstClr val="white"/>
                </a:solidFill>
                <a:latin typeface="Times New Roman" panose="02020603050405020304" pitchFamily="18" charset="0"/>
                <a:cs typeface="Times New Roman" panose="02020603050405020304" pitchFamily="18" charset="0"/>
              </a:rPr>
              <a:t> 1: 30</a:t>
            </a:r>
            <a:r>
              <a:rPr lang="en-US" sz="4000" b="1" i="1" dirty="0">
                <a:solidFill>
                  <a:srgbClr val="FFFF00"/>
                </a:solidFill>
                <a:latin typeface="Times New Roman" panose="02020603050405020304" pitchFamily="18" charset="0"/>
                <a:cs typeface="Times New Roman" panose="02020603050405020304" pitchFamily="18" charset="0"/>
              </a:rPr>
              <a:t> </a:t>
            </a:r>
            <a:r>
              <a:rPr lang="en-US" sz="4400" b="1" i="1" dirty="0">
                <a:solidFill>
                  <a:srgbClr val="FFFF00"/>
                </a:solidFill>
                <a:latin typeface="Times New Roman" panose="02020603050405020304" pitchFamily="18" charset="0"/>
                <a:cs typeface="Times New Roman" panose="02020603050405020304" pitchFamily="18" charset="0"/>
              </a:rPr>
              <a:t>“They would none of my counsel: </a:t>
            </a:r>
          </a:p>
          <a:p>
            <a:pPr lvl="0" algn="ctr"/>
            <a:r>
              <a:rPr lang="en-US" sz="4400" b="1" i="1" dirty="0">
                <a:solidFill>
                  <a:srgbClr val="FFFF00"/>
                </a:solidFill>
                <a:latin typeface="Times New Roman" panose="02020603050405020304" pitchFamily="18" charset="0"/>
                <a:cs typeface="Times New Roman" panose="02020603050405020304" pitchFamily="18" charset="0"/>
              </a:rPr>
              <a:t>they despised all my reproof.</a:t>
            </a:r>
            <a:endParaRPr lang="en-US" sz="2000" dirty="0">
              <a:solidFill>
                <a:prstClr val="black"/>
              </a:solidFill>
            </a:endParaRPr>
          </a:p>
          <a:p>
            <a:pPr algn="ctr">
              <a:spcBef>
                <a:spcPts val="600"/>
              </a:spcBef>
            </a:pPr>
            <a:r>
              <a:rPr lang="en-US" sz="3600" b="1" i="1" dirty="0">
                <a:solidFill>
                  <a:schemeClr val="bg1"/>
                </a:solidFill>
                <a:latin typeface="Times New Roman" panose="02020603050405020304" pitchFamily="18" charset="0"/>
                <a:cs typeface="Times New Roman" panose="02020603050405020304" pitchFamily="18" charset="0"/>
              </a:rPr>
              <a:t>31  </a:t>
            </a:r>
            <a:r>
              <a:rPr lang="en-US" sz="4000" b="1" i="1" dirty="0">
                <a:solidFill>
                  <a:srgbClr val="FFFF00"/>
                </a:solidFill>
                <a:latin typeface="Times New Roman" panose="02020603050405020304" pitchFamily="18" charset="0"/>
                <a:cs typeface="Times New Roman" panose="02020603050405020304" pitchFamily="18" charset="0"/>
              </a:rPr>
              <a:t>“</a:t>
            </a:r>
            <a:r>
              <a:rPr lang="en-US" sz="4000" b="1" i="1" u="sng" dirty="0">
                <a:solidFill>
                  <a:srgbClr val="FFFF00"/>
                </a:solidFill>
                <a:latin typeface="Times New Roman" panose="02020603050405020304" pitchFamily="18" charset="0"/>
                <a:cs typeface="Times New Roman" panose="02020603050405020304" pitchFamily="18" charset="0"/>
              </a:rPr>
              <a:t>Therefore </a:t>
            </a:r>
            <a:r>
              <a:rPr lang="en-US" sz="4000" b="1" i="1" dirty="0">
                <a:solidFill>
                  <a:srgbClr val="FFFF00"/>
                </a:solidFill>
                <a:latin typeface="Times New Roman" panose="02020603050405020304" pitchFamily="18" charset="0"/>
                <a:cs typeface="Times New Roman" panose="02020603050405020304" pitchFamily="18" charset="0"/>
              </a:rPr>
              <a:t>shall they eat of the fruit of their own way, and be filled with their own devices.</a:t>
            </a:r>
          </a:p>
          <a:p>
            <a:pPr algn="ctr"/>
            <a:r>
              <a:rPr lang="en-US" sz="3600" b="1" i="1" dirty="0">
                <a:solidFill>
                  <a:schemeClr val="bg1"/>
                </a:solidFill>
                <a:latin typeface="Times New Roman" panose="02020603050405020304" pitchFamily="18" charset="0"/>
                <a:cs typeface="Times New Roman" panose="02020603050405020304" pitchFamily="18" charset="0"/>
              </a:rPr>
              <a:t>32</a:t>
            </a:r>
            <a:r>
              <a:rPr lang="en-US" sz="4800" b="1" i="1" dirty="0">
                <a:solidFill>
                  <a:srgbClr val="FFFF00"/>
                </a:solidFill>
                <a:latin typeface="Times New Roman" panose="02020603050405020304" pitchFamily="18" charset="0"/>
                <a:cs typeface="Times New Roman" panose="02020603050405020304" pitchFamily="18" charset="0"/>
              </a:rPr>
              <a:t> </a:t>
            </a:r>
            <a:r>
              <a:rPr lang="en-US" sz="4000" b="1" i="1" dirty="0">
                <a:solidFill>
                  <a:srgbClr val="FFFF00"/>
                </a:solidFill>
                <a:latin typeface="Times New Roman" panose="02020603050405020304" pitchFamily="18" charset="0"/>
                <a:cs typeface="Times New Roman" panose="02020603050405020304" pitchFamily="18" charset="0"/>
              </a:rPr>
              <a:t>For the turning away of the simple shall slay them, </a:t>
            </a:r>
            <a:r>
              <a:rPr lang="en-US" sz="4400" b="1" i="1" dirty="0">
                <a:solidFill>
                  <a:srgbClr val="FFFF00"/>
                </a:solidFill>
                <a:latin typeface="Times New Roman" panose="02020603050405020304" pitchFamily="18" charset="0"/>
                <a:cs typeface="Times New Roman" panose="02020603050405020304" pitchFamily="18" charset="0"/>
              </a:rPr>
              <a:t>and the prosperity of fools shall destroy them.</a:t>
            </a:r>
          </a:p>
          <a:p>
            <a:pPr algn="ctr"/>
            <a:r>
              <a:rPr lang="en-US" sz="4400" b="1" dirty="0">
                <a:solidFill>
                  <a:schemeClr val="bg1"/>
                </a:solidFill>
                <a:latin typeface="Times New Roman" panose="02020603050405020304" pitchFamily="18" charset="0"/>
                <a:cs typeface="Times New Roman" panose="02020603050405020304" pitchFamily="18" charset="0"/>
              </a:rPr>
              <a:t>33</a:t>
            </a:r>
            <a:r>
              <a:rPr lang="en-US" sz="5400" b="1" i="1" dirty="0">
                <a:solidFill>
                  <a:srgbClr val="FFFF00"/>
                </a:solidFill>
                <a:latin typeface="Times New Roman" panose="02020603050405020304" pitchFamily="18" charset="0"/>
                <a:cs typeface="Times New Roman" panose="02020603050405020304" pitchFamily="18" charset="0"/>
              </a:rPr>
              <a:t> </a:t>
            </a:r>
            <a:r>
              <a:rPr lang="en-US" sz="4800" b="1" i="1" dirty="0">
                <a:solidFill>
                  <a:srgbClr val="FFFF00"/>
                </a:solidFill>
                <a:latin typeface="Times New Roman" panose="02020603050405020304" pitchFamily="18" charset="0"/>
                <a:cs typeface="Times New Roman" panose="02020603050405020304" pitchFamily="18" charset="0"/>
              </a:rPr>
              <a:t>But whoso </a:t>
            </a:r>
            <a:r>
              <a:rPr lang="en-US" sz="4800" b="1" i="1" dirty="0" err="1">
                <a:solidFill>
                  <a:srgbClr val="FFFF00"/>
                </a:solidFill>
                <a:latin typeface="Times New Roman" panose="02020603050405020304" pitchFamily="18" charset="0"/>
                <a:cs typeface="Times New Roman" panose="02020603050405020304" pitchFamily="18" charset="0"/>
              </a:rPr>
              <a:t>hearkeneth</a:t>
            </a:r>
            <a:r>
              <a:rPr lang="en-US" sz="4800" b="1" i="1" dirty="0">
                <a:solidFill>
                  <a:srgbClr val="FFFF00"/>
                </a:solidFill>
                <a:latin typeface="Times New Roman" panose="02020603050405020304" pitchFamily="18" charset="0"/>
                <a:cs typeface="Times New Roman" panose="02020603050405020304" pitchFamily="18" charset="0"/>
              </a:rPr>
              <a:t> </a:t>
            </a:r>
            <a:r>
              <a:rPr lang="en-US" sz="4000" b="1" dirty="0">
                <a:solidFill>
                  <a:schemeClr val="bg1"/>
                </a:solidFill>
                <a:latin typeface="Times New Roman" panose="02020603050405020304" pitchFamily="18" charset="0"/>
                <a:cs typeface="Times New Roman" panose="02020603050405020304" pitchFamily="18" charset="0"/>
              </a:rPr>
              <a:t>(</a:t>
            </a:r>
            <a:r>
              <a:rPr lang="en-US" sz="4000" i="1" dirty="0" err="1">
                <a:solidFill>
                  <a:schemeClr val="bg1"/>
                </a:solidFill>
              </a:rPr>
              <a:t>šāmaʿ</a:t>
            </a:r>
            <a:r>
              <a:rPr lang="en-US" sz="4000" i="1" dirty="0">
                <a:solidFill>
                  <a:schemeClr val="bg1"/>
                </a:solidFill>
              </a:rPr>
              <a:t>: listen/obey</a:t>
            </a:r>
            <a:r>
              <a:rPr lang="en-US" sz="4000" b="1" dirty="0">
                <a:solidFill>
                  <a:schemeClr val="bg1"/>
                </a:solidFill>
                <a:latin typeface="Times New Roman" panose="02020603050405020304" pitchFamily="18" charset="0"/>
                <a:cs typeface="Times New Roman" panose="02020603050405020304" pitchFamily="18" charset="0"/>
              </a:rPr>
              <a:t>) </a:t>
            </a:r>
            <a:r>
              <a:rPr lang="en-US" sz="4800" b="1" i="1" dirty="0">
                <a:solidFill>
                  <a:srgbClr val="FFFF00"/>
                </a:solidFill>
                <a:latin typeface="Times New Roman" panose="02020603050405020304" pitchFamily="18" charset="0"/>
                <a:cs typeface="Times New Roman" panose="02020603050405020304" pitchFamily="18" charset="0"/>
              </a:rPr>
              <a:t>unto me shall dwell safely</a:t>
            </a:r>
            <a:r>
              <a:rPr lang="en-US" sz="4400" b="1" i="1" dirty="0">
                <a:solidFill>
                  <a:srgbClr val="FFFF00"/>
                </a:solidFill>
                <a:latin typeface="Times New Roman" panose="02020603050405020304" pitchFamily="18" charset="0"/>
                <a:cs typeface="Times New Roman" panose="02020603050405020304" pitchFamily="18" charset="0"/>
              </a:rPr>
              <a:t>, </a:t>
            </a:r>
          </a:p>
          <a:p>
            <a:pPr algn="ctr"/>
            <a:r>
              <a:rPr lang="en-US" sz="5400" b="1" i="1" dirty="0">
                <a:solidFill>
                  <a:srgbClr val="FFFF00"/>
                </a:solidFill>
                <a:latin typeface="Times New Roman" panose="02020603050405020304" pitchFamily="18" charset="0"/>
                <a:cs typeface="Times New Roman" panose="02020603050405020304" pitchFamily="18" charset="0"/>
              </a:rPr>
              <a:t>and shall be quiet from fear of evil.” </a:t>
            </a:r>
          </a:p>
          <a:p>
            <a:endParaRPr lang="en-US" dirty="0"/>
          </a:p>
        </p:txBody>
      </p:sp>
    </p:spTree>
    <p:extLst>
      <p:ext uri="{BB962C8B-B14F-4D97-AF65-F5344CB8AC3E}">
        <p14:creationId xmlns:p14="http://schemas.microsoft.com/office/powerpoint/2010/main" val="1555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4" dur="5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C759D4-1871-F9FB-47CD-EF31E46EA7B2}"/>
              </a:ext>
            </a:extLst>
          </p:cNvPr>
          <p:cNvSpPr txBox="1"/>
          <p:nvPr/>
        </p:nvSpPr>
        <p:spPr>
          <a:xfrm>
            <a:off x="228600" y="9728"/>
            <a:ext cx="11734800" cy="6801862"/>
          </a:xfrm>
          <a:prstGeom prst="rect">
            <a:avLst/>
          </a:prstGeom>
          <a:solidFill>
            <a:schemeClr val="tx1">
              <a:alpha val="51000"/>
            </a:schemeClr>
          </a:solidFill>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1 Cor 10:11 </a:t>
            </a:r>
            <a:r>
              <a:rPr lang="en-US" sz="5400" b="1" i="1" dirty="0">
                <a:solidFill>
                  <a:srgbClr val="FFFF00"/>
                </a:solidFill>
                <a:latin typeface="Times New Roman" panose="02020603050405020304" pitchFamily="18" charset="0"/>
                <a:cs typeface="Times New Roman" panose="02020603050405020304" pitchFamily="18" charset="0"/>
              </a:rPr>
              <a:t>“These things happened to them for examples and they are written for our admonition….</a:t>
            </a:r>
            <a:endParaRPr lang="en-US" sz="4800" b="1" i="1" dirty="0">
              <a:solidFill>
                <a:srgbClr val="FFFF00"/>
              </a:solidFill>
              <a:latin typeface="Times New Roman" panose="02020603050405020304" pitchFamily="18" charset="0"/>
              <a:cs typeface="Times New Roman" panose="02020603050405020304" pitchFamily="18" charset="0"/>
            </a:endParaRPr>
          </a:p>
          <a:p>
            <a:pPr algn="ctr"/>
            <a:r>
              <a:rPr lang="en-US" sz="4800" b="1" dirty="0">
                <a:solidFill>
                  <a:schemeClr val="bg1"/>
                </a:solidFill>
                <a:latin typeface="Times New Roman" panose="02020603050405020304" pitchFamily="18" charset="0"/>
                <a:cs typeface="Times New Roman" panose="02020603050405020304" pitchFamily="18" charset="0"/>
              </a:rPr>
              <a:t>12</a:t>
            </a:r>
            <a:r>
              <a:rPr lang="en-US" sz="4800" b="1" i="1" dirty="0">
                <a:solidFill>
                  <a:srgbClr val="FFFF00"/>
                </a:solidFill>
                <a:latin typeface="Times New Roman" panose="02020603050405020304" pitchFamily="18" charset="0"/>
                <a:cs typeface="Times New Roman" panose="02020603050405020304" pitchFamily="18" charset="0"/>
              </a:rPr>
              <a:t>  </a:t>
            </a:r>
            <a:r>
              <a:rPr lang="en-US" sz="5400" b="1" i="1" dirty="0">
                <a:solidFill>
                  <a:srgbClr val="FFFF00"/>
                </a:solidFill>
                <a:latin typeface="Times New Roman" panose="02020603050405020304" pitchFamily="18" charset="0"/>
                <a:cs typeface="Times New Roman" panose="02020603050405020304" pitchFamily="18" charset="0"/>
              </a:rPr>
              <a:t>Wherefore let him that thinketh he </a:t>
            </a:r>
            <a:r>
              <a:rPr lang="en-US" sz="5400" b="1" i="1" dirty="0" err="1">
                <a:solidFill>
                  <a:srgbClr val="FFFF00"/>
                </a:solidFill>
                <a:latin typeface="Times New Roman" panose="02020603050405020304" pitchFamily="18" charset="0"/>
                <a:cs typeface="Times New Roman" panose="02020603050405020304" pitchFamily="18" charset="0"/>
              </a:rPr>
              <a:t>standeth</a:t>
            </a:r>
            <a:r>
              <a:rPr lang="en-US" sz="5400" b="1" i="1" dirty="0">
                <a:solidFill>
                  <a:srgbClr val="FFFF00"/>
                </a:solidFill>
                <a:latin typeface="Times New Roman" panose="02020603050405020304" pitchFamily="18" charset="0"/>
                <a:cs typeface="Times New Roman" panose="02020603050405020304" pitchFamily="18" charset="0"/>
              </a:rPr>
              <a:t> take heed lest he fall…</a:t>
            </a:r>
          </a:p>
          <a:p>
            <a:pPr algn="ctr">
              <a:spcBef>
                <a:spcPts val="1200"/>
              </a:spcBef>
            </a:pPr>
            <a:r>
              <a:rPr lang="en-US" sz="5400" b="1" dirty="0">
                <a:solidFill>
                  <a:schemeClr val="bg1"/>
                </a:solidFill>
                <a:latin typeface="Times New Roman" panose="02020603050405020304" pitchFamily="18" charset="0"/>
                <a:cs typeface="Times New Roman" panose="02020603050405020304" pitchFamily="18" charset="0"/>
              </a:rPr>
              <a:t> 14  </a:t>
            </a:r>
            <a:r>
              <a:rPr lang="en-US" sz="5400" b="1" i="1" dirty="0">
                <a:solidFill>
                  <a:srgbClr val="FFFF00"/>
                </a:solidFill>
                <a:latin typeface="Times New Roman" panose="02020603050405020304" pitchFamily="18" charset="0"/>
                <a:cs typeface="Times New Roman" panose="02020603050405020304" pitchFamily="18" charset="0"/>
              </a:rPr>
              <a:t>Wherefore, my dearly beloved, </a:t>
            </a:r>
          </a:p>
          <a:p>
            <a:pPr algn="ctr"/>
            <a:r>
              <a:rPr lang="en-US" sz="5400" b="1" i="1" dirty="0">
                <a:solidFill>
                  <a:srgbClr val="FFFF00"/>
                </a:solidFill>
                <a:latin typeface="Times New Roman" panose="02020603050405020304" pitchFamily="18" charset="0"/>
                <a:cs typeface="Times New Roman" panose="02020603050405020304" pitchFamily="18" charset="0"/>
              </a:rPr>
              <a:t>flee from idolatry.” </a:t>
            </a:r>
          </a:p>
          <a:p>
            <a:pPr marL="914400" indent="-914400" algn="ctr">
              <a:buAutoNum type="arabicPlain" startAt="12"/>
            </a:pPr>
            <a:endParaRPr lang="en-US" sz="48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44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228600" y="76200"/>
            <a:ext cx="11887200" cy="5909310"/>
          </a:xfrm>
          <a:prstGeom prst="rect">
            <a:avLst/>
          </a:prstGeom>
          <a:solidFill>
            <a:schemeClr val="tx1">
              <a:alpha val="36000"/>
            </a:schemeClr>
          </a:solidFill>
        </p:spPr>
        <p:txBody>
          <a:bodyPr wrap="square">
            <a:spAutoFit/>
          </a:bodyPr>
          <a:lstStyle/>
          <a:p>
            <a:pPr marL="0" marR="0" lvl="0" indent="0" algn="ctr" defTabSz="914400" rtl="0" eaLnBrk="1" fontAlgn="base" latinLnBrk="0" hangingPunct="1">
              <a:lnSpc>
                <a:spcPct val="100000"/>
              </a:lnSpc>
              <a:spcBef>
                <a:spcPts val="1200"/>
              </a:spcBef>
              <a:spcAft>
                <a:spcPct val="0"/>
              </a:spcAft>
              <a:buClrTx/>
              <a:buSzTx/>
              <a:buFontTx/>
              <a:buNone/>
              <a:tabLst/>
              <a:defRPr/>
            </a:pP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Ignorance can be slain by the </a:t>
            </a:r>
          </a:p>
          <a:p>
            <a:pPr lvl="0" algn="ctr">
              <a:spcBef>
                <a:spcPts val="1200"/>
              </a:spcBef>
              <a:defRPr/>
            </a:pP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“Sword of the Spirit”</a:t>
            </a:r>
            <a: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Eph 6:17; Heb 4:12)</a:t>
            </a:r>
            <a:r>
              <a:rPr lang="en-US" sz="5400" b="1" i="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ignorance isn’t our only enemy when it comes to grasping God’s truth. </a:t>
            </a:r>
          </a:p>
          <a:p>
            <a:pPr marL="0" marR="0" lvl="0" indent="0" algn="ctr" defTabSz="914400" rtl="0" eaLnBrk="1" fontAlgn="base" latinLnBrk="0" hangingPunct="1">
              <a:lnSpc>
                <a:spcPct val="100000"/>
              </a:lnSpc>
              <a:spcBef>
                <a:spcPts val="1200"/>
              </a:spcBef>
              <a:spcAft>
                <a:spcPct val="0"/>
              </a:spcAft>
              <a:buClrTx/>
              <a:buSzTx/>
              <a:buFontTx/>
              <a:buNone/>
              <a:tabLst/>
              <a:defRPr/>
            </a:pPr>
            <a:r>
              <a:rPr lang="en-US" sz="6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Another powerful enemy we must overcome is Indifference!</a:t>
            </a:r>
            <a:endPar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0FAA8B8-B81C-046C-44CC-4E79907F4533}"/>
              </a:ext>
            </a:extLst>
          </p:cNvPr>
          <p:cNvSpPr txBox="1"/>
          <p:nvPr/>
        </p:nvSpPr>
        <p:spPr>
          <a:xfrm>
            <a:off x="0" y="5890652"/>
            <a:ext cx="11582400" cy="923330"/>
          </a:xfrm>
          <a:prstGeom prst="rect">
            <a:avLst/>
          </a:prstGeom>
          <a:noFill/>
        </p:spPr>
        <p:txBody>
          <a:bodyPr wrap="square">
            <a:spAutoFit/>
          </a:bodyPr>
          <a:lstStyle/>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en-US" sz="54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“without interest, importance, concern”</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3535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58366" y="-35668"/>
            <a:ext cx="11887200" cy="923330"/>
          </a:xfrm>
          <a:prstGeom prst="rect">
            <a:avLst/>
          </a:prstGeom>
          <a:solidFill>
            <a:schemeClr val="tx1">
              <a:alpha val="36000"/>
            </a:schemeClr>
          </a:solidFill>
        </p:spPr>
        <p:txBody>
          <a:bodyPr wrap="square">
            <a:spAutoFit/>
          </a:bodyPr>
          <a:lstStyle/>
          <a:p>
            <a:pPr marL="0" marR="0" lvl="0" indent="0" algn="ctr" defTabSz="914400" rtl="0" eaLnBrk="1" fontAlgn="base" latinLnBrk="0" hangingPunct="1">
              <a:lnSpc>
                <a:spcPct val="100000"/>
              </a:lnSpc>
              <a:spcBef>
                <a:spcPts val="1200"/>
              </a:spcBef>
              <a:spcAft>
                <a:spcPct val="0"/>
              </a:spcAft>
              <a:buClrTx/>
              <a:buSzTx/>
              <a:buFontTx/>
              <a:buNone/>
              <a:tabLst/>
              <a:defRPr/>
            </a:pPr>
            <a:r>
              <a:rPr lang="en-US" sz="4400" b="1" dirty="0">
                <a:solidFill>
                  <a:schemeClr val="bg1"/>
                </a:solidFill>
                <a:latin typeface="Times New Roman" panose="02020603050405020304" pitchFamily="18" charset="0"/>
                <a:cs typeface="Times New Roman" panose="02020603050405020304" pitchFamily="18" charset="0"/>
              </a:rPr>
              <a:t>Indifference:</a:t>
            </a:r>
            <a:r>
              <a:rPr lang="en-US" sz="5400" b="1" dirty="0">
                <a:solidFill>
                  <a:schemeClr val="bg1"/>
                </a:solidFill>
                <a:latin typeface="Times New Roman" panose="02020603050405020304" pitchFamily="18" charset="0"/>
                <a:cs typeface="Times New Roman" panose="02020603050405020304" pitchFamily="18" charset="0"/>
              </a:rPr>
              <a:t> </a:t>
            </a:r>
            <a:r>
              <a:rPr lang="en-US" sz="4000" b="1" i="1" dirty="0">
                <a:solidFill>
                  <a:schemeClr val="bg1"/>
                </a:solidFill>
                <a:latin typeface="Times New Roman" panose="02020603050405020304" pitchFamily="18" charset="0"/>
                <a:cs typeface="Times New Roman" panose="02020603050405020304" pitchFamily="18" charset="0"/>
              </a:rPr>
              <a:t>“without interest, importance, concern”</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9AD4888-C79C-A1B8-E8C9-E88D85C7D089}"/>
              </a:ext>
            </a:extLst>
          </p:cNvPr>
          <p:cNvSpPr txBox="1"/>
          <p:nvPr/>
        </p:nvSpPr>
        <p:spPr>
          <a:xfrm>
            <a:off x="199417" y="869828"/>
            <a:ext cx="11793166" cy="1323439"/>
          </a:xfrm>
          <a:prstGeom prst="rect">
            <a:avLst/>
          </a:prstGeom>
          <a:solidFill>
            <a:schemeClr val="tx1">
              <a:alpha val="38000"/>
            </a:schemeClr>
          </a:solid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“The opposite of love isn’t hate, </a:t>
            </a:r>
          </a:p>
          <a:p>
            <a:r>
              <a:rPr lang="en-US" sz="4000" b="1" dirty="0">
                <a:solidFill>
                  <a:schemeClr val="bg1"/>
                </a:solidFill>
                <a:latin typeface="Times New Roman" panose="02020603050405020304" pitchFamily="18" charset="0"/>
                <a:cs typeface="Times New Roman" panose="02020603050405020304" pitchFamily="18" charset="0"/>
              </a:rPr>
              <a:t>The opposite of art isn’t ugliness, </a:t>
            </a:r>
            <a:endParaRPr lang="en-US" sz="4000" b="1" i="1"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9EEE2E2-45A5-1280-15E8-85DB337A8D55}"/>
              </a:ext>
            </a:extLst>
          </p:cNvPr>
          <p:cNvSpPr txBox="1"/>
          <p:nvPr/>
        </p:nvSpPr>
        <p:spPr>
          <a:xfrm>
            <a:off x="0" y="2316378"/>
            <a:ext cx="7848600" cy="4647426"/>
          </a:xfrm>
          <a:prstGeom prst="rect">
            <a:avLst/>
          </a:prstGeom>
          <a:solidFill>
            <a:schemeClr val="tx1">
              <a:alpha val="46000"/>
            </a:schemeClr>
          </a:solid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The opposite of faith is not heresy, </a:t>
            </a:r>
          </a:p>
          <a:p>
            <a:pPr algn="ctr"/>
            <a:endParaRPr lang="en-US" sz="4000" b="1" dirty="0">
              <a:solidFill>
                <a:schemeClr val="bg1"/>
              </a:solidFill>
              <a:latin typeface="Times New Roman" panose="02020603050405020304" pitchFamily="18" charset="0"/>
              <a:cs typeface="Times New Roman" panose="02020603050405020304" pitchFamily="18" charset="0"/>
            </a:endParaRPr>
          </a:p>
          <a:p>
            <a:pPr algn="ctr"/>
            <a:r>
              <a:rPr lang="en-US" sz="4000" b="1" dirty="0">
                <a:solidFill>
                  <a:schemeClr val="bg1"/>
                </a:solidFill>
                <a:latin typeface="Times New Roman" panose="02020603050405020304" pitchFamily="18" charset="0"/>
                <a:cs typeface="Times New Roman" panose="02020603050405020304" pitchFamily="18" charset="0"/>
              </a:rPr>
              <a:t>The opposite of life is not death,</a:t>
            </a:r>
            <a:endParaRPr lang="en-US" sz="3600" b="1" dirty="0">
              <a:solidFill>
                <a:schemeClr val="bg1"/>
              </a:solidFill>
              <a:latin typeface="Times New Roman" panose="02020603050405020304" pitchFamily="18" charset="0"/>
              <a:cs typeface="Times New Roman" panose="02020603050405020304" pitchFamily="18" charset="0"/>
            </a:endParaRPr>
          </a:p>
          <a:p>
            <a:pPr algn="ctr"/>
            <a:endParaRPr lang="en-US" sz="4400" b="1" dirty="0">
              <a:solidFill>
                <a:schemeClr val="bg1"/>
              </a:solidFill>
              <a:latin typeface="Times New Roman" panose="02020603050405020304" pitchFamily="18" charset="0"/>
              <a:cs typeface="Times New Roman" panose="02020603050405020304" pitchFamily="18" charset="0"/>
            </a:endParaRPr>
          </a:p>
          <a:p>
            <a:pPr algn="ctr"/>
            <a:endParaRPr lang="en-US" sz="4400" b="1" dirty="0">
              <a:solidFill>
                <a:schemeClr val="bg1"/>
              </a:solidFill>
              <a:latin typeface="Times New Roman" panose="02020603050405020304" pitchFamily="18" charset="0"/>
              <a:cs typeface="Times New Roman" panose="02020603050405020304" pitchFamily="18" charset="0"/>
            </a:endParaRPr>
          </a:p>
          <a:p>
            <a:pPr algn="ctr"/>
            <a:r>
              <a:rPr lang="en-US" sz="4400" b="1" dirty="0">
                <a:solidFill>
                  <a:schemeClr val="bg1"/>
                </a:solidFill>
                <a:latin typeface="Times New Roman" panose="02020603050405020304" pitchFamily="18" charset="0"/>
                <a:cs typeface="Times New Roman" panose="02020603050405020304" pitchFamily="18" charset="0"/>
              </a:rPr>
              <a:t>Ellie </a:t>
            </a:r>
            <a:r>
              <a:rPr lang="en-US" sz="4400" b="1" dirty="0" err="1">
                <a:solidFill>
                  <a:schemeClr val="bg1"/>
                </a:solidFill>
                <a:latin typeface="Times New Roman" panose="02020603050405020304" pitchFamily="18" charset="0"/>
                <a:cs typeface="Times New Roman" panose="02020603050405020304" pitchFamily="18" charset="0"/>
              </a:rPr>
              <a:t>Weisel</a:t>
            </a:r>
            <a:r>
              <a:rPr lang="en-US" sz="4400" b="1" dirty="0">
                <a:solidFill>
                  <a:schemeClr val="bg1"/>
                </a:solidFill>
                <a:latin typeface="Times New Roman" panose="02020603050405020304" pitchFamily="18" charset="0"/>
                <a:cs typeface="Times New Roman" panose="02020603050405020304" pitchFamily="18" charset="0"/>
              </a:rPr>
              <a:t> </a:t>
            </a:r>
          </a:p>
          <a:p>
            <a:pPr algn="ctr"/>
            <a:r>
              <a:rPr lang="en-US" sz="4400" b="1" dirty="0">
                <a:solidFill>
                  <a:schemeClr val="bg1"/>
                </a:solidFill>
                <a:latin typeface="Times New Roman" panose="02020603050405020304" pitchFamily="18" charset="0"/>
                <a:cs typeface="Times New Roman" panose="02020603050405020304" pitchFamily="18" charset="0"/>
              </a:rPr>
              <a:t>          Holocaust survivor</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A Humanitarian, A Gentle-Man">
            <a:extLst>
              <a:ext uri="{FF2B5EF4-FFF2-40B4-BE49-F238E27FC236}">
                <a16:creationId xmlns:a16="http://schemas.microsoft.com/office/drawing/2014/main" id="{F3FFAE18-1DA2-2EC7-07CB-2C0C188BF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7051" y="2316379"/>
            <a:ext cx="4593422" cy="45416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ie Wiesel - Commencement Archive 2014-2019">
            <a:extLst>
              <a:ext uri="{FF2B5EF4-FFF2-40B4-BE49-F238E27FC236}">
                <a16:creationId xmlns:a16="http://schemas.microsoft.com/office/drawing/2014/main" id="{C7854EDC-5C22-584C-5034-E8918796A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21530"/>
            <a:ext cx="1690401" cy="23364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1E7F86-9AD3-46BD-C3AB-41ACB093DAA5}"/>
              </a:ext>
            </a:extLst>
          </p:cNvPr>
          <p:cNvSpPr txBox="1"/>
          <p:nvPr/>
        </p:nvSpPr>
        <p:spPr>
          <a:xfrm>
            <a:off x="6248400" y="808926"/>
            <a:ext cx="6179418" cy="76944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it’s indifference.</a:t>
            </a:r>
          </a:p>
        </p:txBody>
      </p:sp>
      <p:sp>
        <p:nvSpPr>
          <p:cNvPr id="8" name="TextBox 7">
            <a:extLst>
              <a:ext uri="{FF2B5EF4-FFF2-40B4-BE49-F238E27FC236}">
                <a16:creationId xmlns:a16="http://schemas.microsoft.com/office/drawing/2014/main" id="{84275286-50F0-6AA1-F929-7BD1E43222DC}"/>
              </a:ext>
            </a:extLst>
          </p:cNvPr>
          <p:cNvSpPr txBox="1"/>
          <p:nvPr/>
        </p:nvSpPr>
        <p:spPr>
          <a:xfrm>
            <a:off x="7580956" y="1418202"/>
            <a:ext cx="6285296" cy="769441"/>
          </a:xfrm>
          <a:prstGeom prst="rect">
            <a:avLst/>
          </a:prstGeom>
          <a:noFill/>
        </p:spPr>
        <p:txBody>
          <a:bodyPr wrap="square">
            <a:spAutoFit/>
          </a:bodyPr>
          <a:lstStyle/>
          <a:p>
            <a:r>
              <a:rPr kumimoji="0" lang="en-US" sz="44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it’s indifference.</a:t>
            </a:r>
            <a:endParaRPr lang="en-US" dirty="0"/>
          </a:p>
        </p:txBody>
      </p:sp>
      <p:sp>
        <p:nvSpPr>
          <p:cNvPr id="10" name="TextBox 9">
            <a:extLst>
              <a:ext uri="{FF2B5EF4-FFF2-40B4-BE49-F238E27FC236}">
                <a16:creationId xmlns:a16="http://schemas.microsoft.com/office/drawing/2014/main" id="{D6CCF02B-1C6C-8BAB-AECA-2FF49F00C15D}"/>
              </a:ext>
            </a:extLst>
          </p:cNvPr>
          <p:cNvSpPr txBox="1"/>
          <p:nvPr/>
        </p:nvSpPr>
        <p:spPr>
          <a:xfrm>
            <a:off x="338619" y="2895600"/>
            <a:ext cx="7007190"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it’s indifference.</a:t>
            </a:r>
          </a:p>
        </p:txBody>
      </p:sp>
      <p:sp>
        <p:nvSpPr>
          <p:cNvPr id="12" name="TextBox 11">
            <a:extLst>
              <a:ext uri="{FF2B5EF4-FFF2-40B4-BE49-F238E27FC236}">
                <a16:creationId xmlns:a16="http://schemas.microsoft.com/office/drawing/2014/main" id="{EDBC7B7C-D8F9-24C0-9D90-B4726C555345}"/>
              </a:ext>
            </a:extLst>
          </p:cNvPr>
          <p:cNvSpPr txBox="1"/>
          <p:nvPr/>
        </p:nvSpPr>
        <p:spPr>
          <a:xfrm>
            <a:off x="1155010" y="4392795"/>
            <a:ext cx="7007190"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it’s indifference!</a:t>
            </a:r>
          </a:p>
        </p:txBody>
      </p:sp>
    </p:spTree>
    <p:extLst>
      <p:ext uri="{BB962C8B-B14F-4D97-AF65-F5344CB8AC3E}">
        <p14:creationId xmlns:p14="http://schemas.microsoft.com/office/powerpoint/2010/main" val="20722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58366" y="-35668"/>
            <a:ext cx="11887200" cy="923330"/>
          </a:xfrm>
          <a:prstGeom prst="rect">
            <a:avLst/>
          </a:prstGeom>
          <a:solidFill>
            <a:schemeClr val="tx1">
              <a:alpha val="36000"/>
            </a:schemeClr>
          </a:solidFill>
        </p:spPr>
        <p:txBody>
          <a:bodyPr wrap="square">
            <a:spAutoFit/>
          </a:bodyPr>
          <a:lstStyle/>
          <a:p>
            <a:pPr marL="0" marR="0" lvl="0" indent="0" algn="ctr" defTabSz="914400" rtl="0" eaLnBrk="1" fontAlgn="base" latinLnBrk="0" hangingPunct="1">
              <a:lnSpc>
                <a:spcPct val="100000"/>
              </a:lnSpc>
              <a:spcBef>
                <a:spcPts val="1200"/>
              </a:spcBef>
              <a:spcAft>
                <a:spcPct val="0"/>
              </a:spcAft>
              <a:buClrTx/>
              <a:buSzTx/>
              <a:buFontTx/>
              <a:buNone/>
              <a:tabLst/>
              <a:defRPr/>
            </a:pPr>
            <a:r>
              <a:rPr lang="en-US" sz="4400" b="1" dirty="0">
                <a:solidFill>
                  <a:schemeClr val="bg1"/>
                </a:solidFill>
                <a:latin typeface="Times New Roman" panose="02020603050405020304" pitchFamily="18" charset="0"/>
                <a:cs typeface="Times New Roman" panose="02020603050405020304" pitchFamily="18" charset="0"/>
              </a:rPr>
              <a:t>Indifference:</a:t>
            </a:r>
            <a:r>
              <a:rPr lang="en-US" sz="5400" b="1" dirty="0">
                <a:solidFill>
                  <a:schemeClr val="bg1"/>
                </a:solidFill>
                <a:latin typeface="Times New Roman" panose="02020603050405020304" pitchFamily="18" charset="0"/>
                <a:cs typeface="Times New Roman" panose="02020603050405020304" pitchFamily="18" charset="0"/>
              </a:rPr>
              <a:t> </a:t>
            </a:r>
            <a:r>
              <a:rPr lang="en-US" sz="4000" b="1" i="1" dirty="0">
                <a:solidFill>
                  <a:schemeClr val="bg1"/>
                </a:solidFill>
                <a:latin typeface="Times New Roman" panose="02020603050405020304" pitchFamily="18" charset="0"/>
                <a:cs typeface="Times New Roman" panose="02020603050405020304" pitchFamily="18" charset="0"/>
              </a:rPr>
              <a:t>“without interest, importance, concern”</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8" name="Picture 6" descr="Remembering the past, looking to the future &gt; F.E. Warren Air Force Base &gt;  Commentaries">
            <a:extLst>
              <a:ext uri="{FF2B5EF4-FFF2-40B4-BE49-F238E27FC236}">
                <a16:creationId xmlns:a16="http://schemas.microsoft.com/office/drawing/2014/main" id="{8838F868-4164-774C-ED3A-2700F2361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6" y="-3566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On the Liberation of the Concentration Camps | Origins">
            <a:extLst>
              <a:ext uri="{FF2B5EF4-FFF2-40B4-BE49-F238E27FC236}">
                <a16:creationId xmlns:a16="http://schemas.microsoft.com/office/drawing/2014/main" id="{140E163E-43A8-8DD7-4266-734E393792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7" y="2920595"/>
            <a:ext cx="4773038" cy="39478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7A33B7-B305-C019-4700-17476838D271}"/>
              </a:ext>
            </a:extLst>
          </p:cNvPr>
          <p:cNvSpPr txBox="1"/>
          <p:nvPr/>
        </p:nvSpPr>
        <p:spPr>
          <a:xfrm>
            <a:off x="7932906" y="2351134"/>
            <a:ext cx="1905000" cy="646331"/>
          </a:xfrm>
          <a:prstGeom prst="rect">
            <a:avLst/>
          </a:prstGeom>
          <a:noFill/>
        </p:spPr>
        <p:txBody>
          <a:bodyPr wrap="square" rtlCol="0">
            <a:spAutoFit/>
          </a:bodyPr>
          <a:lstStyle/>
          <a:p>
            <a:r>
              <a:rPr lang="en-US" sz="3600" dirty="0">
                <a:solidFill>
                  <a:schemeClr val="bg1"/>
                </a:solidFill>
              </a:rPr>
              <a:t>Dt. 4:9</a:t>
            </a:r>
          </a:p>
        </p:txBody>
      </p:sp>
      <p:pic>
        <p:nvPicPr>
          <p:cNvPr id="1034" name="Picture 10" descr="Dachau Concentration Camp Images (37 of 69)">
            <a:extLst>
              <a:ext uri="{FF2B5EF4-FFF2-40B4-BE49-F238E27FC236}">
                <a16:creationId xmlns:a16="http://schemas.microsoft.com/office/drawing/2014/main" id="{838BF436-0BA1-9977-FE26-CB4C178B9D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0702"/>
          <a:stretch/>
        </p:blipFill>
        <p:spPr bwMode="auto">
          <a:xfrm>
            <a:off x="7410807" y="2917848"/>
            <a:ext cx="4800598" cy="394015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8DF2348-6DCD-0585-F858-D3FDB5A8E88D}"/>
              </a:ext>
            </a:extLst>
          </p:cNvPr>
          <p:cNvSpPr txBox="1"/>
          <p:nvPr/>
        </p:nvSpPr>
        <p:spPr>
          <a:xfrm>
            <a:off x="8885406" y="6370448"/>
            <a:ext cx="2829938" cy="523220"/>
          </a:xfrm>
          <a:prstGeom prst="rect">
            <a:avLst/>
          </a:prstGeom>
          <a:noFill/>
        </p:spPr>
        <p:txBody>
          <a:bodyPr wrap="square" rtlCol="0">
            <a:spAutoFit/>
          </a:bodyPr>
          <a:lstStyle/>
          <a:p>
            <a:r>
              <a:rPr lang="en-US" sz="2800" b="1" dirty="0"/>
              <a:t>Dachau Ovens</a:t>
            </a:r>
          </a:p>
        </p:txBody>
      </p:sp>
      <p:sp>
        <p:nvSpPr>
          <p:cNvPr id="13" name="TextBox 12">
            <a:extLst>
              <a:ext uri="{FF2B5EF4-FFF2-40B4-BE49-F238E27FC236}">
                <a16:creationId xmlns:a16="http://schemas.microsoft.com/office/drawing/2014/main" id="{C24FC2EA-314E-E40E-B2F6-A5BB42E08762}"/>
              </a:ext>
            </a:extLst>
          </p:cNvPr>
          <p:cNvSpPr txBox="1"/>
          <p:nvPr/>
        </p:nvSpPr>
        <p:spPr>
          <a:xfrm>
            <a:off x="152400" y="42810"/>
            <a:ext cx="11981234" cy="2308324"/>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i="1" dirty="0">
                <a:solidFill>
                  <a:schemeClr val="bg1"/>
                </a:solidFill>
                <a:latin typeface="Times New Roman" panose="02020603050405020304" pitchFamily="18" charset="0"/>
                <a:cs typeface="Times New Roman" panose="02020603050405020304" pitchFamily="18" charset="0"/>
              </a:rPr>
              <a:t>“Only guard yourself and guard your soul carefully, lest you forget the things your eyes saw, and lest these things depart your heart all the days of your life.  And you shall make them known to your children, and to your children’s children” </a:t>
            </a:r>
            <a:r>
              <a:rPr kumimoji="0" lang="en-US" sz="3600" b="1"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endParaRPr lang="en-US" sz="3600" b="1" i="1" dirty="0">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97A35BC-47D8-C7C3-1395-60DE5859D760}"/>
              </a:ext>
            </a:extLst>
          </p:cNvPr>
          <p:cNvSpPr txBox="1"/>
          <p:nvPr/>
        </p:nvSpPr>
        <p:spPr>
          <a:xfrm>
            <a:off x="381000" y="5814099"/>
            <a:ext cx="12097966" cy="707886"/>
          </a:xfrm>
          <a:prstGeom prst="rect">
            <a:avLst/>
          </a:prstGeom>
          <a:noFill/>
        </p:spPr>
        <p:txBody>
          <a:bodyPr wrap="square" rtlCol="0">
            <a:spAutoFit/>
          </a:bodyPr>
          <a:lstStyle/>
          <a:p>
            <a:r>
              <a:rPr lang="en-US" sz="4000" b="1" dirty="0">
                <a:solidFill>
                  <a:schemeClr val="bg1"/>
                </a:solidFill>
              </a:rPr>
              <a:t>Last view as you exit the Holocaust museum</a:t>
            </a:r>
          </a:p>
        </p:txBody>
      </p:sp>
    </p:spTree>
    <p:extLst>
      <p:ext uri="{BB962C8B-B14F-4D97-AF65-F5344CB8AC3E}">
        <p14:creationId xmlns:p14="http://schemas.microsoft.com/office/powerpoint/2010/main" val="46350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34"/>
                                        </p:tgtEl>
                                        <p:attrNameLst>
                                          <p:attrName>style.visibility</p:attrName>
                                        </p:attrNameLst>
                                      </p:cBhvr>
                                      <p:to>
                                        <p:strVal val="visible"/>
                                      </p:to>
                                    </p:set>
                                    <p:animEffect transition="in" filter="barn(inVertical)">
                                      <p:cBhvr>
                                        <p:cTn id="21"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228600" y="76200"/>
            <a:ext cx="11887200" cy="6093976"/>
          </a:xfrm>
          <a:prstGeom prst="rect">
            <a:avLst/>
          </a:prstGeom>
          <a:solidFill>
            <a:schemeClr val="tx1">
              <a:alpha val="36000"/>
            </a:schemeClr>
          </a:solidFill>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6600" b="1" dirty="0">
                <a:solidFill>
                  <a:schemeClr val="bg1"/>
                </a:solidFill>
                <a:latin typeface="Times New Roman" panose="02020603050405020304" pitchFamily="18" charset="0"/>
                <a:cs typeface="Times New Roman" panose="02020603050405020304" pitchFamily="18" charset="0"/>
              </a:rPr>
              <a:t>Understanding Indifference</a:t>
            </a:r>
          </a:p>
          <a:p>
            <a:pPr marL="1143000" marR="0" lvl="0" indent="-1143000" defTabSz="914400" rtl="0" eaLnBrk="1" fontAlgn="base" latinLnBrk="0" hangingPunct="1">
              <a:lnSpc>
                <a:spcPct val="100000"/>
              </a:lnSpc>
              <a:spcBef>
                <a:spcPts val="0"/>
              </a:spcBef>
              <a:spcAft>
                <a:spcPct val="0"/>
              </a:spcAft>
              <a:buClrTx/>
              <a:buSzTx/>
              <a:buFontTx/>
              <a:buAutoNum type="arabicPeriod"/>
              <a:tabLst/>
              <a:defRPr/>
            </a:pPr>
            <a:r>
              <a:rPr lang="en-US" sz="6600" b="1" dirty="0">
                <a:solidFill>
                  <a:schemeClr val="bg1"/>
                </a:solidFill>
                <a:latin typeface="Times New Roman" panose="02020603050405020304" pitchFamily="18" charset="0"/>
                <a:cs typeface="Times New Roman" panose="02020603050405020304" pitchFamily="18" charset="0"/>
              </a:rPr>
              <a:t>Diagnosis: </a:t>
            </a:r>
            <a:r>
              <a:rPr lang="en-US" sz="4800" b="1" dirty="0">
                <a:solidFill>
                  <a:schemeClr val="bg1"/>
                </a:solidFill>
                <a:latin typeface="Times New Roman" panose="02020603050405020304" pitchFamily="18" charset="0"/>
                <a:cs typeface="Times New Roman" panose="02020603050405020304" pitchFamily="18" charset="0"/>
              </a:rPr>
              <a:t>“Hardening of the heart”</a:t>
            </a:r>
            <a:endParaRPr lang="en-US" sz="6600" b="1" dirty="0">
              <a:solidFill>
                <a:schemeClr val="bg1"/>
              </a:solidFill>
              <a:latin typeface="Times New Roman" panose="02020603050405020304" pitchFamily="18" charset="0"/>
              <a:cs typeface="Times New Roman" panose="02020603050405020304" pitchFamily="18" charset="0"/>
            </a:endParaRPr>
          </a:p>
          <a:p>
            <a:pPr marR="0" lvl="0" algn="ctr" defTabSz="914400" rtl="0" eaLnBrk="1" fontAlgn="base" latinLnBrk="0" hangingPunct="1">
              <a:lnSpc>
                <a:spcPct val="100000"/>
              </a:lnSpc>
              <a:spcBef>
                <a:spcPts val="0"/>
              </a:spcBef>
              <a:spcAft>
                <a:spcPct val="0"/>
              </a:spcAft>
              <a:buClrTx/>
              <a:buSzTx/>
              <a:tabLst/>
              <a:defRPr/>
            </a:pPr>
            <a:r>
              <a:rPr lang="en-US" sz="4800" b="1" dirty="0">
                <a:solidFill>
                  <a:schemeClr val="bg1"/>
                </a:solidFill>
                <a:latin typeface="Times New Roman" panose="02020603050405020304" pitchFamily="18" charset="0"/>
                <a:cs typeface="Times New Roman" panose="02020603050405020304" pitchFamily="18" charset="0"/>
              </a:rPr>
              <a:t>A. Ignorance is related to the head </a:t>
            </a:r>
            <a:r>
              <a:rPr lang="en-US" sz="4800" b="1" i="1" dirty="0">
                <a:solidFill>
                  <a:schemeClr val="bg1"/>
                </a:solidFill>
                <a:latin typeface="Times New Roman" panose="02020603050405020304" pitchFamily="18" charset="0"/>
                <a:cs typeface="Times New Roman" panose="02020603050405020304" pitchFamily="18" charset="0"/>
              </a:rPr>
              <a:t>(mind);</a:t>
            </a:r>
          </a:p>
          <a:p>
            <a:pPr marR="0" lvl="0" algn="ctr" defTabSz="914400" rtl="0" eaLnBrk="1" fontAlgn="base" latinLnBrk="0" hangingPunct="1">
              <a:lnSpc>
                <a:spcPct val="100000"/>
              </a:lnSpc>
              <a:spcBef>
                <a:spcPts val="0"/>
              </a:spcBef>
              <a:spcAft>
                <a:spcPct val="0"/>
              </a:spcAft>
              <a:buClrTx/>
              <a:buSzTx/>
              <a:tabLst/>
              <a:defRPr/>
            </a:pPr>
            <a:r>
              <a:rPr lang="en-US" sz="5400" b="1" i="1" dirty="0">
                <a:solidFill>
                  <a:schemeClr val="bg1"/>
                </a:solidFill>
                <a:latin typeface="Times New Roman" panose="02020603050405020304" pitchFamily="18" charset="0"/>
                <a:cs typeface="Times New Roman" panose="02020603050405020304" pitchFamily="18" charset="0"/>
              </a:rPr>
              <a:t>but Indifference is a Heart issue!</a:t>
            </a:r>
            <a:endParaRPr lang="en-US" sz="6600" b="1" i="1" dirty="0">
              <a:solidFill>
                <a:schemeClr val="bg1"/>
              </a:solidFill>
              <a:latin typeface="Times New Roman" panose="02020603050405020304" pitchFamily="18" charset="0"/>
              <a:cs typeface="Times New Roman" panose="02020603050405020304" pitchFamily="18" charset="0"/>
            </a:endParaRPr>
          </a:p>
          <a:p>
            <a:pPr lvl="0" algn="ctr">
              <a:spcBef>
                <a:spcPts val="0"/>
              </a:spcBef>
              <a:defRPr/>
            </a:pPr>
            <a:r>
              <a:rPr lang="en-US" sz="5400" b="1" i="1" dirty="0">
                <a:solidFill>
                  <a:srgbClr val="FFFF00"/>
                </a:solidFill>
                <a:latin typeface="Times New Roman" panose="02020603050405020304" pitchFamily="18" charset="0"/>
                <a:cs typeface="Times New Roman" panose="02020603050405020304" pitchFamily="18" charset="0"/>
              </a:rPr>
              <a:t>   “To day if ye will hear his voice,</a:t>
            </a:r>
          </a:p>
          <a:p>
            <a:pPr lvl="0" algn="ctr">
              <a:spcBef>
                <a:spcPts val="0"/>
              </a:spcBef>
              <a:defRPr/>
            </a:pPr>
            <a:r>
              <a:rPr lang="en-US" sz="5400" b="1" i="1" dirty="0">
                <a:solidFill>
                  <a:srgbClr val="FFFF00"/>
                </a:solidFill>
                <a:latin typeface="Times New Roman" panose="02020603050405020304" pitchFamily="18" charset="0"/>
                <a:cs typeface="Times New Roman" panose="02020603050405020304" pitchFamily="18" charset="0"/>
              </a:rPr>
              <a:t> harden not your hearts” </a:t>
            </a:r>
            <a:r>
              <a:rPr lang="en-US" sz="3200" b="1" dirty="0">
                <a:solidFill>
                  <a:prstClr val="white"/>
                </a:solidFill>
                <a:latin typeface="Times New Roman" panose="02020603050405020304" pitchFamily="18" charset="0"/>
                <a:cs typeface="Times New Roman" panose="02020603050405020304" pitchFamily="18" charset="0"/>
              </a:rPr>
              <a:t>(Heb. 3:8,15; 4:7) </a:t>
            </a:r>
            <a:endParaRPr lang="en-US" sz="5400" b="1" i="1" dirty="0">
              <a:solidFill>
                <a:srgbClr val="FFFF00"/>
              </a:solidFill>
              <a:latin typeface="Times New Roman" panose="02020603050405020304" pitchFamily="18" charset="0"/>
              <a:cs typeface="Times New Roman" panose="02020603050405020304" pitchFamily="18" charset="0"/>
            </a:endParaRPr>
          </a:p>
          <a:p>
            <a:pPr marR="0" lvl="0" defTabSz="914400" rtl="0" eaLnBrk="1" fontAlgn="base" latinLnBrk="0" hangingPunct="1">
              <a:lnSpc>
                <a:spcPct val="100000"/>
              </a:lnSpc>
              <a:spcBef>
                <a:spcPts val="0"/>
              </a:spcBef>
              <a:spcAft>
                <a:spcPct val="0"/>
              </a:spcAft>
              <a:buClrTx/>
              <a:buSzTx/>
              <a:tabLst/>
              <a:defRPr/>
            </a:pPr>
            <a:r>
              <a:rPr lang="en-US" sz="4800" b="1" dirty="0">
                <a:solidFill>
                  <a:schemeClr val="bg1"/>
                </a:solidFill>
                <a:latin typeface="Times New Roman" panose="02020603050405020304" pitchFamily="18" charset="0"/>
                <a:cs typeface="Times New Roman" panose="02020603050405020304" pitchFamily="18" charset="0"/>
              </a:rPr>
              <a:t>    1) Not just “I don’t know” but now:</a:t>
            </a:r>
          </a:p>
        </p:txBody>
      </p:sp>
      <p:sp>
        <p:nvSpPr>
          <p:cNvPr id="3" name="TextBox 2">
            <a:extLst>
              <a:ext uri="{FF2B5EF4-FFF2-40B4-BE49-F238E27FC236}">
                <a16:creationId xmlns:a16="http://schemas.microsoft.com/office/drawing/2014/main" id="{9C959E8D-291E-5EBD-1B6C-A0B918371C99}"/>
              </a:ext>
            </a:extLst>
          </p:cNvPr>
          <p:cNvSpPr txBox="1"/>
          <p:nvPr/>
        </p:nvSpPr>
        <p:spPr>
          <a:xfrm>
            <a:off x="2133600" y="5866656"/>
            <a:ext cx="6167336" cy="1015663"/>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60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 don’t care!”</a:t>
            </a:r>
            <a:endParaRPr kumimoji="0" lang="en-US" sz="40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8045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barn(inVertical)">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 calcmode="lin" valueType="num">
                                      <p:cBhvr>
                                        <p:cTn id="20"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1000"/>
                                        <p:tgtEl>
                                          <p:spTgt spid="5">
                                            <p:txEl>
                                              <p:pRg st="6" end="6"/>
                                            </p:txEl>
                                          </p:spTgt>
                                        </p:tgtEl>
                                      </p:cBhvr>
                                    </p:animEffect>
                                    <p:anim calcmode="lin" valueType="num">
                                      <p:cBhvr>
                                        <p:cTn id="2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fltVal val="0"/>
                                          </p:val>
                                        </p:tav>
                                        <p:tav tm="100000">
                                          <p:val>
                                            <p:strVal val="#ppt_w"/>
                                          </p:val>
                                        </p:tav>
                                      </p:tavLst>
                                    </p:anim>
                                    <p:anim calcmode="lin" valueType="num">
                                      <p:cBhvr>
                                        <p:cTn id="35" dur="1000" fill="hold"/>
                                        <p:tgtEl>
                                          <p:spTgt spid="3"/>
                                        </p:tgtEl>
                                        <p:attrNameLst>
                                          <p:attrName>ppt_h</p:attrName>
                                        </p:attrNameLst>
                                      </p:cBhvr>
                                      <p:tavLst>
                                        <p:tav tm="0">
                                          <p:val>
                                            <p:fltVal val="0"/>
                                          </p:val>
                                        </p:tav>
                                        <p:tav tm="100000">
                                          <p:val>
                                            <p:strVal val="#ppt_h"/>
                                          </p:val>
                                        </p:tav>
                                      </p:tavLst>
                                    </p:anim>
                                    <p:anim calcmode="lin" valueType="num">
                                      <p:cBhvr>
                                        <p:cTn id="36" dur="1000" fill="hold"/>
                                        <p:tgtEl>
                                          <p:spTgt spid="3"/>
                                        </p:tgtEl>
                                        <p:attrNameLst>
                                          <p:attrName>style.rotation</p:attrName>
                                        </p:attrNameLst>
                                      </p:cBhvr>
                                      <p:tavLst>
                                        <p:tav tm="0">
                                          <p:val>
                                            <p:fltVal val="90"/>
                                          </p:val>
                                        </p:tav>
                                        <p:tav tm="100000">
                                          <p:val>
                                            <p:fltVal val="0"/>
                                          </p:val>
                                        </p:tav>
                                      </p:tavLst>
                                    </p:anim>
                                    <p:animEffect transition="in" filter="fade">
                                      <p:cBhvr>
                                        <p:cTn id="3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76200" y="76200"/>
            <a:ext cx="12039600" cy="5940088"/>
          </a:xfrm>
          <a:prstGeom prst="rect">
            <a:avLst/>
          </a:prstGeom>
          <a:solidFill>
            <a:schemeClr val="tx1">
              <a:alpha val="36000"/>
            </a:schemeClr>
          </a:solidFill>
        </p:spPr>
        <p:txBody>
          <a:bodyPr wrap="square">
            <a:spAutoFit/>
          </a:bodyPr>
          <a:lstStyle/>
          <a:p>
            <a:pPr lvl="0">
              <a:spcBef>
                <a:spcPts val="0"/>
              </a:spcBef>
              <a:defRPr/>
            </a:pPr>
            <a:r>
              <a:rPr lang="en-US" sz="5400" b="1" dirty="0">
                <a:solidFill>
                  <a:schemeClr val="bg1"/>
                </a:solidFill>
                <a:latin typeface="Times New Roman" panose="02020603050405020304" pitchFamily="18" charset="0"/>
                <a:cs typeface="Times New Roman" panose="02020603050405020304" pitchFamily="18" charset="0"/>
              </a:rPr>
              <a:t> 2. Symptoms of indifference:</a:t>
            </a:r>
          </a:p>
          <a:p>
            <a:pPr lvl="0">
              <a:spcBef>
                <a:spcPts val="0"/>
              </a:spcBef>
              <a:defRPr/>
            </a:pPr>
            <a:r>
              <a:rPr lang="en-US" sz="6600" b="1" dirty="0">
                <a:solidFill>
                  <a:schemeClr val="bg1"/>
                </a:solidFill>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anose="02020603050405020304" pitchFamily="18" charset="0"/>
                <a:cs typeface="Times New Roman" panose="02020603050405020304" pitchFamily="18" charset="0"/>
              </a:rPr>
              <a:t>A. Relational separation/apathy  </a:t>
            </a:r>
            <a:r>
              <a:rPr lang="en-US" sz="4400" b="1" dirty="0">
                <a:solidFill>
                  <a:schemeClr val="bg1"/>
                </a:solidFill>
                <a:latin typeface="Times New Roman" panose="02020603050405020304" pitchFamily="18" charset="0"/>
                <a:cs typeface="Times New Roman" panose="02020603050405020304" pitchFamily="18" charset="0"/>
              </a:rPr>
              <a:t>Mt 19:8</a:t>
            </a:r>
          </a:p>
          <a:p>
            <a:pPr lvl="0">
              <a:spcBef>
                <a:spcPts val="0"/>
              </a:spcBef>
              <a:defRPr/>
            </a:pPr>
            <a:r>
              <a:rPr lang="en-US" sz="4400" b="1" dirty="0">
                <a:solidFill>
                  <a:schemeClr val="bg1"/>
                </a:solidFill>
                <a:latin typeface="Times New Roman" panose="02020603050405020304" pitchFamily="18" charset="0"/>
                <a:cs typeface="Times New Roman" panose="02020603050405020304" pitchFamily="18" charset="0"/>
              </a:rPr>
              <a:t> </a:t>
            </a:r>
            <a:r>
              <a:rPr lang="en-US" sz="4400" b="1" i="1" dirty="0">
                <a:solidFill>
                  <a:srgbClr val="FFFF00"/>
                </a:solidFill>
                <a:latin typeface="Times New Roman" panose="02020603050405020304" pitchFamily="18" charset="0"/>
                <a:cs typeface="Times New Roman" panose="02020603050405020304" pitchFamily="18" charset="0"/>
              </a:rPr>
              <a:t>“Moses because of the </a:t>
            </a:r>
            <a:r>
              <a:rPr lang="en-US" sz="4400" b="1" i="1" u="sng" dirty="0">
                <a:solidFill>
                  <a:srgbClr val="FFFF00"/>
                </a:solidFill>
                <a:latin typeface="Times New Roman" panose="02020603050405020304" pitchFamily="18" charset="0"/>
                <a:cs typeface="Times New Roman" panose="02020603050405020304" pitchFamily="18" charset="0"/>
              </a:rPr>
              <a:t>hardness </a:t>
            </a:r>
            <a:r>
              <a:rPr lang="en-US" sz="4400" b="1" i="1" dirty="0">
                <a:solidFill>
                  <a:srgbClr val="FFFF00"/>
                </a:solidFill>
                <a:latin typeface="Times New Roman" panose="02020603050405020304" pitchFamily="18" charset="0"/>
                <a:cs typeface="Times New Roman" panose="02020603050405020304" pitchFamily="18" charset="0"/>
              </a:rPr>
              <a:t>of your</a:t>
            </a:r>
            <a:r>
              <a:rPr lang="en-US" sz="4400" b="1" i="1" u="sng" dirty="0">
                <a:solidFill>
                  <a:srgbClr val="FFFF00"/>
                </a:solidFill>
                <a:latin typeface="Times New Roman" panose="02020603050405020304" pitchFamily="18" charset="0"/>
                <a:cs typeface="Times New Roman" panose="02020603050405020304" pitchFamily="18" charset="0"/>
              </a:rPr>
              <a:t> hearts</a:t>
            </a:r>
          </a:p>
          <a:p>
            <a:pPr lvl="0">
              <a:spcBef>
                <a:spcPts val="0"/>
              </a:spcBef>
              <a:defRPr/>
            </a:pPr>
            <a:r>
              <a:rPr lang="en-US" sz="3600" b="1" dirty="0">
                <a:solidFill>
                  <a:prstClr val="white"/>
                </a:solidFill>
                <a:latin typeface="Times New Roman" panose="02020603050405020304" pitchFamily="18" charset="0"/>
                <a:cs typeface="Times New Roman" panose="02020603050405020304" pitchFamily="18" charset="0"/>
              </a:rPr>
              <a:t>(</a:t>
            </a:r>
            <a:r>
              <a:rPr lang="en-US" sz="3600" b="1" dirty="0" err="1">
                <a:solidFill>
                  <a:prstClr val="white"/>
                </a:solidFill>
                <a:latin typeface="Times New Roman" panose="02020603050405020304" pitchFamily="18" charset="0"/>
                <a:cs typeface="Times New Roman" panose="02020603050405020304" pitchFamily="18" charset="0"/>
              </a:rPr>
              <a:t>Sklēro</a:t>
            </a:r>
            <a:r>
              <a:rPr lang="en-US" sz="3600" b="1" dirty="0">
                <a:solidFill>
                  <a:prstClr val="white"/>
                </a:solidFill>
                <a:latin typeface="Times New Roman" panose="02020603050405020304" pitchFamily="18" charset="0"/>
                <a:cs typeface="Times New Roman" panose="02020603050405020304" pitchFamily="18" charset="0"/>
              </a:rPr>
              <a:t>: dry, tough, calloused) &amp; (</a:t>
            </a:r>
            <a:r>
              <a:rPr lang="en-US" sz="3600" b="1" dirty="0" err="1">
                <a:solidFill>
                  <a:prstClr val="white"/>
                </a:solidFill>
                <a:latin typeface="Times New Roman" panose="02020603050405020304" pitchFamily="18" charset="0"/>
                <a:cs typeface="Times New Roman" panose="02020603050405020304" pitchFamily="18" charset="0"/>
              </a:rPr>
              <a:t>kardia</a:t>
            </a:r>
            <a:r>
              <a:rPr lang="en-US" sz="3600" b="1" dirty="0">
                <a:solidFill>
                  <a:prstClr val="white"/>
                </a:solidFill>
                <a:latin typeface="Times New Roman" panose="02020603050405020304" pitchFamily="18" charset="0"/>
                <a:cs typeface="Times New Roman" panose="02020603050405020304" pitchFamily="18" charset="0"/>
              </a:rPr>
              <a:t>: thoughts, feelings)</a:t>
            </a:r>
          </a:p>
          <a:p>
            <a:pPr lvl="0">
              <a:spcBef>
                <a:spcPts val="0"/>
              </a:spcBef>
              <a:defRPr/>
            </a:pPr>
            <a:r>
              <a:rPr lang="en-US" sz="4400" b="1" i="1" dirty="0">
                <a:solidFill>
                  <a:srgbClr val="FFFF00"/>
                </a:solidFill>
                <a:latin typeface="Times New Roman" panose="02020603050405020304" pitchFamily="18" charset="0"/>
                <a:cs typeface="Times New Roman" panose="02020603050405020304" pitchFamily="18" charset="0"/>
              </a:rPr>
              <a:t>suffered </a:t>
            </a:r>
            <a:r>
              <a:rPr lang="en-US" sz="3600" b="1" dirty="0">
                <a:solidFill>
                  <a:schemeClr val="bg1"/>
                </a:solidFill>
                <a:latin typeface="Times New Roman" panose="02020603050405020304" pitchFamily="18" charset="0"/>
                <a:cs typeface="Times New Roman" panose="02020603050405020304" pitchFamily="18" charset="0"/>
              </a:rPr>
              <a:t>(</a:t>
            </a:r>
            <a:r>
              <a:rPr lang="en-US" sz="3600" b="1" dirty="0" err="1">
                <a:solidFill>
                  <a:schemeClr val="bg1"/>
                </a:solidFill>
                <a:latin typeface="Times New Roman" panose="02020603050405020304" pitchFamily="18" charset="0"/>
                <a:cs typeface="Times New Roman" panose="02020603050405020304" pitchFamily="18" charset="0"/>
              </a:rPr>
              <a:t>epitrepō</a:t>
            </a:r>
            <a:r>
              <a:rPr lang="en-US" sz="3600" b="1" dirty="0">
                <a:solidFill>
                  <a:schemeClr val="bg1"/>
                </a:solidFill>
                <a:latin typeface="Times New Roman" panose="02020603050405020304" pitchFamily="18" charset="0"/>
                <a:cs typeface="Times New Roman" panose="02020603050405020304" pitchFamily="18" charset="0"/>
              </a:rPr>
              <a:t>: allowed)</a:t>
            </a:r>
            <a:r>
              <a:rPr lang="en-US" sz="3200" b="1" dirty="0">
                <a:solidFill>
                  <a:schemeClr val="bg1"/>
                </a:solidFill>
                <a:latin typeface="Times New Roman" panose="02020603050405020304" pitchFamily="18" charset="0"/>
                <a:cs typeface="Times New Roman" panose="02020603050405020304" pitchFamily="18" charset="0"/>
              </a:rPr>
              <a:t>  </a:t>
            </a:r>
            <a:r>
              <a:rPr lang="en-US" sz="4000" b="1" i="1" dirty="0">
                <a:solidFill>
                  <a:srgbClr val="FFFF00"/>
                </a:solidFill>
                <a:latin typeface="Times New Roman" panose="02020603050405020304" pitchFamily="18" charset="0"/>
                <a:cs typeface="Times New Roman" panose="02020603050405020304" pitchFamily="18" charset="0"/>
              </a:rPr>
              <a:t>you to put away your wives:</a:t>
            </a:r>
            <a:endParaRPr lang="en-US" sz="4400" b="1" i="1" dirty="0">
              <a:solidFill>
                <a:srgbClr val="FFFF00"/>
              </a:solidFill>
              <a:latin typeface="Times New Roman" panose="02020603050405020304" pitchFamily="18" charset="0"/>
              <a:cs typeface="Times New Roman" panose="02020603050405020304" pitchFamily="18" charset="0"/>
            </a:endParaRPr>
          </a:p>
          <a:p>
            <a:pPr lvl="0" algn="ctr">
              <a:spcBef>
                <a:spcPts val="0"/>
              </a:spcBef>
              <a:defRPr/>
            </a:pPr>
            <a:r>
              <a:rPr lang="en-US" sz="4400" b="1" i="1" dirty="0">
                <a:solidFill>
                  <a:srgbClr val="FFFF00"/>
                </a:solidFill>
                <a:latin typeface="Times New Roman" panose="02020603050405020304" pitchFamily="18" charset="0"/>
                <a:cs typeface="Times New Roman" panose="02020603050405020304" pitchFamily="18" charset="0"/>
              </a:rPr>
              <a:t> but from the beginning it was not so.”</a:t>
            </a:r>
          </a:p>
          <a:p>
            <a:pPr lvl="0" algn="ctr">
              <a:spcBef>
                <a:spcPts val="0"/>
              </a:spcBef>
              <a:defRPr/>
            </a:pPr>
            <a:r>
              <a:rPr lang="en-US" sz="4400" b="1" dirty="0">
                <a:solidFill>
                  <a:schemeClr val="bg1"/>
                </a:solidFill>
                <a:latin typeface="Times New Roman" panose="02020603050405020304" pitchFamily="18" charset="0"/>
                <a:cs typeface="Times New Roman" panose="02020603050405020304" pitchFamily="18" charset="0"/>
              </a:rPr>
              <a:t>1) The further we drift from someone/something</a:t>
            </a:r>
          </a:p>
          <a:p>
            <a:pPr lvl="0" algn="ctr">
              <a:spcBef>
                <a:spcPts val="0"/>
              </a:spcBef>
              <a:defRPr/>
            </a:pPr>
            <a:r>
              <a:rPr lang="en-US" sz="4800" b="1" dirty="0">
                <a:solidFill>
                  <a:schemeClr val="bg1"/>
                </a:solidFill>
                <a:latin typeface="Times New Roman" panose="02020603050405020304" pitchFamily="18" charset="0"/>
                <a:cs typeface="Times New Roman" panose="02020603050405020304" pitchFamily="18" charset="0"/>
              </a:rPr>
              <a:t>The less effect/pull they have on us!</a:t>
            </a:r>
            <a:r>
              <a:rPr lang="en-US" sz="4400" b="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8965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p:cTn id="2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5" dur="50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wipe(down)">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p:cTn id="35"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38"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50CD59-59FF-CC56-E2BB-C6B53B2CE2CC}"/>
              </a:ext>
            </a:extLst>
          </p:cNvPr>
          <p:cNvSpPr txBox="1"/>
          <p:nvPr/>
        </p:nvSpPr>
        <p:spPr>
          <a:xfrm>
            <a:off x="84308" y="76200"/>
            <a:ext cx="12031492" cy="3354765"/>
          </a:xfrm>
          <a:prstGeom prst="rect">
            <a:avLst/>
          </a:prstGeom>
          <a:solidFill>
            <a:schemeClr val="tx1">
              <a:alpha val="56000"/>
            </a:schemeClr>
          </a:solidFill>
        </p:spPr>
        <p:txBody>
          <a:bodyPr wrap="square">
            <a:spAutoFit/>
          </a:bodyPr>
          <a:lstStyle/>
          <a:p>
            <a:pPr lvl="0">
              <a:spcBef>
                <a:spcPts val="0"/>
              </a:spcBef>
              <a:defRPr/>
            </a:pPr>
            <a:r>
              <a:rPr lang="en-US" sz="4800" b="1" dirty="0">
                <a:solidFill>
                  <a:schemeClr val="bg1"/>
                </a:solidFill>
                <a:latin typeface="Times New Roman" panose="02020603050405020304" pitchFamily="18" charset="0"/>
                <a:cs typeface="Times New Roman" panose="02020603050405020304" pitchFamily="18" charset="0"/>
              </a:rPr>
              <a:t>B. Religious Apathy  </a:t>
            </a:r>
            <a:r>
              <a:rPr lang="en-US" sz="3600" b="1" dirty="0">
                <a:solidFill>
                  <a:schemeClr val="bg1"/>
                </a:solidFill>
                <a:latin typeface="Times New Roman" panose="02020603050405020304" pitchFamily="18" charset="0"/>
                <a:cs typeface="Times New Roman" panose="02020603050405020304" pitchFamily="18" charset="0"/>
              </a:rPr>
              <a:t>The further we drift from God,</a:t>
            </a:r>
            <a:r>
              <a:rPr lang="en-US" sz="4400" b="1" dirty="0">
                <a:solidFill>
                  <a:schemeClr val="bg1"/>
                </a:solidFill>
                <a:latin typeface="Times New Roman" panose="02020603050405020304" pitchFamily="18" charset="0"/>
                <a:cs typeface="Times New Roman" panose="02020603050405020304" pitchFamily="18" charset="0"/>
              </a:rPr>
              <a:t>    </a:t>
            </a:r>
          </a:p>
          <a:p>
            <a:pPr lvl="0">
              <a:spcBef>
                <a:spcPts val="0"/>
              </a:spcBef>
              <a:defRPr/>
            </a:pPr>
            <a:r>
              <a:rPr lang="en-US" sz="4400" b="1" i="1" dirty="0">
                <a:solidFill>
                  <a:schemeClr val="bg1"/>
                </a:solidFill>
                <a:latin typeface="Times New Roman" panose="02020603050405020304" pitchFamily="18" charset="0"/>
                <a:cs typeface="Times New Roman" panose="02020603050405020304" pitchFamily="18" charset="0"/>
              </a:rPr>
              <a:t> 1) The less effect He </a:t>
            </a:r>
            <a:r>
              <a:rPr lang="en-US" sz="4000" b="1" dirty="0">
                <a:solidFill>
                  <a:schemeClr val="bg1"/>
                </a:solidFill>
                <a:latin typeface="Times New Roman" panose="02020603050405020304" pitchFamily="18" charset="0"/>
                <a:cs typeface="Times New Roman" panose="02020603050405020304" pitchFamily="18" charset="0"/>
              </a:rPr>
              <a:t>(His Spirit &amp; Word) </a:t>
            </a:r>
            <a:r>
              <a:rPr lang="en-US" sz="4400" b="1" i="1" dirty="0">
                <a:solidFill>
                  <a:schemeClr val="bg1"/>
                </a:solidFill>
                <a:latin typeface="Times New Roman" panose="02020603050405020304" pitchFamily="18" charset="0"/>
                <a:cs typeface="Times New Roman" panose="02020603050405020304" pitchFamily="18" charset="0"/>
              </a:rPr>
              <a:t>has on us.</a:t>
            </a:r>
            <a:endParaRPr lang="en-US" sz="4000" b="1" i="1"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Mk 3:4-5  </a:t>
            </a: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it lawful to do good on the sabbath, or to do evil? to save life, or to kill? </a:t>
            </a:r>
          </a:p>
          <a:p>
            <a:pPr marL="0" marR="0" lvl="0" indent="0" algn="l" defTabSz="914400" rtl="0" eaLnBrk="1" fontAlgn="base" latinLnBrk="0" hangingPunct="1">
              <a:lnSpc>
                <a:spcPct val="100000"/>
              </a:lnSpc>
              <a:spcBef>
                <a:spcPts val="0"/>
              </a:spcBef>
              <a:spcAft>
                <a:spcPct val="0"/>
              </a:spcAft>
              <a:buClrTx/>
              <a:buSzTx/>
              <a:buFontTx/>
              <a:buNone/>
              <a:tabLst/>
              <a:defRPr/>
            </a:pPr>
            <a:r>
              <a:rPr lang="en-US" sz="40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 he had looked round about on them with anger, </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The Miracles of Jesus #7 Healing the Man with the Withered Hand – Matt.  12:9-14; Mark 3:1-6; Luke 6:6-11 | Proud to be TJ's man">
            <a:extLst>
              <a:ext uri="{FF2B5EF4-FFF2-40B4-BE49-F238E27FC236}">
                <a16:creationId xmlns:a16="http://schemas.microsoft.com/office/drawing/2014/main" id="{01E0CAF2-C973-B06D-0CDC-0F5E146AA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448456"/>
            <a:ext cx="4173354" cy="34095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920376-1214-EC65-5359-2590FC82AC1A}"/>
              </a:ext>
            </a:extLst>
          </p:cNvPr>
          <p:cNvSpPr txBox="1"/>
          <p:nvPr/>
        </p:nvSpPr>
        <p:spPr>
          <a:xfrm>
            <a:off x="68095" y="3448455"/>
            <a:ext cx="7916692" cy="3231654"/>
          </a:xfrm>
          <a:prstGeom prst="rect">
            <a:avLst/>
          </a:prstGeom>
          <a:solidFill>
            <a:schemeClr val="tx1">
              <a:alpha val="50000"/>
            </a:schemeClr>
          </a:solidFill>
        </p:spPr>
        <p:txBody>
          <a:bodyPr wrap="square">
            <a:spAutoFit/>
          </a:bodyPr>
          <a:lstStyle/>
          <a:p>
            <a:pPr lvl="0" algn="ctr">
              <a:spcBef>
                <a:spcPts val="0"/>
              </a:spcBef>
              <a:defRPr/>
            </a:pP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being grieved for the </a:t>
            </a:r>
            <a:r>
              <a:rPr lang="en-US" sz="44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hardness</a:t>
            </a:r>
            <a:r>
              <a:rPr lang="en-US" sz="4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their hearts, </a:t>
            </a:r>
          </a:p>
          <a:p>
            <a:pPr lvl="0" algn="ctr">
              <a:spcBef>
                <a:spcPts val="0"/>
              </a:spcBef>
              <a:defRPr/>
            </a:pPr>
            <a:r>
              <a:rPr kumimoji="0" lang="en-US" sz="36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He said … Stretch forth thine hand.</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he stretched it out:</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0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and his hand was restored whole” </a:t>
            </a:r>
            <a:endParaRPr kumimoji="0" lang="en-US" sz="4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B3143229-6D30-1433-2EE5-E8099E09CD66}"/>
              </a:ext>
            </a:extLst>
          </p:cNvPr>
          <p:cNvSpPr txBox="1"/>
          <p:nvPr/>
        </p:nvSpPr>
        <p:spPr>
          <a:xfrm>
            <a:off x="6126804" y="2061359"/>
            <a:ext cx="6133288" cy="707886"/>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4000" b="1" i="1"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But they held their peace. </a:t>
            </a:r>
          </a:p>
        </p:txBody>
      </p:sp>
    </p:spTree>
    <p:extLst>
      <p:ext uri="{BB962C8B-B14F-4D97-AF65-F5344CB8AC3E}">
        <p14:creationId xmlns:p14="http://schemas.microsoft.com/office/powerpoint/2010/main" val="326502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down)">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2686</TotalTime>
  <Words>2348</Words>
  <Application>Microsoft Office PowerPoint</Application>
  <PresentationFormat>Widescreen</PresentationFormat>
  <Paragraphs>229</Paragraphs>
  <Slides>32</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Times New Roman</vt:lpstr>
      <vt:lpstr>Wingdings</vt:lpstr>
      <vt:lpstr>1_Office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Keith Peters</cp:lastModifiedBy>
  <cp:revision>37</cp:revision>
  <cp:lastPrinted>2012-12-27T03:45:36Z</cp:lastPrinted>
  <dcterms:created xsi:type="dcterms:W3CDTF">2011-06-07T04:33:49Z</dcterms:created>
  <dcterms:modified xsi:type="dcterms:W3CDTF">2024-01-21T14:22:23Z</dcterms:modified>
</cp:coreProperties>
</file>