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21" r:id="rId2"/>
    <p:sldMasterId id="2147483685" r:id="rId3"/>
    <p:sldMasterId id="2147483697" r:id="rId4"/>
    <p:sldMasterId id="2147483709" r:id="rId5"/>
    <p:sldMasterId id="2147483648" r:id="rId6"/>
  </p:sldMasterIdLst>
  <p:notesMasterIdLst>
    <p:notesMasterId r:id="rId44"/>
  </p:notesMasterIdLst>
  <p:sldIdLst>
    <p:sldId id="297" r:id="rId7"/>
    <p:sldId id="268" r:id="rId8"/>
    <p:sldId id="298" r:id="rId9"/>
    <p:sldId id="269" r:id="rId10"/>
    <p:sldId id="301" r:id="rId11"/>
    <p:sldId id="264" r:id="rId12"/>
    <p:sldId id="300" r:id="rId13"/>
    <p:sldId id="267" r:id="rId14"/>
    <p:sldId id="265" r:id="rId15"/>
    <p:sldId id="271" r:id="rId16"/>
    <p:sldId id="272" r:id="rId17"/>
    <p:sldId id="282" r:id="rId18"/>
    <p:sldId id="305" r:id="rId19"/>
    <p:sldId id="281" r:id="rId20"/>
    <p:sldId id="306" r:id="rId21"/>
    <p:sldId id="274" r:id="rId22"/>
    <p:sldId id="292" r:id="rId23"/>
    <p:sldId id="302" r:id="rId24"/>
    <p:sldId id="270" r:id="rId25"/>
    <p:sldId id="266" r:id="rId26"/>
    <p:sldId id="275" r:id="rId27"/>
    <p:sldId id="284" r:id="rId28"/>
    <p:sldId id="283" r:id="rId29"/>
    <p:sldId id="285" r:id="rId30"/>
    <p:sldId id="291" r:id="rId31"/>
    <p:sldId id="290" r:id="rId32"/>
    <p:sldId id="294" r:id="rId33"/>
    <p:sldId id="295" r:id="rId34"/>
    <p:sldId id="289" r:id="rId35"/>
    <p:sldId id="286" r:id="rId36"/>
    <p:sldId id="303" r:id="rId37"/>
    <p:sldId id="287" r:id="rId38"/>
    <p:sldId id="288" r:id="rId39"/>
    <p:sldId id="296" r:id="rId40"/>
    <p:sldId id="278" r:id="rId41"/>
    <p:sldId id="260" r:id="rId42"/>
    <p:sldId id="304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ECFF"/>
    <a:srgbClr val="FFCCCC"/>
    <a:srgbClr val="F9DC9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8D5CA-4610-4041-B503-82DFC22C0759}" v="1687" dt="2022-11-11T15:52:41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83" autoAdjust="0"/>
  </p:normalViewPr>
  <p:slideViewPr>
    <p:cSldViewPr>
      <p:cViewPr varScale="1">
        <p:scale>
          <a:sx n="104" d="100"/>
          <a:sy n="104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FCCB7-4C62-43C0-B069-736D452DF98D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13967-6B65-4223-816D-47B1363D2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5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13967-6B65-4223-816D-47B1363D2B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51787-35C8-425B-9C36-527C24B74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57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7AD1B-2F62-4E18-99D3-892ADC356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12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25625"/>
            <a:ext cx="27432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25"/>
            <a:ext cx="80264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1150-B9E5-4A6D-A0FB-532D5E4059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995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7F28C-7C99-4B00-9370-4C9F1117C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67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67A08-96BC-4D66-9D5D-E2E033A2A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515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BD754-44B2-40E9-82D0-D19CD54123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45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A89F4-5961-49B0-BAFF-229A4F675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3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56E1A-3ECC-4365-8D97-EE4C520C5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467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96C57-FE3E-43B3-9F01-43FE4E474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73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D458E-E2E6-4EC7-B9D7-B83ABE265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157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EF8C5-4148-4C16-8148-8FFEAC43A2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2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165C1-07D5-4780-AF56-E2156D840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BF279-AE54-45D8-9878-4FC3517A0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70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292DE-9D76-4ABC-AFDA-A44680965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69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E20AC-484F-4C6A-8BA6-40D7924CC8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988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C8E6-AECE-48F9-A8F8-B866098246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82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7CDDC-A937-4912-A4FB-4CB75B2989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202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1D8C-1255-43C4-B94F-99852C3FD8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043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2AE5-9DF3-47BC-BB0F-BDA8EF51B7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006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1B570-A119-4561-BBBF-EEDE68BAAF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37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A9FF1-7949-40BA-9730-396B50CB901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121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FE7C-2926-4367-ADC9-1956BF3CBB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48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292FB-6735-4F13-8905-6377DDEF2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3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A8180-CA79-48F3-9877-B75034C866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765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7EB3C-13D4-4251-B338-F28BCEFDA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691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5F55-0790-4A91-9D67-B5B79084DF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18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BAD0-C1CD-4869-9733-49A5877AB8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276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7F28C-7C99-4B00-9370-4C9F1117C85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80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67A08-96BC-4D66-9D5D-E2E033A2AC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047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D754-44B2-40E9-82D0-D19CD54123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2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A89F4-5961-49B0-BAFF-229A4F6755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87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56E1A-3ECC-4365-8D97-EE4C520C55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185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6C57-FE3E-43B3-9F01-43FE4E4746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07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444B-BEFD-4F7C-92AC-1AC906AAF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53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458E-E2E6-4EC7-B9D7-B83ABE2658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9965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EF8C5-4148-4C16-8148-8FFEAC43A24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9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F279-AE54-45D8-9878-4FC3517A06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34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92DE-9D76-4ABC-AFDA-A44680965E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40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20AC-484F-4C6A-8BA6-40D7924CC8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977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1787-35C8-425B-9C36-527C24B74A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720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165C1-07D5-4780-AF56-E2156D84096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9743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92FB-6735-4F13-8905-6377DDEF21A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899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444B-BEFD-4F7C-92AC-1AC906AAF0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369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E923-A4EC-45CC-8428-B53A2DEAF5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34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BE923-A4EC-45CC-8428-B53A2DEAF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75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6642D-AFC3-41D9-B1FB-F0E121EC4B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0074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9EA49-F044-4D68-A891-8D5C0D74BB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923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1EE3-7728-463B-BD53-FD59CC4C0E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550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92FEB-548E-41D6-9312-6C3234BE3C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094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D1B-2F62-4E18-99D3-892ADC3565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145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71150-B9E5-4A6D-A0FB-532D5E4059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694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3D2D-76E7-448C-B6CC-07B9CED1F968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D56C-8540-43AA-B8F5-8ECF4AF59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8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6642D-AFC3-41D9-B1FB-F0E121EC4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26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9EA49-F044-4D68-A891-8D5C0D74BB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97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41EE3-7728-463B-BD53-FD59CC4C0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16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2FEB-548E-41D6-9312-6C3234BE3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5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8038540E-4264-4C59-AB87-F9D6032D1F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folHlink"/>
                </a:solidFill>
              </a:defRPr>
            </a:lvl1pPr>
          </a:lstStyle>
          <a:p>
            <a:fld id="{995662D3-F9D2-4226-B85A-3279CFAF21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folHlink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folHlink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07349-029E-48A9-B195-E1D8F58736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9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540E-4264-4C59-AB87-F9D6032D1F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32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8540E-4264-4C59-AB87-F9D6032D1F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66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515D5-BC4F-4878-BA62-840CAEED9B3E}" type="datetimeFigureOut">
              <a:rPr lang="en-US"/>
              <a:pPr>
                <a:defRPr/>
              </a:pPr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1C159-1FC3-4E06-9557-13D55B6F2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" y="2590800"/>
            <a:ext cx="1181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phrase has interesting roots.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2E3071-DE72-DDAF-4E50-36F30C9A1D35}"/>
              </a:ext>
            </a:extLst>
          </p:cNvPr>
          <p:cNvSpPr txBox="1"/>
          <p:nvPr/>
        </p:nvSpPr>
        <p:spPr>
          <a:xfrm>
            <a:off x="990600" y="4191000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The “Trust” Test</a:t>
            </a:r>
          </a:p>
        </p:txBody>
      </p:sp>
    </p:spTree>
    <p:extLst>
      <p:ext uri="{BB962C8B-B14F-4D97-AF65-F5344CB8AC3E}">
        <p14:creationId xmlns:p14="http://schemas.microsoft.com/office/powerpoint/2010/main" val="18231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6200"/>
            <a:ext cx="117348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makes a great servant, 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 terrible “master”. 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Laodicean’s chose a “Comfortable Compromise” between these two “Trusts”, 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ended up nauseating God!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Rev. 3:14-22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16 reveals how some who are “caught up” in this world, </a:t>
            </a:r>
          </a:p>
          <a:p>
            <a:pPr marL="0" indent="0" algn="ctr">
              <a:buNone/>
            </a:pP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 up “cast away” in eternity.  </a:t>
            </a:r>
          </a:p>
        </p:txBody>
      </p:sp>
    </p:spTree>
    <p:extLst>
      <p:ext uri="{BB962C8B-B14F-4D97-AF65-F5344CB8AC3E}">
        <p14:creationId xmlns:p14="http://schemas.microsoft.com/office/powerpoint/2010/main" val="268118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7342"/>
            <a:ext cx="11963400" cy="7731258"/>
          </a:xfrm>
          <a:solidFill>
            <a:schemeClr val="tx1">
              <a:alpha val="28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we make “money” our servant 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instead of our master? Luke 16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Understand Stewardship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16</a:t>
            </a:r>
          </a:p>
          <a:p>
            <a:pPr marL="0" indent="0"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Vs 1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certain rich man had a steward…”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 Steward manages the resources of another.         </a:t>
            </a:r>
          </a:p>
          <a:p>
            <a:pPr marL="0" indent="0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9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Oikonom’os</a:t>
            </a: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manager, overseer, fiscal agent</a:t>
            </a:r>
          </a:p>
          <a:p>
            <a:pPr marL="0" indent="0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He has </a:t>
            </a:r>
            <a:r>
              <a:rPr lang="en-US" altLang="en-US" sz="3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master’s resources.      </a:t>
            </a:r>
          </a:p>
          <a:p>
            <a:pPr marL="0" indent="0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His </a:t>
            </a:r>
            <a:r>
              <a:rPr lang="en-US" altLang="en-US" sz="3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provided by the “master”.</a:t>
            </a:r>
          </a:p>
          <a:p>
            <a:pPr marL="0" indent="0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3) He </a:t>
            </a:r>
            <a:r>
              <a:rPr lang="en-US" altLang="en-US" sz="3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invests</a:t>
            </a: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those resources for the Master.</a:t>
            </a:r>
          </a:p>
          <a:p>
            <a:pPr marL="0" indent="0"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Lk 19:13 </a:t>
            </a:r>
            <a:r>
              <a:rPr lang="en-US" altLang="en-US" sz="39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(invest, trade)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I come.” </a:t>
            </a:r>
            <a:endParaRPr lang="en-US" altLang="en-US" sz="39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400" y="92106"/>
            <a:ext cx="12090400" cy="6673788"/>
          </a:xfrm>
          <a:solidFill>
            <a:schemeClr val="tx1">
              <a:alpha val="4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Understand Stewardship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16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What’s the primary qualification of 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stewards?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lvl="0" indent="0">
              <a:buNone/>
              <a:defRPr/>
            </a:pPr>
            <a:r>
              <a:rPr lang="en-US" altLang="en-US" sz="5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4:2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required in stewards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man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</a:t>
            </a:r>
            <a:r>
              <a:rPr lang="en-US" alt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greatest ability is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Dependability!</a:t>
            </a:r>
            <a:endParaRPr lang="en-US" altLang="en-US" sz="48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D7A74-4443-0392-B1A9-5D73E5B36AA8}"/>
              </a:ext>
            </a:extLst>
          </p:cNvPr>
          <p:cNvSpPr txBox="1"/>
          <p:nvPr/>
        </p:nvSpPr>
        <p:spPr>
          <a:xfrm>
            <a:off x="63123" y="3733800"/>
            <a:ext cx="6246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Pistos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trustworthy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58572-6764-7F4D-328C-ADA07D4D3E96}"/>
              </a:ext>
            </a:extLst>
          </p:cNvPr>
          <p:cNvSpPr txBox="1"/>
          <p:nvPr/>
        </p:nvSpPr>
        <p:spPr>
          <a:xfrm>
            <a:off x="5597809" y="3682177"/>
            <a:ext cx="6678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peithō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convince!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400" y="92106"/>
            <a:ext cx="12090400" cy="6673788"/>
          </a:xfrm>
          <a:solidFill>
            <a:schemeClr val="tx1">
              <a:alpha val="42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Understand Stewardship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16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What’s the primary qualification of 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stewards?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lvl="0" indent="0">
              <a:buNone/>
              <a:defRPr/>
            </a:pPr>
            <a:r>
              <a:rPr lang="en-US" altLang="en-US" sz="54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4:2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required in stewards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 man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alt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</a:t>
            </a:r>
            <a:r>
              <a:rPr lang="en-US" alt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greatest ability is </a:t>
            </a:r>
            <a:r>
              <a:rPr lang="en-US" alt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Dependability!</a:t>
            </a:r>
            <a:endParaRPr lang="en-US" altLang="en-US" sz="4800" b="1" i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D7A74-4443-0392-B1A9-5D73E5B36AA8}"/>
              </a:ext>
            </a:extLst>
          </p:cNvPr>
          <p:cNvSpPr txBox="1"/>
          <p:nvPr/>
        </p:nvSpPr>
        <p:spPr>
          <a:xfrm>
            <a:off x="63123" y="3733800"/>
            <a:ext cx="6246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Pistos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</a:t>
            </a:r>
            <a:r>
              <a:rPr kumimoji="0" lang="en-US" alt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trustworthy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58572-6764-7F4D-328C-ADA07D4D3E96}"/>
              </a:ext>
            </a:extLst>
          </p:cNvPr>
          <p:cNvSpPr txBox="1"/>
          <p:nvPr/>
        </p:nvSpPr>
        <p:spPr>
          <a:xfrm>
            <a:off x="5597809" y="3682177"/>
            <a:ext cx="6678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peithō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convince!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-44388"/>
            <a:ext cx="117348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4:2 </a:t>
            </a: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is required in stewards </a:t>
            </a:r>
          </a:p>
          <a:p>
            <a:pPr marL="0" indent="0" algn="ctr">
              <a:buNone/>
            </a:pPr>
            <a:r>
              <a:rPr lang="en-US" alt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that a man be found faithful.”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447801"/>
            <a:ext cx="11353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We often struggle to decide if we can really “trust God”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seldom considering whether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can really trust us!</a:t>
            </a:r>
          </a:p>
          <a:p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 has the </a:t>
            </a:r>
          </a:p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better track record?)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80" y="4305388"/>
            <a:ext cx="3835893" cy="2552612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2693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9F3F0E21-D418-4ABE-3378-FDC0D60854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11887200" cy="6629400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 Stewardship involves managing the resources of another… </a:t>
            </a:r>
          </a:p>
          <a:p>
            <a:pPr marL="0" indent="0"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we to manage for God?</a:t>
            </a:r>
          </a:p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“Our” Treasures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Wealth/Resources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16:2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had wasted his (master’s) goods”</a:t>
            </a:r>
          </a:p>
          <a:p>
            <a:pPr marL="0" indent="0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24:1-2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earth is the LORD’S, </a:t>
            </a:r>
          </a:p>
          <a:p>
            <a:pPr marL="0" indent="0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and the fulness thereof; the world,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that dwell therein.”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4:7; Rev. 4:11</a:t>
            </a:r>
            <a:endParaRPr lang="en-US" alt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228600"/>
            <a:ext cx="11887200" cy="6858000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we to manage for God?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“Our” Treasures (Wealth)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Forgetful stewards usually become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4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Faithless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Stewards!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Deut. 8:14,17-18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thine heart be lifted up, and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forget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thy God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…And thou say in thine heart,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power …hath gotten me this wealth.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thou shalt remember the LORD thy God: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He that giveth thee power to get wealth”</a:t>
            </a:r>
            <a:endParaRPr lang="en-US" altLang="en-US" sz="40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2441"/>
            <a:ext cx="119634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“Our” Treasures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(Belongs to God)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Our Giving is a “gage” (Test) of our faith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and our faithfulness.  Luke 16:11-13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9C563-AD8C-D0C3-5CF5-C0378144E501}"/>
              </a:ext>
            </a:extLst>
          </p:cNvPr>
          <p:cNvSpPr txBox="1"/>
          <p:nvPr/>
        </p:nvSpPr>
        <p:spPr>
          <a:xfrm>
            <a:off x="304800" y="2057400"/>
            <a:ext cx="11416145" cy="4745915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therefore ye have not been faithful in the unrighteous mammon,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will commit to your trust the true riches?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if ye have not been faithful in that which is another man’s,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shall give you that which is your own? 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servant can serve two masters: …</a:t>
            </a:r>
          </a:p>
          <a:p>
            <a:pPr lvl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cannot serve God and mammon.”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4300" y="12441"/>
            <a:ext cx="11963400" cy="68580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“Our” Treasures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(Belongs to God) </a:t>
            </a:r>
            <a:endParaRPr lang="en-US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2) Our Giving is a “gage” (Test) of our faith </a:t>
            </a:r>
            <a:b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and our faithfulness. 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9C563-AD8C-D0C3-5CF5-C0378144E501}"/>
              </a:ext>
            </a:extLst>
          </p:cNvPr>
          <p:cNvSpPr txBox="1"/>
          <p:nvPr/>
        </p:nvSpPr>
        <p:spPr>
          <a:xfrm>
            <a:off x="228600" y="2057400"/>
            <a:ext cx="11849100" cy="4351961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Lev. 27:30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tithe…is the Lord’s”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Mal. 3:8,9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“Will a man rob God?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 ye have robbed me …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tithes and offerings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Ye are cursed with a curse” 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(Haggai 1:4,5</a:t>
            </a:r>
            <a:r>
              <a:rPr lang="en-US" alt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Deut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14:22,23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“thou shalt truly tithe all thine increase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thou mayest learn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fear the Lord thy God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"/>
            <a:ext cx="12039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Because of the seductive nature of wealth,  God commands Pastors to: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that are rich…</a:t>
            </a:r>
          </a:p>
          <a:p>
            <a:pPr marL="0" indent="0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({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Parangel’lō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command para: with &amp;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angelo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messenger})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they be not high minded,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trust in uncertain riches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in the living God,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giveth us richly all things to enjoy;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That they do good, that they be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 in good works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to distribute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(share)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 to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communicate;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koinōnikos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liberal partnership)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1 Tim. 6:17-19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1203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Nov. 13, 1861 a Pennsylvania Preacher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Watkinson)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wrote the following to Secretary of the Treasury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(Mr. Chase)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Sir: You are about to submit your annual report to the Congress respecting the affairs of the national finances.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fact touching our currency has hitherto been seriously overlooked. </a:t>
            </a:r>
          </a:p>
          <a:p>
            <a:pPr algn="ctr"/>
            <a:r>
              <a:rPr lang="en-US" sz="4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mean the recognition of the Almighty God in some form on our coins.”</a:t>
            </a:r>
          </a:p>
        </p:txBody>
      </p:sp>
    </p:spTree>
    <p:extLst>
      <p:ext uri="{BB962C8B-B14F-4D97-AF65-F5344CB8AC3E}">
        <p14:creationId xmlns:p14="http://schemas.microsoft.com/office/powerpoint/2010/main" val="21870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5527" y="3276600"/>
            <a:ext cx="800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52400" y="0"/>
            <a:ext cx="12192000" cy="144655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6:19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“Laying up in store for themselves a good foundation against the time to come,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A5971-0772-D3E6-04D2-30A353407C3B}"/>
              </a:ext>
            </a:extLst>
          </p:cNvPr>
          <p:cNvSpPr txBox="1"/>
          <p:nvPr/>
        </p:nvSpPr>
        <p:spPr>
          <a:xfrm>
            <a:off x="4648200" y="1859340"/>
            <a:ext cx="6174508" cy="1569660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they may lay hold on eternal life.”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514366-4622-7C06-EB4C-74F834C814BE}"/>
              </a:ext>
            </a:extLst>
          </p:cNvPr>
          <p:cNvSpPr txBox="1"/>
          <p:nvPr/>
        </p:nvSpPr>
        <p:spPr>
          <a:xfrm>
            <a:off x="4675908" y="3483098"/>
            <a:ext cx="7363692" cy="2062103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where your treasure is,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there will your heart be also.”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Mt. 6:19,20</a:t>
            </a:r>
          </a:p>
        </p:txBody>
      </p:sp>
    </p:spTree>
    <p:extLst>
      <p:ext uri="{BB962C8B-B14F-4D97-AF65-F5344CB8AC3E}">
        <p14:creationId xmlns:p14="http://schemas.microsoft.com/office/powerpoint/2010/main" val="42103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11887200" cy="6858000"/>
          </a:xfrm>
          <a:solidFill>
            <a:schemeClr val="tx1">
              <a:alpha val="51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we to manage for God? </a:t>
            </a:r>
          </a:p>
          <a:p>
            <a:pPr marL="0" indent="0"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Our </a:t>
            </a:r>
            <a:r>
              <a:rPr lang="en-US" alt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5:15-17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 then that ye walk circumspectly,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as fools, but as wise,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Redeeming the time,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days are evil.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-ay-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‘: hurtful, diseased (infected)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be ye not unwise,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understanding what the will of the Lord is.”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90:12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teach us to number our days,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that we may apply our hearts unto wisdom.”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12192000" cy="6858000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Our </a:t>
            </a:r>
            <a:r>
              <a:rPr lang="en-US" altLang="en-US" sz="6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16:3-4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shall I do? for my lord taketh away from me the stewardship. I am resolved what to do, that,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 am put out of the stewardship,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receive me into their houses.”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8</a:t>
            </a: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commended the unjust steward”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The lesson about the unfaithful steward is that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when he realized he was running out of time,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he did something about it!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8</a:t>
            </a: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“for the children of this world are in their generation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wiser than the children of light.”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-76200"/>
            <a:ext cx="11963400" cy="68580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we to manage for God?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Our </a:t>
            </a:r>
            <a:r>
              <a:rPr lang="en-US" altLang="en-US" sz="6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Talents</a:t>
            </a:r>
            <a:r>
              <a:rPr lang="en-US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Peter 4:10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every man hath received the gift,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so minister the same one to another,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good stewards of the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manifold grace of God.”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Most squander their “gifts” on themselves or on getting ahead in “this world”.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25:25 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hid </a:t>
            </a:r>
            <a:r>
              <a:rPr lang="en-US" altLang="en-US" sz="4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talent </a:t>
            </a: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earth…”</a:t>
            </a:r>
          </a:p>
          <a:p>
            <a:pPr marL="0" indent="0">
              <a:buNone/>
            </a:pP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4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-76200"/>
            <a:ext cx="11811000" cy="75438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are we to manage for God?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Our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Testimony.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Gospel) </a:t>
            </a:r>
            <a:r>
              <a:rPr lang="en-US" alt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Thess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2:4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as we were allowed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dokimazo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God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 put in trust with the gospel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 we speak;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as pleasing men, but God,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trieth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dokimazo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hearts.”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God has committed the treasure of His truth to us!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Cor. 4:7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have this treasure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earthen vessels” 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10:8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“freely you’ve received, freely give”</a:t>
            </a:r>
          </a:p>
          <a:p>
            <a:pPr marL="0" indent="0" algn="ctr">
              <a:buNone/>
            </a:pP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6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12039600" cy="6858000"/>
          </a:xfrm>
          <a:solidFill>
            <a:schemeClr val="tx1">
              <a:alpha val="48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Our Testimony </a:t>
            </a: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Gospel)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Thess. 2:4 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Since God’s committed this treasure to us, we must: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Guard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it. 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Tim. 6:20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“Keep that which is committed to thy trust”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Jude 3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“earnestly contend for the faith.”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 others.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Tim. 2:2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thou hast heard…commit to others”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Lk 19:13  </a:t>
            </a: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“Occupy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I come”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Pragmateu’omai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busy yourself with (my) business 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"/>
            <a:ext cx="12115800" cy="7086600"/>
          </a:xfrm>
          <a:solidFill>
            <a:schemeClr val="tx1"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God entrusts us with:</a:t>
            </a:r>
            <a:endParaRPr lang="en-US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Treasures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(Resources);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(Opportunities) 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Talents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(Abilities);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our Testimony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(Influence) 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we can use them to “invest” </a:t>
            </a:r>
          </a:p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sharing the eternal treasure of the Gospel.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Cor. 4:1-2 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“seeing </a:t>
            </a:r>
            <a:r>
              <a:rPr lang="en-US" sz="5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this ministry,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(3:18) </a:t>
            </a:r>
          </a:p>
          <a:p>
            <a:pPr marL="0" indent="0">
              <a:buNone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have received mercy, we faint not;</a:t>
            </a:r>
          </a:p>
          <a:p>
            <a:pPr marL="0" indent="0" algn="ctr">
              <a:buNone/>
            </a:pP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have renounced the hidden things of dishonesty,</a:t>
            </a:r>
          </a:p>
          <a:p>
            <a:pPr marL="0" indent="0" algn="ctr">
              <a:buNone/>
            </a:pPr>
            <a:r>
              <a:rPr lang="en-US" sz="43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walking in craftiness,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 handling the word of God deceitfully; </a:t>
            </a:r>
          </a:p>
          <a:p>
            <a:pPr marL="0" indent="0">
              <a:buNone/>
            </a:pPr>
            <a:b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"/>
            <a:ext cx="11811000" cy="6858000"/>
          </a:xfrm>
          <a:solidFill>
            <a:schemeClr val="tx1">
              <a:alpha val="51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4:2-4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“…but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manifestation of the truth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commending ourselves to every man's conscience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sight of God.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Satan seeks to sidetrack us with a preoccupation with the temporary.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our gospel be hid, it is hid to them that are lost: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whom the god of this world hath </a:t>
            </a:r>
            <a:r>
              <a:rPr lang="en-US" alt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blinded the minds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Typhlo’ō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make smoky, obscure)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them which believe not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a’pistos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lest the light of the glorious gospel of Christ…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shine unto them.” </a:t>
            </a:r>
            <a:endParaRPr lang="en-US" altLang="en-US" sz="6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-76200"/>
            <a:ext cx="11887200" cy="6858000"/>
          </a:xfrm>
          <a:solidFill>
            <a:schemeClr val="tx1">
              <a:alpha val="5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Corinthians 4:5-7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preach not ourselves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Christ the Lord; </a:t>
            </a:r>
          </a:p>
          <a:p>
            <a:pPr marL="0" indent="0" algn="ctr">
              <a:buNone/>
            </a:pPr>
            <a:r>
              <a:rPr lang="en-US" alt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ourselves your servants...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God, who commanded the light to shine out of darkness, hath shined in our hearts,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the light of the knowledge of the glory of God in the face of Jesus Christ.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have this treasure in earthen vessels,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the excellency of the power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of God, and not of us.”  </a:t>
            </a:r>
          </a:p>
        </p:txBody>
      </p:sp>
    </p:spTree>
    <p:extLst>
      <p:ext uri="{BB962C8B-B14F-4D97-AF65-F5344CB8AC3E}">
        <p14:creationId xmlns:p14="http://schemas.microsoft.com/office/powerpoint/2010/main" val="8363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9341"/>
            <a:ext cx="11887200" cy="4572000"/>
          </a:xfrm>
          <a:solidFill>
            <a:schemeClr val="tx1">
              <a:alpha val="5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Jan. 2010, On what would have been Elvis’ 75</a:t>
            </a:r>
            <a:r>
              <a:rPr lang="en-US" alt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Birthday, Priscilla Presley shared with Mat Lauer: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think Elvis would always be a part of music, no matter what, It was in his blood.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if he’d be doing rock ’n’ roll right now;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think that maybe he’d be going into gospel.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Maybe even preaching a little bit. </a:t>
            </a:r>
            <a:endParaRPr lang="en-US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94" y="4741341"/>
            <a:ext cx="3396221" cy="21166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4742896"/>
            <a:ext cx="6400800" cy="1754326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loved to teach </a:t>
            </a:r>
          </a:p>
          <a:p>
            <a:pPr algn="ctr"/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loved the Bible.”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0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12039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“You are probably a Christian.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our Republic were not shattered beyond reconstruction?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not the antiquaries of succeeding centuries rightly reason from our past that we were a heathen nation?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propose is that instead of the goddess of liberty we shall have …in the folds of the bars the words GOD, LIBERTY, LAW…” </a:t>
            </a:r>
          </a:p>
        </p:txBody>
      </p:sp>
    </p:spTree>
    <p:extLst>
      <p:ext uri="{BB962C8B-B14F-4D97-AF65-F5344CB8AC3E}">
        <p14:creationId xmlns:p14="http://schemas.microsoft.com/office/powerpoint/2010/main" val="115334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12039599" cy="6629400"/>
          </a:xfrm>
          <a:solidFill>
            <a:schemeClr val="tx1">
              <a:alpha val="5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Elvis was raised in an Assembly of God church. At the height of his career he told his Pastor: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“Pastor, I’m the most miserable young man ….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I’ve got all the money I’ll ever need to spend.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I’ve got millions of fans. I’ve got friends.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I’m doing what you taught me not to do, </a:t>
            </a:r>
          </a:p>
          <a:p>
            <a:pPr marL="0" indent="0" algn="ctr"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I’m not doing things you taught me to do.”</a:t>
            </a:r>
          </a:p>
          <a:p>
            <a:pPr marL="0" indent="0" algn="ctr">
              <a:buNone/>
            </a:pPr>
            <a:endParaRPr lang="en-US" alt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http://hollowverse.com/elvis-presley/</a:t>
            </a:r>
          </a:p>
          <a:p>
            <a:pPr marL="0" indent="0" algn="ctr">
              <a:buNone/>
            </a:pPr>
            <a:endParaRPr lang="en-US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"/>
            <a:ext cx="12039599" cy="66294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Elvis </a:t>
            </a: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 claimed to be born again)</a:t>
            </a:r>
          </a:p>
          <a:p>
            <a:pPr marL="0" indent="0" algn="ctr">
              <a:buNone/>
            </a:pPr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 Faithful Steward of his Treasures, Time, Talents, and Testimony?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altLang="en-US" sz="88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You?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his death, Pricilla and Lisa Marie Presley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joined the Church of Scientology. 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https://www.nickiswift.com/930214/inside-priscilla-presleys-history-with-scientology/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76200"/>
            <a:ext cx="11811000" cy="6858000"/>
          </a:xfrm>
          <a:solidFill>
            <a:schemeClr val="tx1">
              <a:alpha val="54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 Grammy awards Elvis won were all for Gospel Music.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1972 he won one for the album “He touched Me”.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of the songs:  “He is my Everything” says: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remember my days of darkness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sunshine or sight to lead the way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 whisper of His voice softly calling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arms of my Maker to stay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my reason for living,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He is the king of all kings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long to be His possession,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He is my everything”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"/>
            <a:ext cx="12039600" cy="7239000"/>
          </a:xfrm>
          <a:solidFill>
            <a:schemeClr val="tx1">
              <a:alpha val="5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lighting and thunder,</a:t>
            </a:r>
          </a:p>
          <a:p>
            <a:pPr marL="0" indent="0" algn="ctr">
              <a:buNone/>
            </a:pP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the last bell has rung</a:t>
            </a:r>
          </a:p>
          <a:p>
            <a:pPr marL="0" indent="0" algn="ctr">
              <a:buNone/>
            </a:pP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want to bow down before Him, </a:t>
            </a:r>
          </a:p>
          <a:p>
            <a:pPr marL="0" indent="0" algn="ctr">
              <a:buNone/>
            </a:pPr>
            <a:r>
              <a:rPr lang="en-US" altLang="en-US" sz="43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hear Him say well done.” </a:t>
            </a:r>
          </a:p>
          <a:p>
            <a:pPr marL="0" indent="0" algn="ctr">
              <a:buNone/>
            </a:pP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my reason for living, </a:t>
            </a:r>
          </a:p>
          <a:p>
            <a:pPr marL="0" indent="0" algn="ctr">
              <a:buNone/>
            </a:pP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Oh He is the king of all kings</a:t>
            </a:r>
          </a:p>
          <a:p>
            <a:pPr marL="0" indent="0" algn="ctr">
              <a:buNone/>
            </a:pP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long to be His possession,  </a:t>
            </a:r>
          </a:p>
          <a:p>
            <a:pPr marL="0" indent="0" algn="ctr">
              <a:buNone/>
            </a:pPr>
            <a:r>
              <a:rPr lang="en-US" altLang="en-US" sz="43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He is my everything”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reference to the final Judgment where God will reward the faithful stewards, 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punish the unfaithful. Mt. 25:14-30</a:t>
            </a:r>
            <a:endParaRPr lang="en-US" alt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"/>
            <a:ext cx="11887200" cy="6781800"/>
          </a:xfrm>
          <a:solidFill>
            <a:schemeClr val="tx1">
              <a:alpha val="54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Mt. 25:26-30 Jesus revealed that unfaithful stewards will hear: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wicked and slothful servant…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…the talent from him,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give it unto him which hath ten talents.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cast ye the unprofitable servant into outer darkness: 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skotos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obscurity)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shall be weeping and gnashing of teeth.”</a:t>
            </a:r>
          </a:p>
          <a:p>
            <a:pPr marL="0" indent="0" algn="ctr"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(disappointment, frustration, regret.)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Cor. 3:15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shall suffer loss…”</a:t>
            </a:r>
          </a:p>
          <a:p>
            <a:pPr marL="0" indent="0" algn="ctr">
              <a:buNone/>
            </a:pP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3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1812"/>
            <a:ext cx="11658600" cy="6858000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16:1,2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certain rich man had a steward…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same was accused that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had  wasted his goods”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called him, and said unto him,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an account of thy stewardship”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Someday we’ll all here this!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5:10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must all appear before the judgment seat of Christ.”</a:t>
            </a:r>
            <a:endParaRPr lang="en-US" altLang="en-US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81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173EA-7697-2D50-6217-B92900F25A4C}"/>
              </a:ext>
            </a:extLst>
          </p:cNvPr>
          <p:cNvSpPr txBox="1"/>
          <p:nvPr/>
        </p:nvSpPr>
        <p:spPr>
          <a:xfrm>
            <a:off x="2438400" y="1524000"/>
            <a:ext cx="2743200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</a:rPr>
              <a:t>Gold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86000-363F-A313-A165-70D2E970CB1E}"/>
              </a:ext>
            </a:extLst>
          </p:cNvPr>
          <p:cNvSpPr txBox="1"/>
          <p:nvPr/>
        </p:nvSpPr>
        <p:spPr>
          <a:xfrm>
            <a:off x="2209800" y="1524000"/>
            <a:ext cx="381000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</a:rPr>
              <a:t>Government</a:t>
            </a:r>
          </a:p>
          <a:p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AE370-5DC8-99A6-5880-5907FF6CDBE6}"/>
              </a:ext>
            </a:extLst>
          </p:cNvPr>
          <p:cNvSpPr txBox="1"/>
          <p:nvPr/>
        </p:nvSpPr>
        <p:spPr>
          <a:xfrm>
            <a:off x="94672" y="2970550"/>
            <a:ext cx="12002655" cy="4124206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Pr. 3:5-6,9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in the 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all thine heart;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lean not unto thine own understanding.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all thy ways acknowledge him,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shall direct thy paths...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Honor the LORD with thy substance,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with the first fruits of all thine increase:” </a:t>
            </a:r>
          </a:p>
          <a:p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048000" y="304800"/>
            <a:ext cx="9067800" cy="599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Faith Promise ministry is a practical and effective way</a:t>
            </a:r>
            <a:endParaRPr lang="en-US" alt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F4F31C-E542-3873-DBC0-2B83B6F5C847}"/>
              </a:ext>
            </a:extLst>
          </p:cNvPr>
          <p:cNvSpPr txBox="1"/>
          <p:nvPr/>
        </p:nvSpPr>
        <p:spPr>
          <a:xfrm>
            <a:off x="76200" y="4267200"/>
            <a:ext cx="1196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“Prove the sincerity of your love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 8:8</a:t>
            </a:r>
            <a:endParaRPr kumimoji="0" lang="en-US" alt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“lay up treasure in heaven”  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6:20</a:t>
            </a:r>
            <a:endParaRPr kumimoji="0" lang="en-US" altLang="en-US" sz="5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DD47AC-BEF7-7036-78AE-DB8F1B8812ED}"/>
              </a:ext>
            </a:extLst>
          </p:cNvPr>
          <p:cNvSpPr txBox="1"/>
          <p:nvPr/>
        </p:nvSpPr>
        <p:spPr>
          <a:xfrm>
            <a:off x="152400" y="2136338"/>
            <a:ext cx="1196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investing the Treasures, Time, Talents and Testimony God’s entrusted to us 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02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0398"/>
            <a:ext cx="1173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Secretary Chase instructed James Pollock, Director of the Mint at Philadelphia, to prepare a motto,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letter dated Nov 20, 1861: </a:t>
            </a:r>
          </a:p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“Dear Sir: No nation can be strong except in the strength of God, or safe except in His defense.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trust of our people in God should be declared on our national coins. </a:t>
            </a:r>
          </a:p>
        </p:txBody>
      </p:sp>
      <p:pic>
        <p:nvPicPr>
          <p:cNvPr id="3" name="Picture 2" descr="The Law of the Land: Chief Justice Salmon P. Chase">
            <a:extLst>
              <a:ext uri="{FF2B5EF4-FFF2-40B4-BE49-F238E27FC236}">
                <a16:creationId xmlns:a16="http://schemas.microsoft.com/office/drawing/2014/main" id="{89E7FC33-EB73-9878-8207-F2DE310C8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/>
        </p:blipFill>
        <p:spPr bwMode="auto">
          <a:xfrm>
            <a:off x="152400" y="4388498"/>
            <a:ext cx="2971800" cy="24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mes Pollock (1810-1890) - Find a Grave Memorial">
            <a:extLst>
              <a:ext uri="{FF2B5EF4-FFF2-40B4-BE49-F238E27FC236}">
                <a16:creationId xmlns:a16="http://schemas.microsoft.com/office/drawing/2014/main" id="{8431F6BB-478E-5F05-E38A-F6DFD425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4419600"/>
            <a:ext cx="2143125" cy="24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0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0398"/>
            <a:ext cx="1173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cause a device to be prepared without delay with a motto expressing in the fewest and tersest words possible this national recognition.”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chose 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“In God We Trust”</a:t>
            </a:r>
          </a:p>
          <a:p>
            <a:pPr algn="ctr"/>
            <a:r>
              <a:rPr 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Eventually adopted as National Motto in 1956</a:t>
            </a:r>
            <a:endParaRPr 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The Law of the Land: Chief Justice Salmon P. Chase">
            <a:extLst>
              <a:ext uri="{FF2B5EF4-FFF2-40B4-BE49-F238E27FC236}">
                <a16:creationId xmlns:a16="http://schemas.microsoft.com/office/drawing/2014/main" id="{487E4F33-E70A-D140-6155-5C42A232F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5"/>
          <a:stretch/>
        </p:blipFill>
        <p:spPr bwMode="auto">
          <a:xfrm>
            <a:off x="152400" y="3763745"/>
            <a:ext cx="3048000" cy="309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James Pollock (1810-1890) - Find a Grave Memorial">
            <a:extLst>
              <a:ext uri="{FF2B5EF4-FFF2-40B4-BE49-F238E27FC236}">
                <a16:creationId xmlns:a16="http://schemas.microsoft.com/office/drawing/2014/main" id="{8A8334C9-4520-5C17-7C87-9984F17E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33" y="3763746"/>
            <a:ext cx="2865468" cy="312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56768-AA7D-9D0B-57DE-1ADB33B552E9}"/>
              </a:ext>
            </a:extLst>
          </p:cNvPr>
          <p:cNvSpPr txBox="1"/>
          <p:nvPr/>
        </p:nvSpPr>
        <p:spPr>
          <a:xfrm>
            <a:off x="3657600" y="3763745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Replacing the original</a:t>
            </a:r>
          </a:p>
          <a:p>
            <a:r>
              <a:rPr lang="en-US" sz="3600" b="1" dirty="0"/>
              <a:t>  “E pluribus unum”</a:t>
            </a:r>
          </a:p>
          <a:p>
            <a:r>
              <a:rPr lang="en-US" sz="3600" b="1" dirty="0"/>
              <a:t>  (Out of many, One)</a:t>
            </a:r>
          </a:p>
        </p:txBody>
      </p:sp>
    </p:spTree>
    <p:extLst>
      <p:ext uri="{BB962C8B-B14F-4D97-AF65-F5344CB8AC3E}">
        <p14:creationId xmlns:p14="http://schemas.microsoft.com/office/powerpoint/2010/main" val="41948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04800" y="1"/>
            <a:ext cx="10820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folHlink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5400" dirty="0">
                <a:solidFill>
                  <a:schemeClr val="bg1"/>
                </a:solidFill>
              </a:rPr>
              <a:t>This may be our National Motto…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930914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But This appears to be our Natural “Motivation”!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10870"/>
            <a:ext cx="405174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1" y="1301645"/>
            <a:ext cx="8001000" cy="5632311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2286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repeatedly spoke of the dangers of this detour!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“Lay not up for yourselves treasures on earth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…but lay up for yourselves treasures in heaven…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where your treasure is,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will your heart be also.”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Mt. 6:19,20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0659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Christians, we’re often “torn” between  these two “Trusts”.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2221" y="698554"/>
            <a:ext cx="37331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(God or Gold) 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-35600"/>
            <a:ext cx="1215390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190500" y="35600"/>
            <a:ext cx="11811000" cy="6617196"/>
          </a:xfrm>
          <a:prstGeom prst="rect">
            <a:avLst/>
          </a:prstGeom>
          <a:solidFill>
            <a:schemeClr val="tx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6:22-24 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light of the body is the eye: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therefore thine eye be single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haplous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clear focus)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whole body shall be full of light.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But if thine eye be evil,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poneros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infected)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whole body shall be full of darkness.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If therefore the light that is in thee be darkness, </a:t>
            </a:r>
          </a:p>
          <a:p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how great is that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darkness! </a:t>
            </a:r>
            <a:endParaRPr 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man can serve two masters: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either he will hate the one, and love the other;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else he will hold to the one, and despise the other.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cannot serve God and mammon.” 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55EAD-1287-E9B5-97C3-3BBF755E9689}"/>
              </a:ext>
            </a:extLst>
          </p:cNvPr>
          <p:cNvSpPr txBox="1"/>
          <p:nvPr/>
        </p:nvSpPr>
        <p:spPr>
          <a:xfrm>
            <a:off x="7315200" y="3414665"/>
            <a:ext cx="61156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skotos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obscured)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8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960" y="4343400"/>
            <a:ext cx="11887200" cy="2554545"/>
          </a:xfrm>
          <a:prstGeom prst="rect">
            <a:avLst/>
          </a:prstGeom>
          <a:solidFill>
            <a:schemeClr val="tx1">
              <a:alpha val="46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love of money is the root of all evil: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which while some coveted after,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have erred from the faith, and pierced themselves through with many sorrows.“ 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0"/>
            <a:ext cx="12268200" cy="4447371"/>
          </a:xfrm>
          <a:prstGeom prst="rect">
            <a:avLst/>
          </a:prstGeom>
          <a:solidFill>
            <a:schemeClr val="tx1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Money’s been described as a universal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Passport to everywhere except heaven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Provider for everything except happiness.</a:t>
            </a:r>
          </a:p>
          <a:p>
            <a:pPr algn="ctr">
              <a:spcBef>
                <a:spcPts val="6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reveals that it can easily become</a:t>
            </a:r>
          </a:p>
          <a:p>
            <a:pPr algn="ctr">
              <a:spcBef>
                <a:spcPts val="6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“filthy lucre” </a:t>
            </a: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“Unrighteous Mammon” </a:t>
            </a:r>
          </a:p>
          <a:p>
            <a:pPr algn="ctr">
              <a:spcBef>
                <a:spcPts val="600"/>
              </a:spcBef>
            </a:pPr>
            <a:r>
              <a:rPr lang="en-US" alt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in 1 Tim. 6:10 that: 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ustom Design">
  <a:themeElements>
    <a:clrScheme name="">
      <a:dk1>
        <a:srgbClr val="777777"/>
      </a:dk1>
      <a:lt1>
        <a:srgbClr val="FFFFFF"/>
      </a:lt1>
      <a:dk2>
        <a:srgbClr val="3C4438"/>
      </a:dk2>
      <a:lt2>
        <a:srgbClr val="D1D1CB"/>
      </a:lt2>
      <a:accent1>
        <a:srgbClr val="909082"/>
      </a:accent1>
      <a:accent2>
        <a:srgbClr val="809EA8"/>
      </a:accent2>
      <a:accent3>
        <a:srgbClr val="AFB0AE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">
      <a:dk1>
        <a:srgbClr val="777777"/>
      </a:dk1>
      <a:lt1>
        <a:srgbClr val="FFFFFF"/>
      </a:lt1>
      <a:dk2>
        <a:srgbClr val="3C4438"/>
      </a:dk2>
      <a:lt2>
        <a:srgbClr val="D1D1CB"/>
      </a:lt2>
      <a:accent1>
        <a:srgbClr val="909082"/>
      </a:accent1>
      <a:accent2>
        <a:srgbClr val="809EA8"/>
      </a:accent2>
      <a:accent3>
        <a:srgbClr val="AFB0AE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Dependence</Template>
  <TotalTime>1284</TotalTime>
  <Words>2826</Words>
  <Application>Microsoft Office PowerPoint</Application>
  <PresentationFormat>Widescreen</PresentationFormat>
  <Paragraphs>299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2_Custom Design</vt:lpstr>
      <vt:lpstr>Custom Design</vt:lpstr>
      <vt:lpstr>Blank Presentation</vt:lpstr>
      <vt:lpstr>1_Custom Design</vt:lpstr>
      <vt:lpstr>3_Custom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66</cp:revision>
  <dcterms:created xsi:type="dcterms:W3CDTF">2017-02-07T15:36:45Z</dcterms:created>
  <dcterms:modified xsi:type="dcterms:W3CDTF">2022-11-11T18:21:07Z</dcterms:modified>
</cp:coreProperties>
</file>