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649" r:id="rId2"/>
    <p:sldMasterId id="2147483650" r:id="rId3"/>
  </p:sldMasterIdLst>
  <p:notesMasterIdLst>
    <p:notesMasterId r:id="rId30"/>
  </p:notesMasterIdLst>
  <p:sldIdLst>
    <p:sldId id="263" r:id="rId4"/>
    <p:sldId id="379" r:id="rId5"/>
    <p:sldId id="428" r:id="rId6"/>
    <p:sldId id="427" r:id="rId7"/>
    <p:sldId id="431" r:id="rId8"/>
    <p:sldId id="396" r:id="rId9"/>
    <p:sldId id="432" r:id="rId10"/>
    <p:sldId id="433" r:id="rId11"/>
    <p:sldId id="434" r:id="rId12"/>
    <p:sldId id="441" r:id="rId13"/>
    <p:sldId id="443" r:id="rId14"/>
    <p:sldId id="444" r:id="rId15"/>
    <p:sldId id="442" r:id="rId16"/>
    <p:sldId id="398" r:id="rId17"/>
    <p:sldId id="445" r:id="rId18"/>
    <p:sldId id="436" r:id="rId19"/>
    <p:sldId id="446" r:id="rId20"/>
    <p:sldId id="440" r:id="rId21"/>
    <p:sldId id="447" r:id="rId22"/>
    <p:sldId id="448" r:id="rId23"/>
    <p:sldId id="435" r:id="rId24"/>
    <p:sldId id="455" r:id="rId25"/>
    <p:sldId id="449" r:id="rId26"/>
    <p:sldId id="451" r:id="rId27"/>
    <p:sldId id="452" r:id="rId28"/>
    <p:sldId id="45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8EBA78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2B28A-E322-4661-B0A4-C22C355CA963}" v="1581" dt="2022-06-08T17:18:42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02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35A9-1FFB-F626-A4DB-4D6E04C9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CE23-36CC-A856-2F42-0FD974B7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082B-F687-9B68-FB38-632432CA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C419-6970-F23A-2C6B-A9907D8D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7B4A-F346-FD49-5094-75C1A3F1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9440-6A29-758A-BBD3-48E4CCEB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72824-A2D6-203D-5F59-8AA467ADE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80A1-5BE3-3219-B9D9-F314152F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021D-331A-2CC8-2736-BE4106D4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8FB9-788C-CC39-8166-C9FE4589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11A81-6C31-D942-8CD1-EFCC95AD9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8005C-DCC2-4267-FB53-21E3AC45B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C1F2-BAE4-5D4E-65A7-69EE44C3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EC2F-B944-C244-4DCA-C7689E88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FFE4-AF61-27E7-B354-86B9650C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0734"/>
            <a:ext cx="8197453" cy="101128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326059"/>
            <a:ext cx="8228707" cy="35545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14" y="281285"/>
            <a:ext cx="8233172" cy="602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14" y="1044774"/>
            <a:ext cx="8233172" cy="3937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4184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5E9-E25C-82B9-4112-B570335E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D394-1041-C677-9BB1-6407F8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97C-92CF-A9FC-9F5F-8D4F876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F711-2166-4EF9-A65E-93D1815D2955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0C3-F095-13BC-838B-50E407D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DD53-5B84-5CF9-CB1A-818A60E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CDB-1591-4EC7-94B4-1F11EF9AE6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1593-1984-1C8C-4E42-C8898EB2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F334D-7BF5-088F-351B-7129DA0C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362-947D-C340-62FF-167C7280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B99D-A593-C343-4A08-9BCDE3F0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8A63A-F4A0-F1A6-0A7D-1210CEEA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7E08-9E07-1C6F-636B-2315B2BC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7A0C-A085-5ABB-1417-DAF05266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CCA3-344A-6CE3-1EA3-723B0AE3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624C-C382-C9A5-CD60-0306C766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F468-1132-6402-89CC-852DC024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49DA-B85D-14D2-7775-B06C711E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C7AD-EFE1-BBF6-06C1-A4820EF9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91135-AECA-53F7-383B-37BEE192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1C046-8730-1CFA-09D6-F0FEBEE8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67A6C-439A-BEEF-C4B8-F85369D2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09F44-D602-9982-C61C-2D1CFDA68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DB451-E2B0-914C-BCDE-A3D6D0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8E41-D34F-9D13-DF99-C621A8A4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4B214-67DE-12C0-6922-2E18C845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5C01-B433-D8BE-51C7-DE68CD1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D441-47BD-FE7F-2DDF-01F99D02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61679-7B6C-C61D-3ABB-71DD2771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4E8C7-39EE-1540-F9F5-A5B2DA32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EBAD9-0B0B-915E-DF93-BE72E0E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FEA4B-B343-4AF6-9463-E67E2FB806B7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022D8-B11E-5CFB-7BD1-1ED8FBB2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B9E6C-5338-E40A-4A21-358881A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12CC-C092-4FEE-8F2B-37FE38151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95F2-3F0C-6988-56F2-1A28732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16C6-C8E6-105E-8560-9C14616E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767DE-52FB-EE1A-BF18-11B35ED5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716D9-DE4F-5735-ADAF-511A14F8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BCEF8-E285-988E-1D0B-133A3A70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7F8E9-8532-3A32-9DFF-69F6B768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AB9-A104-2F6D-D3D6-FB2C5746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CF9A2-0977-E0B6-3EBE-5FD46D48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F44B7-E0AE-D82A-A56F-C8DCE4D13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59EF1-9041-BDAD-F5D4-679565BA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BAA91-3FDE-1F3E-B50C-AED8B8FF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7020F-3979-2206-EE67-FE2A54F2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3843-9CB3-1613-9958-0909192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E9F2-1A32-82E4-9B12-3F1DBA57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9584-4AAD-1A1A-D207-0E7D01F3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C54D-18BD-D8DF-5A16-590C629E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AAE-781F-E536-12A5-2CB6E64B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321469"/>
            <a:ext cx="8251031" cy="7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E2699A7C-C7D7-349D-DE65-C5313A914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68648"/>
            <a:ext cx="8233172" cy="113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7585C90-3E8E-7B5A-B56C-A1701C876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198811"/>
            <a:ext cx="8233172" cy="39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0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0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0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044D8C1-78C2-F0B6-5492-7A7B2DDD7311}"/>
              </a:ext>
            </a:extLst>
          </p:cNvPr>
          <p:cNvSpPr txBox="1"/>
          <p:nvPr/>
        </p:nvSpPr>
        <p:spPr>
          <a:xfrm>
            <a:off x="8106" y="-95250"/>
            <a:ext cx="912778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plans for you! </a:t>
            </a:r>
            <a:r>
              <a:rPr lang="en-US" sz="40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29:11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He uses Growing things to illustrate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8815-C192-2C6C-D723-CAB18CE3D9AB}"/>
              </a:ext>
            </a:extLst>
          </p:cNvPr>
          <p:cNvSpPr txBox="1"/>
          <p:nvPr/>
        </p:nvSpPr>
        <p:spPr>
          <a:xfrm>
            <a:off x="-38100" y="1437711"/>
            <a:ext cx="9220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61:1-3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hath anointed me </a:t>
            </a:r>
          </a:p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Notice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He finds us: </a:t>
            </a:r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(Luke 4:18)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“to bind up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brokenhearted,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proclaim liberty 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captives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opening of the prison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them that are bound; </a:t>
            </a: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9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044D8C1-78C2-F0B6-5492-7A7B2DDD7311}"/>
              </a:ext>
            </a:extLst>
          </p:cNvPr>
          <p:cNvSpPr txBox="1"/>
          <p:nvPr/>
        </p:nvSpPr>
        <p:spPr>
          <a:xfrm>
            <a:off x="22697" y="-171450"/>
            <a:ext cx="9127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plans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8815-C192-2C6C-D723-CAB18CE3D9AB}"/>
              </a:ext>
            </a:extLst>
          </p:cNvPr>
          <p:cNvSpPr txBox="1"/>
          <p:nvPr/>
        </p:nvSpPr>
        <p:spPr>
          <a:xfrm>
            <a:off x="-23509" y="361950"/>
            <a:ext cx="92202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31482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uses Growing things to illustrate</a:t>
            </a:r>
            <a:r>
              <a:rPr lang="en-US" sz="5400" b="1" dirty="0"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61:1-3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hath anointed me to: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What He does for us: vs 3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appoint unto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 that mourn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Zion,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give unto them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beauty for ashes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oil of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joy for mourning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garment of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praise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spirit of heaviness;” 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83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044D8C1-78C2-F0B6-5492-7A7B2DDD7311}"/>
              </a:ext>
            </a:extLst>
          </p:cNvPr>
          <p:cNvSpPr txBox="1"/>
          <p:nvPr/>
        </p:nvSpPr>
        <p:spPr>
          <a:xfrm>
            <a:off x="8106" y="-95250"/>
            <a:ext cx="9127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plans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8815-C192-2C6C-D723-CAB18CE3D9AB}"/>
              </a:ext>
            </a:extLst>
          </p:cNvPr>
          <p:cNvSpPr txBox="1"/>
          <p:nvPr/>
        </p:nvSpPr>
        <p:spPr>
          <a:xfrm>
            <a:off x="-84306" y="514350"/>
            <a:ext cx="92202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31482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uses Growing things to illustrate them</a:t>
            </a:r>
            <a:r>
              <a:rPr lang="en-US" sz="4800" b="1" dirty="0"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61:1-3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hath anointed me to: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Why He does this for us: 3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called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trees of righteousness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planting of the LORD,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be glorified.” </a:t>
            </a: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5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044D8C1-78C2-F0B6-5492-7A7B2DDD7311}"/>
              </a:ext>
            </a:extLst>
          </p:cNvPr>
          <p:cNvSpPr txBox="1"/>
          <p:nvPr/>
        </p:nvSpPr>
        <p:spPr>
          <a:xfrm>
            <a:off x="8106" y="-95250"/>
            <a:ext cx="91277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plans for you!</a:t>
            </a:r>
          </a:p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Notice God’s Plans for his vineyard.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8815-C192-2C6C-D723-CAB18CE3D9AB}"/>
              </a:ext>
            </a:extLst>
          </p:cNvPr>
          <p:cNvSpPr txBox="1"/>
          <p:nvPr/>
        </p:nvSpPr>
        <p:spPr>
          <a:xfrm>
            <a:off x="8106" y="1428750"/>
            <a:ext cx="9220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5:1-4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wellbeloved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hath a vineyard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fruitful hill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fenced it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gathered out the stones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planted it with the choicest vine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built a tower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midst of it,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also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 a winepress therein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 </a:t>
            </a:r>
          </a:p>
        </p:txBody>
      </p:sp>
    </p:spTree>
    <p:extLst>
      <p:ext uri="{BB962C8B-B14F-4D97-AF65-F5344CB8AC3E}">
        <p14:creationId xmlns:p14="http://schemas.microsoft.com/office/powerpoint/2010/main" val="3322618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42950"/>
            <a:ext cx="9144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Since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“We’re laborers together with God…”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How Much Of Your “Yard”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(life)    </a:t>
            </a:r>
            <a:endParaRPr lang="en-US" sz="4000" b="1" i="1" u="sng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Will You Dedicate To God’s Garden?</a:t>
            </a:r>
          </a:p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Most recognize the value of prioritizing </a:t>
            </a:r>
          </a:p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key relationships in our lives,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Few make enough room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them to grow healthy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E40DC-5767-2CE6-2E69-633103EC39A2}"/>
              </a:ext>
            </a:extLst>
          </p:cNvPr>
          <p:cNvSpPr txBox="1"/>
          <p:nvPr/>
        </p:nvSpPr>
        <p:spPr>
          <a:xfrm>
            <a:off x="0" y="-95250"/>
            <a:ext cx="9144000" cy="971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Planning!</a:t>
            </a:r>
          </a:p>
        </p:txBody>
      </p:sp>
    </p:spTree>
    <p:extLst>
      <p:ext uri="{BB962C8B-B14F-4D97-AF65-F5344CB8AC3E}">
        <p14:creationId xmlns:p14="http://schemas.microsoft.com/office/powerpoint/2010/main" val="3101846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45858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Eph. 5:15-17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“see then that ye walk circumspectly,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as fools, but as wise, 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Redeeming the time,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 days are evil.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poneros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1Jn 5:19)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Wherefore be not unwise,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understanding what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will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Lord is. 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thel’ema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desire, purpose)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65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26504" y="-95250"/>
            <a:ext cx="9144000" cy="58785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Most Prioritize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(make too much room for)          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wrong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things!</a:t>
            </a:r>
          </a:p>
          <a:p>
            <a:pPr marL="742950" lvl="0" indent="-742950">
              <a:buAutoNum type="arabicParenR"/>
              <a:defRPr/>
            </a:pP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get caught in the thick of “thin things”.</a:t>
            </a:r>
          </a:p>
          <a:p>
            <a:pPr lvl="0"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“wood, hay, stubble”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 3:10-15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3:18,19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“many walk…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end is destruction,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apolio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ruin, waste)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God is their belly…glory is their shame,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froneo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regard)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earthly things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Epi’geios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superimposed soil! </a:t>
            </a:r>
          </a:p>
          <a:p>
            <a:pPr lvl="0"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33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Most Prioritize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wrong things!</a:t>
            </a:r>
          </a:p>
          <a:p>
            <a:pPr marL="742950" lvl="0" indent="-742950">
              <a:buAutoNum type="arabicParenR"/>
              <a:defRPr/>
            </a:pP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get caught in the thick of “thin things”.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DB5B0-8016-0C81-1987-E239AD131ED1}"/>
              </a:ext>
            </a:extLst>
          </p:cNvPr>
          <p:cNvSpPr txBox="1"/>
          <p:nvPr/>
        </p:nvSpPr>
        <p:spPr>
          <a:xfrm>
            <a:off x="0" y="1276350"/>
            <a:ext cx="8991600" cy="4339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 Worldly weeds choke out eternal fruit.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“weights” of Heb. 12:1</a:t>
            </a:r>
          </a:p>
          <a:p>
            <a:pPr lvl="0" algn="ctr"/>
            <a:r>
              <a:rPr lang="en-US" sz="3200" b="1" dirty="0">
                <a:solidFill>
                  <a:srgbClr val="0000FF"/>
                </a:solidFill>
              </a:rPr>
              <a:t>It’s OK to have flowers or “toys” in your yard,</a:t>
            </a:r>
          </a:p>
          <a:p>
            <a:pPr lvl="0" algn="ctr"/>
            <a:r>
              <a:rPr lang="en-US" sz="3200" b="1" dirty="0">
                <a:solidFill>
                  <a:srgbClr val="0000FF"/>
                </a:solidFill>
              </a:rPr>
              <a:t> but if your life depended on your garden,</a:t>
            </a:r>
          </a:p>
          <a:p>
            <a:pPr lvl="0" algn="ctr"/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then it should take priority in size and location over all of the other “things” </a:t>
            </a:r>
          </a:p>
          <a:p>
            <a:pPr lvl="0" algn="ctr"/>
            <a:r>
              <a:rPr lang="en-US" sz="3200" b="1" i="1" dirty="0">
                <a:solidFill>
                  <a:srgbClr val="0000FF"/>
                </a:solidFill>
              </a:rPr>
              <a:t>that tend to take up space. (Mk 4:19)</a:t>
            </a:r>
          </a:p>
          <a:p>
            <a:pPr algn="ctr"/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19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God considers dedicating our lives to Him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Our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“Reasonable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logikos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service”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Ro. 12:1</a:t>
            </a:r>
          </a:p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Doing so enables us to:</a:t>
            </a:r>
          </a:p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world’s </a:t>
            </a:r>
          </a:p>
          <a:p>
            <a:pPr lvl="0"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Diseased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 system.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Jn 2:16; 5:19        </a:t>
            </a:r>
          </a:p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whole world lies in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wickedness”</a:t>
            </a:r>
          </a:p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 not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this world”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syschēmatiz’ō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fashioned, conditioned like</a:t>
            </a:r>
          </a:p>
        </p:txBody>
      </p:sp>
    </p:spTree>
    <p:extLst>
      <p:ext uri="{BB962C8B-B14F-4D97-AF65-F5344CB8AC3E}">
        <p14:creationId xmlns:p14="http://schemas.microsoft.com/office/powerpoint/2010/main" val="1650307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Renovate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(weeding/reseeding) our soul </a:t>
            </a:r>
          </a:p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with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Divine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Truth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(Jn 8:32)  Ro. 12:2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“but be ye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transformed  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metamorphoo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 (with)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morphoō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(fashioned, transformed)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(1 Cor 3:9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“we’re Laborers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 with God!)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renewing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anakai’nōsis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renovating)</a:t>
            </a:r>
          </a:p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(remove weeds/lies, replanting with truth)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your mind”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(nous: thought, feeling, will)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75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15089" y="-143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FE81E4-06D5-8453-6CAC-AF1948415E27}"/>
              </a:ext>
            </a:extLst>
          </p:cNvPr>
          <p:cNvSpPr txBox="1"/>
          <p:nvPr/>
        </p:nvSpPr>
        <p:spPr>
          <a:xfrm>
            <a:off x="0" y="-143"/>
            <a:ext cx="9159069" cy="2492990"/>
          </a:xfrm>
          <a:prstGeom prst="rect">
            <a:avLst/>
          </a:prstGeom>
          <a:solidFill>
            <a:schemeClr val="tx1">
              <a:alpha val="22000"/>
            </a:schemeClr>
          </a:solidFill>
          <a:effectLst>
            <a:softEdge rad="889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many parables Jesus used,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of a Vineyard or Farm seemed to be among His favorites.  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3:9 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are laborers together with God,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1CBCD-54A3-1125-0DE6-12248B3EB0FC}"/>
              </a:ext>
            </a:extLst>
          </p:cNvPr>
          <p:cNvSpPr txBox="1"/>
          <p:nvPr/>
        </p:nvSpPr>
        <p:spPr>
          <a:xfrm>
            <a:off x="1158651" y="3714750"/>
            <a:ext cx="6856856" cy="646331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85DC1-240D-5118-C4AD-928471A55B6F}"/>
              </a:ext>
            </a:extLst>
          </p:cNvPr>
          <p:cNvSpPr txBox="1"/>
          <p:nvPr/>
        </p:nvSpPr>
        <p:spPr>
          <a:xfrm>
            <a:off x="304800" y="4037915"/>
            <a:ext cx="8320307" cy="1015663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397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“We are His Husbandry”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133350"/>
            <a:ext cx="9144000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Dedicating our lives to God is reasonable.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Doing so enables us to:</a:t>
            </a:r>
          </a:p>
          <a:p>
            <a:pPr lvl="0"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Recognize the 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Desirable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 of eternity.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“that ye may prove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dokimazo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discern, approve)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that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agathos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beneficial)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acceptable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euar’estos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fully agreeable)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telios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complete, mature) </a:t>
            </a:r>
          </a:p>
          <a:p>
            <a:pPr lvl="0" algn="ctr">
              <a:defRPr/>
            </a:pP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God”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thelema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purpose, plan) </a:t>
            </a:r>
          </a:p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 4:11</a:t>
            </a:r>
          </a:p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5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 word for “Planning”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to “Consider”.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 64:9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“declare the work of God;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wisely consider of his doing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Isaiah 1:3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ox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owner, and the ass his master's crib: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…my people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doth not consider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lvl="0" algn="ctr"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Bîn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distinguish, understand </a:t>
            </a:r>
          </a:p>
        </p:txBody>
      </p:sp>
    </p:spTree>
    <p:extLst>
      <p:ext uri="{BB962C8B-B14F-4D97-AF65-F5344CB8AC3E}">
        <p14:creationId xmlns:p14="http://schemas.microsoft.com/office/powerpoint/2010/main" val="2571387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we’re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“Laborers together with God”       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some time to consider: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Plans for You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(Jer. 29:11; Ro. 8:28,29)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Your Plans for God!</a:t>
            </a: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Of Your “Yard” (life)   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Will You Dedicate To God’s Garden?</a:t>
            </a:r>
          </a:p>
        </p:txBody>
      </p:sp>
    </p:spTree>
    <p:extLst>
      <p:ext uri="{BB962C8B-B14F-4D97-AF65-F5344CB8AC3E}">
        <p14:creationId xmlns:p14="http://schemas.microsoft.com/office/powerpoint/2010/main" val="210741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we’ll “reap what we sow” Gal. 6:7 </a:t>
            </a: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are you “planning to plant”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 the hope of a healthy, lasting legacy)?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Spiritually? 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(God, eternity)</a:t>
            </a:r>
          </a:p>
          <a:p>
            <a:pPr lvl="0"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Physically?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(Physical/Mental Health)</a:t>
            </a:r>
          </a:p>
          <a:p>
            <a:pPr lvl="0"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Relationally?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(Family, Friends)</a:t>
            </a:r>
          </a:p>
          <a:p>
            <a:pPr lvl="0"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Emotionally?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(Where’s your heart?) </a:t>
            </a:r>
            <a:endParaRPr lang="en-US" sz="4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Practically: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(Work, Retirement)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09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How much “room” will you dedicate to each of these priorities? Mt 6:33 </a:t>
            </a:r>
          </a:p>
          <a:p>
            <a:pPr lvl="0"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“Seek ye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Kingdom of God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proton: 1st in order, time, importance)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and His righteousness;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these things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 be added unto you”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83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0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Failing to Plan for the inevitable/critical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essentially Planning to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the Rich Farmer in Luke 12:16-21?</a:t>
            </a:r>
          </a:p>
          <a:p>
            <a:pPr lvl="0" algn="ctr"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Signs of a Rich Fool - NeverThirsty">
            <a:extLst>
              <a:ext uri="{FF2B5EF4-FFF2-40B4-BE49-F238E27FC236}">
                <a16:creationId xmlns:a16="http://schemas.microsoft.com/office/drawing/2014/main" id="{C86D89C7-9B50-680B-AD48-C90DBD732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1" b="7186"/>
          <a:stretch/>
        </p:blipFill>
        <p:spPr bwMode="auto">
          <a:xfrm>
            <a:off x="1" y="2038350"/>
            <a:ext cx="3048000" cy="30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DDA0F-7A30-1179-3401-333D8A1A7776}"/>
              </a:ext>
            </a:extLst>
          </p:cNvPr>
          <p:cNvSpPr txBox="1"/>
          <p:nvPr/>
        </p:nvSpPr>
        <p:spPr>
          <a:xfrm>
            <a:off x="2994497" y="1962150"/>
            <a:ext cx="6172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 20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“But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 said unto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him,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 fool, this night thy soul shall be required of thee: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whose shall those things be, which thou hast provided?”</a:t>
            </a:r>
          </a:p>
        </p:txBody>
      </p:sp>
    </p:spTree>
    <p:extLst>
      <p:ext uri="{BB962C8B-B14F-4D97-AF65-F5344CB8AC3E}">
        <p14:creationId xmlns:p14="http://schemas.microsoft.com/office/powerpoint/2010/main" val="3766713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igns of a Rich Fool - NeverThirsty">
            <a:extLst>
              <a:ext uri="{FF2B5EF4-FFF2-40B4-BE49-F238E27FC236}">
                <a16:creationId xmlns:a16="http://schemas.microsoft.com/office/drawing/2014/main" id="{C86D89C7-9B50-680B-AD48-C90DBD732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1" b="7186"/>
          <a:stretch/>
        </p:blipFill>
        <p:spPr bwMode="auto">
          <a:xfrm>
            <a:off x="1" y="15403"/>
            <a:ext cx="3428999" cy="35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DDA0F-7A30-1179-3401-333D8A1A7776}"/>
              </a:ext>
            </a:extLst>
          </p:cNvPr>
          <p:cNvSpPr txBox="1"/>
          <p:nvPr/>
        </p:nvSpPr>
        <p:spPr>
          <a:xfrm>
            <a:off x="3505200" y="15402"/>
            <a:ext cx="577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48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 21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“So is he that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treasure for himself,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is not rich toward God!”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8655B-9881-65D8-CF37-5226E9F5F870}"/>
              </a:ext>
            </a:extLst>
          </p:cNvPr>
          <p:cNvSpPr txBox="1"/>
          <p:nvPr/>
        </p:nvSpPr>
        <p:spPr>
          <a:xfrm>
            <a:off x="152400" y="356235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6:21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where your treasure is,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 shall thy heart be also.”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8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E7085-0DBC-90F9-F349-B96D6E5A307A}"/>
              </a:ext>
            </a:extLst>
          </p:cNvPr>
          <p:cNvSpPr txBox="1"/>
          <p:nvPr/>
        </p:nvSpPr>
        <p:spPr>
          <a:xfrm>
            <a:off x="27562" y="3713152"/>
            <a:ext cx="89640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of Songs 4:12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garden enclosed is my sister, my spouse”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4CCC9-D3B2-C888-22EB-FAD812F90AAA}"/>
              </a:ext>
            </a:extLst>
          </p:cNvPr>
          <p:cNvSpPr txBox="1"/>
          <p:nvPr/>
        </p:nvSpPr>
        <p:spPr>
          <a:xfrm>
            <a:off x="0" y="-10944"/>
            <a:ext cx="914171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loves Gardens!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Story begins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2,3)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consummates in a Garden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22)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Divine “Love Story” is played out in a Garden.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(Song of Solomon)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76199" y="57149"/>
            <a:ext cx="9066657" cy="486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week I asked you to consider your life and key relationships in the context of a garden in your back yard.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knew that your daily diet would depend on your backyard garden: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you plant and what steps would you take to ensure a good harvest?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762000" y="29441"/>
            <a:ext cx="7086600" cy="3539430"/>
          </a:xfrm>
          <a:prstGeom prst="rect">
            <a:avLst/>
          </a:prstGeom>
          <a:solidFill>
            <a:schemeClr val="tx1">
              <a:alpha val="35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told us that we’re chosen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bring forth fruit”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 15:16)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5B5B8-4FBB-46DB-136E-615B3ED77565}"/>
              </a:ext>
            </a:extLst>
          </p:cNvPr>
          <p:cNvSpPr txBox="1"/>
          <p:nvPr/>
        </p:nvSpPr>
        <p:spPr>
          <a:xfrm>
            <a:off x="190500" y="3486150"/>
            <a:ext cx="8763000" cy="1508105"/>
          </a:xfrm>
          <a:prstGeom prst="rect">
            <a:avLst/>
          </a:prstGeom>
          <a:solidFill>
            <a:schemeClr val="tx1">
              <a:alpha val="22000"/>
            </a:schemeClr>
          </a:solidFill>
          <a:effectLst>
            <a:softEdge rad="2286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a Growing “Garden”</a:t>
            </a:r>
          </a:p>
          <a:p>
            <a:pPr algn="ctr"/>
            <a:r>
              <a:rPr lang="en-US" sz="48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Aka: A Fruitful Life</a:t>
            </a:r>
          </a:p>
        </p:txBody>
      </p:sp>
    </p:spTree>
    <p:extLst>
      <p:ext uri="{BB962C8B-B14F-4D97-AF65-F5344CB8AC3E}">
        <p14:creationId xmlns:p14="http://schemas.microsoft.com/office/powerpoint/2010/main" val="354664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5D90C90-F63E-995A-9D24-7BB4FA05B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21" y="-151209"/>
            <a:ext cx="9041606" cy="964406"/>
          </a:xfrm>
          <a:solidFill>
            <a:schemeClr val="tx1"/>
          </a:solidFill>
          <a:effectLst>
            <a:softEdge rad="177800"/>
          </a:effectLst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1pPr>
            <a:lvl2pPr marL="241082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2pPr>
            <a:lvl3pPr marL="482163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3pPr>
            <a:lvl4pPr marL="723245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4pPr>
            <a:lvl5pPr marL="964326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5pPr>
            <a:lvl6pPr marL="1205408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6pPr>
            <a:lvl7pPr marL="1446489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7pPr>
            <a:lvl8pPr marL="1687571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8pPr>
            <a:lvl9pPr marL="1928652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 Productive Life.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 10:10</a:t>
            </a:r>
            <a:endParaRPr lang="en-US" sz="700" dirty="0">
              <a:ea typeface="+mj-ea"/>
              <a:cs typeface="+mj-cs"/>
              <a:sym typeface="Georgi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98E9B-DFD9-2ED5-D193-A271135528DC}"/>
              </a:ext>
            </a:extLst>
          </p:cNvPr>
          <p:cNvSpPr txBox="1"/>
          <p:nvPr/>
        </p:nvSpPr>
        <p:spPr>
          <a:xfrm>
            <a:off x="-228600" y="514350"/>
            <a:ext cx="9144000" cy="971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Planning!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05F7A-B3DB-22F8-C7F2-35875E6A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1428750"/>
            <a:ext cx="6705600" cy="36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4487AE-63C3-25B0-9885-E106EADE0EF3}"/>
              </a:ext>
            </a:extLst>
          </p:cNvPr>
          <p:cNvSpPr txBox="1"/>
          <p:nvPr/>
        </p:nvSpPr>
        <p:spPr>
          <a:xfrm>
            <a:off x="6629400" y="1717858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“Habits” involve intentional Planning!</a:t>
            </a:r>
          </a:p>
        </p:txBody>
      </p:sp>
    </p:spTree>
    <p:extLst>
      <p:ext uri="{BB962C8B-B14F-4D97-AF65-F5344CB8AC3E}">
        <p14:creationId xmlns:p14="http://schemas.microsoft.com/office/powerpoint/2010/main" val="229530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798E9B-DFD9-2ED5-D193-A271135528DC}"/>
              </a:ext>
            </a:extLst>
          </p:cNvPr>
          <p:cNvSpPr txBox="1"/>
          <p:nvPr/>
        </p:nvSpPr>
        <p:spPr>
          <a:xfrm>
            <a:off x="-76200" y="-171450"/>
            <a:ext cx="9144000" cy="971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Planning!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36956-059D-8CCF-23C1-0E03F0880D92}"/>
              </a:ext>
            </a:extLst>
          </p:cNvPr>
          <p:cNvSpPr txBox="1"/>
          <p:nvPr/>
        </p:nvSpPr>
        <p:spPr>
          <a:xfrm>
            <a:off x="-152400" y="590550"/>
            <a:ext cx="9144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“Make time for Planning: </a:t>
            </a:r>
          </a:p>
          <a:p>
            <a:pPr algn="ctr"/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Wars are won in the General’s tents!”</a:t>
            </a:r>
          </a:p>
          <a:p>
            <a:pPr algn="ctr">
              <a:spcBef>
                <a:spcPts val="1800"/>
              </a:spcBef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key is not to prioritize your schedule, </a:t>
            </a:r>
          </a:p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schedule your priorities!” 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Stephen Covey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D15C0-AF36-123F-0C99-549FCBE7E9E9}"/>
              </a:ext>
            </a:extLst>
          </p:cNvPr>
          <p:cNvSpPr txBox="1"/>
          <p:nvPr/>
        </p:nvSpPr>
        <p:spPr>
          <a:xfrm>
            <a:off x="-131618" y="3696950"/>
            <a:ext cx="891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482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Pr. 29:18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“Where there is no vision,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people perish!”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1482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0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798E9B-DFD9-2ED5-D193-A271135528DC}"/>
              </a:ext>
            </a:extLst>
          </p:cNvPr>
          <p:cNvSpPr txBox="1"/>
          <p:nvPr/>
        </p:nvSpPr>
        <p:spPr>
          <a:xfrm>
            <a:off x="-76200" y="-171450"/>
            <a:ext cx="9144000" cy="971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Planning!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4D8C1-78C2-F0B6-5492-7A7B2DDD7311}"/>
              </a:ext>
            </a:extLst>
          </p:cNvPr>
          <p:cNvSpPr txBox="1"/>
          <p:nvPr/>
        </p:nvSpPr>
        <p:spPr>
          <a:xfrm>
            <a:off x="-13855" y="666750"/>
            <a:ext cx="933103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15:22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“Without counsel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sôd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deliberation)          </a:t>
            </a:r>
          </a:p>
          <a:p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purposes are disappointed: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the multitude of counsellors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established.”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qûm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confirmed)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2425E-65DE-B5AD-792B-9A670C43A8F9}"/>
              </a:ext>
            </a:extLst>
          </p:cNvPr>
          <p:cNvSpPr txBox="1"/>
          <p:nvPr/>
        </p:nvSpPr>
        <p:spPr>
          <a:xfrm>
            <a:off x="342900" y="3257550"/>
            <a:ext cx="8458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Successful projects are built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least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twice!</a:t>
            </a:r>
            <a:endParaRPr kumimoji="0" lang="en-US" sz="6600" b="1" i="1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6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798E9B-DFD9-2ED5-D193-A271135528DC}"/>
              </a:ext>
            </a:extLst>
          </p:cNvPr>
          <p:cNvSpPr txBox="1"/>
          <p:nvPr/>
        </p:nvSpPr>
        <p:spPr>
          <a:xfrm>
            <a:off x="-76200" y="-171450"/>
            <a:ext cx="9144000" cy="971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Planning!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4D8C1-78C2-F0B6-5492-7A7B2DDD7311}"/>
              </a:ext>
            </a:extLst>
          </p:cNvPr>
          <p:cNvSpPr txBox="1"/>
          <p:nvPr/>
        </p:nvSpPr>
        <p:spPr>
          <a:xfrm>
            <a:off x="0" y="666750"/>
            <a:ext cx="8877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you!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Jer. 29:11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8815-C192-2C6C-D723-CAB18CE3D9AB}"/>
              </a:ext>
            </a:extLst>
          </p:cNvPr>
          <p:cNvSpPr txBox="1"/>
          <p:nvPr/>
        </p:nvSpPr>
        <p:spPr>
          <a:xfrm>
            <a:off x="0" y="1497747"/>
            <a:ext cx="92202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know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thoughts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maḥashābâ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purpose/plan)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ḥāshab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weave together)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 you, saith the </a:t>
            </a:r>
            <a:r>
              <a:rPr lang="en-US" sz="4000" b="1" i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 of peace, and not of evil,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give you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expected end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tiqwa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hope)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8:28,29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49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1529</Words>
  <Application>Microsoft Office PowerPoint</Application>
  <PresentationFormat>On-screen Show (16:9)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Lucida Grande</vt:lpstr>
      <vt:lpstr>Times New Roman</vt:lpstr>
      <vt:lpstr>Office Theme</vt:lpstr>
      <vt:lpstr>YouBelong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for a Productive Life. Jn 10:10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38</cp:revision>
  <dcterms:created xsi:type="dcterms:W3CDTF">2012-07-18T16:46:43Z</dcterms:created>
  <dcterms:modified xsi:type="dcterms:W3CDTF">2022-06-12T03:41:12Z</dcterms:modified>
</cp:coreProperties>
</file>