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49" r:id="rId2"/>
  </p:sldMasterIdLst>
  <p:notesMasterIdLst>
    <p:notesMasterId r:id="rId35"/>
  </p:notesMasterIdLst>
  <p:sldIdLst>
    <p:sldId id="263" r:id="rId3"/>
    <p:sldId id="431" r:id="rId4"/>
    <p:sldId id="455" r:id="rId5"/>
    <p:sldId id="487" r:id="rId6"/>
    <p:sldId id="488" r:id="rId7"/>
    <p:sldId id="491" r:id="rId8"/>
    <p:sldId id="512" r:id="rId9"/>
    <p:sldId id="509" r:id="rId10"/>
    <p:sldId id="513" r:id="rId11"/>
    <p:sldId id="514" r:id="rId12"/>
    <p:sldId id="515" r:id="rId13"/>
    <p:sldId id="516" r:id="rId14"/>
    <p:sldId id="517" r:id="rId15"/>
    <p:sldId id="518" r:id="rId16"/>
    <p:sldId id="520" r:id="rId17"/>
    <p:sldId id="522" r:id="rId18"/>
    <p:sldId id="521" r:id="rId19"/>
    <p:sldId id="530" r:id="rId20"/>
    <p:sldId id="523" r:id="rId21"/>
    <p:sldId id="524" r:id="rId22"/>
    <p:sldId id="525" r:id="rId23"/>
    <p:sldId id="526" r:id="rId24"/>
    <p:sldId id="527" r:id="rId25"/>
    <p:sldId id="528" r:id="rId26"/>
    <p:sldId id="539" r:id="rId27"/>
    <p:sldId id="529" r:id="rId28"/>
    <p:sldId id="531" r:id="rId29"/>
    <p:sldId id="532" r:id="rId30"/>
    <p:sldId id="534" r:id="rId31"/>
    <p:sldId id="536" r:id="rId32"/>
    <p:sldId id="538" r:id="rId33"/>
    <p:sldId id="53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60B05"/>
    <a:srgbClr val="003300"/>
    <a:srgbClr val="8EBA78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34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35A9-1FFB-F626-A4DB-4D6E04C9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CE23-36CC-A856-2F42-0FD974B7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082B-F687-9B68-FB38-632432C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C419-6970-F23A-2C6B-A9907D8D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7B4A-F346-FD49-5094-75C1A3F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440-6A29-758A-BBD3-48E4CCEB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2824-A2D6-203D-5F59-8AA467AD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80A1-5BE3-3219-B9D9-F314152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021D-331A-2CC8-2736-BE4106D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8FB9-788C-CC39-8166-C9FE4589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1A81-6C31-D942-8CD1-EFCC95AD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005C-DCC2-4267-FB53-21E3AC45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C1F2-BAE4-5D4E-65A7-69EE44C3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C2F-B944-C244-4DCA-C7689E88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FFE4-AF61-27E7-B354-86B9650C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0734"/>
            <a:ext cx="8197453" cy="101128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26059"/>
            <a:ext cx="8228707" cy="35545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593-1984-1C8C-4E42-C8898E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34D-7BF5-088F-351B-7129DA0C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362-947D-C340-62FF-167C728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99D-A593-C343-4A08-9BCDE3F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A63A-F4A0-F1A6-0A7D-1210CEEA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7E08-9E07-1C6F-636B-2315B2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7A0C-A085-5ABB-1417-DAF05266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A3-344A-6CE3-1EA3-723B0AE3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624C-C382-C9A5-CD60-0306C7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F468-1132-6402-89CC-852DC02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49DA-B85D-14D2-7775-B06C711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7AD-EFE1-BBF6-06C1-A4820EF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135-AECA-53F7-383B-37BEE19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1C046-8730-1CFA-09D6-F0FEBEE8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67A6C-439A-BEEF-C4B8-F85369D2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9F44-D602-9982-C61C-2D1CFDA6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DB451-E2B0-914C-BCDE-A3D6D0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8E41-D34F-9D13-DF99-C621A8A4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4B214-67DE-12C0-6922-2E18C84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5C01-B433-D8BE-51C7-DE68CD1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D441-47BD-FE7F-2DDF-01F99D02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1679-7B6C-C61D-3ABB-71DD277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4E8C7-39EE-1540-F9F5-A5B2DA3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EBAD9-0B0B-915E-DF93-BE72E0E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EA4B-B343-4AF6-9463-E67E2FB806B7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22D8-B11E-5CFB-7BD1-1ED8FBB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9E6C-5338-E40A-4A21-358881A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2CC-C092-4FEE-8F2B-37FE3815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95F2-3F0C-6988-56F2-1A28732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16C6-C8E6-105E-8560-9C14616E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67DE-52FB-EE1A-BF18-11B35ED5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16D9-DE4F-5735-ADAF-511A14F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CEF8-E285-988E-1D0B-133A3A7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7F8E9-8532-3A32-9DFF-69F6B76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AB9-A104-2F6D-D3D6-FB2C574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CF9A2-0977-E0B6-3EBE-5FD46D4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F44B7-E0AE-D82A-A56F-C8DCE4D1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9EF1-9041-BDAD-F5D4-679565BA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AA91-3FDE-1F3E-B50C-AED8B8F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020F-3979-2206-EE67-FE2A54F2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321469"/>
            <a:ext cx="8251031" cy="7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undaries.m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Boundaries Mark Territory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  Clearly marked boundaries help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eliminate border disputes.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Who’s responsible for what happens on your side of the “fence”?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“Remove not the ancient landmark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thy fathers have set”</a:t>
            </a:r>
          </a:p>
        </p:txBody>
      </p:sp>
    </p:spTree>
    <p:extLst>
      <p:ext uri="{BB962C8B-B14F-4D97-AF65-F5344CB8AC3E}">
        <p14:creationId xmlns:p14="http://schemas.microsoft.com/office/powerpoint/2010/main" val="34171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Hedges (fences) are important because:</a:t>
            </a:r>
          </a:p>
          <a:p>
            <a:pPr marL="742950" indent="-742950">
              <a:buAutoNum type="arabicPeriod" startAt="2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Keep The “Crops” From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Becoming  cross-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contaminated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A.  Some Crops (relationships) Tend To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Spread If Not Contained.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1)  Grape vines can spread great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distances if not “tied off”.</a:t>
            </a:r>
          </a:p>
        </p:txBody>
      </p:sp>
    </p:spTree>
    <p:extLst>
      <p:ext uri="{BB962C8B-B14F-4D97-AF65-F5344CB8AC3E}">
        <p14:creationId xmlns:p14="http://schemas.microsoft.com/office/powerpoint/2010/main" val="29787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1)  Grape vines can spread great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distances if not “tied off”.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he world's oldest grape vine — Google Arts &amp; Culture">
            <a:extLst>
              <a:ext uri="{FF2B5EF4-FFF2-40B4-BE49-F238E27FC236}">
                <a16:creationId xmlns:a16="http://schemas.microsoft.com/office/drawing/2014/main" id="{07EDAFA1-3F10-D312-A48C-49C38C3A2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-113" r="302" b="113"/>
          <a:stretch/>
        </p:blipFill>
        <p:spPr bwMode="auto">
          <a:xfrm>
            <a:off x="27562" y="1581150"/>
            <a:ext cx="5318672" cy="354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86128-7B18-E752-6439-4F42DFBA90F0}"/>
              </a:ext>
            </a:extLst>
          </p:cNvPr>
          <p:cNvSpPr txBox="1"/>
          <p:nvPr/>
        </p:nvSpPr>
        <p:spPr>
          <a:xfrm>
            <a:off x="5257801" y="1428750"/>
            <a:ext cx="3809522" cy="3492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1768, a cutting arrived at Hampton Court Palace, from vine at Valentine's Mansion in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Ilford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Essex. </a:t>
            </a:r>
          </a:p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It's now 13 ft, thick with spurs measuring over 118 ft.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Grape vines must be “directed”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(tied off) in order to be Protected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and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Pr. 22:6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 up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child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ḥānak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narrow </a:t>
            </a:r>
          </a:p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{dedicate})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he should go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65518-F0BD-099D-ABF3-F23275C0323E}"/>
              </a:ext>
            </a:extLst>
          </p:cNvPr>
          <p:cNvSpPr txBox="1"/>
          <p:nvPr/>
        </p:nvSpPr>
        <p:spPr>
          <a:xfrm>
            <a:off x="75057" y="3147843"/>
            <a:ext cx="90678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29:15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rod and reproof give wisdom: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 child left to himself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brings his mother to shame.”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B.  Some “crops”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(relationships)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to be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“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in order to be effective.  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Spouses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(SS 2:16;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4:4; 1Jn 2:15)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Parents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(Mt 23:9,10; Eph. 4:6)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Even some types/levels of friendships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principle behind 2 Cor 6:14-18!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“come out from among them and be separate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…and I will be a Father unto you…”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Protect The Crops.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Fences provide a “safe place” to grow and develop. Eph 5:28-29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“…He that loveth his wife loveth himself.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no man ever yet hated his own flesh;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nourisheth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cherisheth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 brood, foster growth)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even as the Lord the church:” 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Protect The Crops.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If the fences are damaged or removed,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leaves the plants/fruit vulnerable.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Is. 5:3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will take away the hedge thereof, and it shall be eaten up;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break down the wall thereof,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it shall be trodden down:”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Protect The Crops.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This protection is Critical during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specific seasons of development.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of Sol. 2:15,16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“take us the little foxes, that spoil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ḥābal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vines: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our vines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tender grapes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beloved is mine and I am His!”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protection is Critical during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specific seasons of development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One of Satan’s most effective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temptations is to “eat the fruit” of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relationships before they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Premarital intimacy is the equivalent of picking blossoms before they develop into satisfying fruit!   (1 Cor. 7:1,2)</a:t>
            </a:r>
          </a:p>
        </p:txBody>
      </p:sp>
    </p:spTree>
    <p:extLst>
      <p:ext uri="{BB962C8B-B14F-4D97-AF65-F5344CB8AC3E}">
        <p14:creationId xmlns:p14="http://schemas.microsoft.com/office/powerpoint/2010/main" val="11476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of Sol. 2:15,16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“take us the little foxes, that spoil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ḥābal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destroy)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vines:”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 Not all “enemies” are enemies: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 Children, pets, etc. can still reek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havoc in a garden.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 Well meaning family / friends can crowd out or hinder other relationships.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685800" y="209550"/>
            <a:ext cx="7086600" cy="3631763"/>
          </a:xfrm>
          <a:prstGeom prst="rect">
            <a:avLst/>
          </a:prstGeom>
          <a:solidFill>
            <a:schemeClr val="tx1">
              <a:alpha val="35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3:9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God’s husbandry” 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15:16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chosen you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To bring forth fruit”  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B5B8-4FBB-46DB-136E-615B3ED77565}"/>
              </a:ext>
            </a:extLst>
          </p:cNvPr>
          <p:cNvSpPr txBox="1"/>
          <p:nvPr/>
        </p:nvSpPr>
        <p:spPr>
          <a:xfrm>
            <a:off x="228600" y="3714750"/>
            <a:ext cx="8763000" cy="1569660"/>
          </a:xfrm>
          <a:prstGeom prst="rect">
            <a:avLst/>
          </a:prstGeom>
          <a:solidFill>
            <a:schemeClr val="tx1">
              <a:alpha val="85000"/>
            </a:schemeClr>
          </a:solidFill>
          <a:effectLst>
            <a:softEdge rad="2286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a Productive life</a:t>
            </a:r>
          </a:p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10:10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4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of Sol. 2:15,16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“take us the little foxes, that spoil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ḥābal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destroy)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vines:”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3)  Not all “enemies” look like enemies: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(Wolves in sheep clothing Mt 7:15)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1)  Most of us enjoy seeing a fox, deer,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or raccoon,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11:14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“Satan himself is transformed into an angel of light…”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98F7F-B8EE-A6DE-B840-4EC7BD8E02A9}"/>
              </a:ext>
            </a:extLst>
          </p:cNvPr>
          <p:cNvSpPr txBox="1"/>
          <p:nvPr/>
        </p:nvSpPr>
        <p:spPr>
          <a:xfrm>
            <a:off x="3505200" y="3028950"/>
            <a:ext cx="6040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not in our gardens!</a:t>
            </a:r>
          </a:p>
        </p:txBody>
      </p:sp>
    </p:spTree>
    <p:extLst>
      <p:ext uri="{BB962C8B-B14F-4D97-AF65-F5344CB8AC3E}">
        <p14:creationId xmlns:p14="http://schemas.microsoft.com/office/powerpoint/2010/main" val="15315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Some “little foxes” to guard against.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1) Over commitment. (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-ness) 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“Redeeming the time…”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Eph. 5:16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To Redeem implies to pay a price or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exchange for something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valuable.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	This is the whole premise of this series. 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“Redeem” time / energy in order to cultivate the “crops” that are truly valuable. </a:t>
            </a:r>
          </a:p>
        </p:txBody>
      </p:sp>
    </p:spTree>
    <p:extLst>
      <p:ext uri="{BB962C8B-B14F-4D97-AF65-F5344CB8AC3E}">
        <p14:creationId xmlns:p14="http://schemas.microsoft.com/office/powerpoint/2010/main" val="12928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Some “little foxes” to guard against.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2) Stress/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worry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Mt. 6:28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ye thought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Phil 4:6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careful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nothing; …</a:t>
            </a:r>
          </a:p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miramnao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anxious {From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merimna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distracted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Stress/worry distracts us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what’s truly important!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(Fruitful/Productive)</a:t>
            </a:r>
          </a:p>
        </p:txBody>
      </p:sp>
    </p:spTree>
    <p:extLst>
      <p:ext uri="{BB962C8B-B14F-4D97-AF65-F5344CB8AC3E}">
        <p14:creationId xmlns:p14="http://schemas.microsoft.com/office/powerpoint/2010/main" val="35084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Some “little foxes” to guard against.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Fantasy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(Material, Romantic, Sexual) 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can lead to dissatisfaction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and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triangulation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(allowing a third party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{real or not}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your “garden of Eden”.)</a:t>
            </a:r>
          </a:p>
        </p:txBody>
      </p:sp>
    </p:spTree>
    <p:extLst>
      <p:ext uri="{BB962C8B-B14F-4D97-AF65-F5344CB8AC3E}">
        <p14:creationId xmlns:p14="http://schemas.microsoft.com/office/powerpoint/2010/main" val="16502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“Fences” are important because they:</a:t>
            </a:r>
          </a:p>
          <a:p>
            <a:pPr marL="742950" lvl="0" indent="-742950">
              <a:buAutoNum type="arabicParenR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Boundaries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(responsibilities)</a:t>
            </a:r>
          </a:p>
          <a:p>
            <a:pPr lvl="0"/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Keep “crops” from becoming cross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contaminated.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(infected)</a:t>
            </a:r>
          </a:p>
          <a:p>
            <a:pPr lvl="0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Protect the crops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(relationships)</a:t>
            </a:r>
          </a:p>
          <a:p>
            <a:pPr lvl="0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What’s true of physical Boundaries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oundaries, Updated and Expanded Edition Audiobook By John Townsend, Henry Cloud cover art">
            <a:extLst>
              <a:ext uri="{FF2B5EF4-FFF2-40B4-BE49-F238E27FC236}">
                <a16:creationId xmlns:a16="http://schemas.microsoft.com/office/drawing/2014/main" id="{09436D48-83CF-CE9F-9CE5-D605AF23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42950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3DF36-704F-C983-5C93-85D1A60FAAA9}"/>
              </a:ext>
            </a:extLst>
          </p:cNvPr>
          <p:cNvSpPr txBox="1"/>
          <p:nvPr/>
        </p:nvSpPr>
        <p:spPr>
          <a:xfrm>
            <a:off x="152400" y="736870"/>
            <a:ext cx="468548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also true of emotional and relational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“boundaries.”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https://www.boundaries.me/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Hebrew word for “hedge” is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śûk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literally means “to entwine”.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96BA20D-0B5F-E9EB-9B02-0EA83FD3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0845"/>
            <a:ext cx="4800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9402F-D919-B823-FB4A-259A8559580E}"/>
              </a:ext>
            </a:extLst>
          </p:cNvPr>
          <p:cNvSpPr txBox="1"/>
          <p:nvPr/>
        </p:nvSpPr>
        <p:spPr>
          <a:xfrm>
            <a:off x="-201038" y="1137326"/>
            <a:ext cx="4620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often made of sections of vines and briars woven together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 a “wall”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fence.  </a:t>
            </a:r>
          </a:p>
        </p:txBody>
      </p:sp>
    </p:spTree>
    <p:extLst>
      <p:ext uri="{BB962C8B-B14F-4D97-AF65-F5344CB8AC3E}">
        <p14:creationId xmlns:p14="http://schemas.microsoft.com/office/powerpoint/2010/main" val="7742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“Fences” are made up of commitments and experiences that are woven together to form a shared “barrier.” 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true of our human relationships: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Malachi 2:14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LORD hath been witness between thee and the wife of thy youth,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 whom thou hast dealt treacherously: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 is she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 companion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(from 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ḥābēr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knit together)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wife of thy covenant.” </a:t>
            </a:r>
          </a:p>
          <a:p>
            <a:pPr lvl="0" algn="ctr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also true of our relationship with God.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shared commitments and experiences work together to form a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“hedge of protection”.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at the heart of the word “Fellowship”:</a:t>
            </a:r>
          </a:p>
          <a:p>
            <a:pPr lvl="0" algn="ctr"/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Koinonia: partnership, fellowship, communion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Mt. 11:29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“Take my yoke upon you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learn of me…”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(Jn 14:16; 1 Jn 1:5-10)</a:t>
            </a:r>
          </a:p>
          <a:p>
            <a:pPr lvl="0" algn="ctr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1077" y="68499"/>
            <a:ext cx="91439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ignore or minimize this protection phase in their lives/relationships. 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that do so invite both foxes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(and foes) into their gardens.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takes time &amp; effort to build  fences,    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but they ultimately pay for themselves. 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 fence is impregnable, 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So wise “gardeners” keep a close watch.</a:t>
            </a:r>
          </a:p>
        </p:txBody>
      </p:sp>
    </p:spTree>
    <p:extLst>
      <p:ext uri="{BB962C8B-B14F-4D97-AF65-F5344CB8AC3E}">
        <p14:creationId xmlns:p14="http://schemas.microsoft.com/office/powerpoint/2010/main" val="28694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57149"/>
            <a:ext cx="914398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lives Require: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Proactive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Pr.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29:18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(based on Priority!)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(relationships)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I cultivate?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room/effort will I give to each?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Mt 6:19-33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1123" y="11136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95250"/>
            <a:ext cx="91439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an honest and objective look at your relational gardens. 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(with God and others)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Do you see evidence of some “foxes”?   </a:t>
            </a:r>
          </a:p>
        </p:txBody>
      </p:sp>
      <p:pic>
        <p:nvPicPr>
          <p:cNvPr id="1026" name="Picture 2" descr="Fox cubs in the garden | Sussex Wildlife Trust">
            <a:extLst>
              <a:ext uri="{FF2B5EF4-FFF2-40B4-BE49-F238E27FC236}">
                <a16:creationId xmlns:a16="http://schemas.microsoft.com/office/drawing/2014/main" id="{236858C2-474B-5052-74ED-D4BF9C5E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2039"/>
            <a:ext cx="4343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E847E-F30A-62A5-5F7E-C76BD9CC47EE}"/>
              </a:ext>
            </a:extLst>
          </p:cNvPr>
          <p:cNvSpPr txBox="1"/>
          <p:nvPr/>
        </p:nvSpPr>
        <p:spPr>
          <a:xfrm>
            <a:off x="76200" y="2688792"/>
            <a:ext cx="487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willing to “chase them out?”</a:t>
            </a:r>
          </a:p>
        </p:txBody>
      </p:sp>
    </p:spTree>
    <p:extLst>
      <p:ext uri="{BB962C8B-B14F-4D97-AF65-F5344CB8AC3E}">
        <p14:creationId xmlns:p14="http://schemas.microsoft.com/office/powerpoint/2010/main" val="25856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95250"/>
            <a:ext cx="91439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an honest and objective look at your relational gardens.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Take some time this week to “walk the fences” of your critical relationships.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“holes” where some “foxes” can get in?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so purpose to patch the wholes.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95250"/>
            <a:ext cx="914398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Every fence is subject to wear and   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“occasional” breaks.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must spend time “mending the fences” in our relationships with: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Honest Communication (Eph 4:15),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Humble Confession, (1 Jn 1:9)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Sincere Forgiveness. (Eph. 4:32)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57149"/>
            <a:ext cx="91439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10:12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“Break up your fallow ground, for it is time to seek the Lord…”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Identification/ Decision phase.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 14:33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Investigation/ Conviction phase.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Ps. 139:23,24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Application/Expulsion phase.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10:3-6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Fertilization/Neutralization stage.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(1 Cor. 11:28; 2 Cor 13:5; Heb. 12:15) </a:t>
            </a:r>
          </a:p>
        </p:txBody>
      </p:sp>
    </p:spTree>
    <p:extLst>
      <p:ext uri="{BB962C8B-B14F-4D97-AF65-F5344CB8AC3E}">
        <p14:creationId xmlns:p14="http://schemas.microsoft.com/office/powerpoint/2010/main" val="2044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-222729"/>
            <a:ext cx="91439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Planting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6:7-8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whatsoever a man sows,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shall he also reap.”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intentional, informed, and aware that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gets planted in the soil of our souls: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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Grow</a:t>
            </a:r>
          </a:p>
          <a:p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Bear Fruit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F26E6-932A-13E5-B061-8F6D7D747639}"/>
              </a:ext>
            </a:extLst>
          </p:cNvPr>
          <p:cNvSpPr txBox="1"/>
          <p:nvPr/>
        </p:nvSpPr>
        <p:spPr>
          <a:xfrm>
            <a:off x="4114800" y="3257550"/>
            <a:ext cx="4786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Spread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665CB-5F9B-4964-9A05-84272A6A2195}"/>
              </a:ext>
            </a:extLst>
          </p:cNvPr>
          <p:cNvSpPr txBox="1"/>
          <p:nvPr/>
        </p:nvSpPr>
        <p:spPr>
          <a:xfrm>
            <a:off x="4570867" y="3878562"/>
            <a:ext cx="4786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Will Reproduce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Protection.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protect a garden?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ECA72-10CC-9868-5B28-807409C29B94}"/>
              </a:ext>
            </a:extLst>
          </p:cNvPr>
          <p:cNvSpPr txBox="1"/>
          <p:nvPr/>
        </p:nvSpPr>
        <p:spPr>
          <a:xfrm>
            <a:off x="26439" y="1409666"/>
            <a:ext cx="90911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5:1,2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wellbeloved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hath a vineyard in a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very fruitful hill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1:10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“Hast not thou made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hedge about him?”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80:12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broken down her hedges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that all they which pass by the way do pluck her?”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D4BBA-41F8-BD13-8C1A-E907432AE094}"/>
              </a:ext>
            </a:extLst>
          </p:cNvPr>
          <p:cNvSpPr txBox="1"/>
          <p:nvPr/>
        </p:nvSpPr>
        <p:spPr>
          <a:xfrm>
            <a:off x="4435314" y="2038350"/>
            <a:ext cx="4682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fenced it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7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24:30-32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went by the field of the slothful, and by the vineyard of the man void of understanding;  …it was all grown over with thorns, and nettles covered it…,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stone wall was broken down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I saw, and considered it well: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looked upon it,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received instruction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35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Protection Pt 1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Hedges (fences) are important because:</a:t>
            </a:r>
          </a:p>
          <a:p>
            <a:pPr marL="914400" indent="-914400">
              <a:buAutoNum type="arabi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Identify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Boundaries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(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Territory and Responsibilities)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Healthy Relationships Have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clear Boundaries.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“Fences make good neighbors!”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Boundaries Mark Territory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Identify ownership/responsibility.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was referring to this in Job 1:10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“Hast not thou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 an hedge about him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about his house, and about all that he hath…”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34:7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angel of the LORD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encampeth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round about them that fear him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them.” </a:t>
            </a: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1774</Words>
  <Application>Microsoft Office PowerPoint</Application>
  <PresentationFormat>On-screen Show (16:9)</PresentationFormat>
  <Paragraphs>199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YouBelong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47</cp:revision>
  <dcterms:created xsi:type="dcterms:W3CDTF">2012-07-18T16:46:43Z</dcterms:created>
  <dcterms:modified xsi:type="dcterms:W3CDTF">2022-08-13T21:26:19Z</dcterms:modified>
</cp:coreProperties>
</file>