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649" r:id="rId2"/>
    <p:sldMasterId id="2147483650" r:id="rId3"/>
  </p:sldMasterIdLst>
  <p:notesMasterIdLst>
    <p:notesMasterId r:id="rId36"/>
  </p:notesMasterIdLst>
  <p:sldIdLst>
    <p:sldId id="263" r:id="rId4"/>
    <p:sldId id="379" r:id="rId5"/>
    <p:sldId id="465" r:id="rId6"/>
    <p:sldId id="431" r:id="rId7"/>
    <p:sldId id="455" r:id="rId8"/>
    <p:sldId id="467" r:id="rId9"/>
    <p:sldId id="439" r:id="rId10"/>
    <p:sldId id="438" r:id="rId11"/>
    <p:sldId id="457" r:id="rId12"/>
    <p:sldId id="456" r:id="rId13"/>
    <p:sldId id="458" r:id="rId14"/>
    <p:sldId id="463" r:id="rId15"/>
    <p:sldId id="469" r:id="rId16"/>
    <p:sldId id="472" r:id="rId17"/>
    <p:sldId id="399" r:id="rId18"/>
    <p:sldId id="473" r:id="rId19"/>
    <p:sldId id="464" r:id="rId20"/>
    <p:sldId id="474" r:id="rId21"/>
    <p:sldId id="486" r:id="rId22"/>
    <p:sldId id="468" r:id="rId23"/>
    <p:sldId id="475" r:id="rId24"/>
    <p:sldId id="481" r:id="rId25"/>
    <p:sldId id="476" r:id="rId26"/>
    <p:sldId id="477" r:id="rId27"/>
    <p:sldId id="478" r:id="rId28"/>
    <p:sldId id="479" r:id="rId29"/>
    <p:sldId id="480" r:id="rId30"/>
    <p:sldId id="482" r:id="rId31"/>
    <p:sldId id="483" r:id="rId32"/>
    <p:sldId id="484" r:id="rId33"/>
    <p:sldId id="485" r:id="rId34"/>
    <p:sldId id="422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B05"/>
    <a:srgbClr val="FF0066"/>
    <a:srgbClr val="0000FF"/>
    <a:srgbClr val="8EBA78"/>
    <a:srgbClr val="4123AD"/>
    <a:srgbClr val="552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54005-353E-427A-A56A-E5E939FF58FD}" v="27" dt="2022-07-24T13:28:02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216" y="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Peters" userId="c4a13cba-445d-4c8b-a237-8d92adffce26" providerId="ADAL" clId="{F0E54005-353E-427A-A56A-E5E939FF58FD}"/>
    <pc:docChg chg="modSld">
      <pc:chgData name="Keith Peters" userId="c4a13cba-445d-4c8b-a237-8d92adffce26" providerId="ADAL" clId="{F0E54005-353E-427A-A56A-E5E939FF58FD}" dt="2022-07-24T13:28:02.738" v="26"/>
      <pc:docMkLst>
        <pc:docMk/>
      </pc:docMkLst>
      <pc:sldChg chg="modAnim">
        <pc:chgData name="Keith Peters" userId="c4a13cba-445d-4c8b-a237-8d92adffce26" providerId="ADAL" clId="{F0E54005-353E-427A-A56A-E5E939FF58FD}" dt="2022-07-24T13:28:02.738" v="26"/>
        <pc:sldMkLst>
          <pc:docMk/>
          <pc:sldMk cId="2592513886" sldId="422"/>
        </pc:sldMkLst>
      </pc:sldChg>
      <pc:sldChg chg="modSp modAnim">
        <pc:chgData name="Keith Peters" userId="c4a13cba-445d-4c8b-a237-8d92adffce26" providerId="ADAL" clId="{F0E54005-353E-427A-A56A-E5E939FF58FD}" dt="2022-07-24T13:19:15.044" v="5"/>
        <pc:sldMkLst>
          <pc:docMk/>
          <pc:sldMk cId="322765653" sldId="473"/>
        </pc:sldMkLst>
        <pc:spChg chg="mod">
          <ac:chgData name="Keith Peters" userId="c4a13cba-445d-4c8b-a237-8d92adffce26" providerId="ADAL" clId="{F0E54005-353E-427A-A56A-E5E939FF58FD}" dt="2022-07-24T13:18:59.755" v="4" actId="20577"/>
          <ac:spMkLst>
            <pc:docMk/>
            <pc:sldMk cId="322765653" sldId="473"/>
            <ac:spMk id="3" creationId="{77AA57BF-F3A3-4723-1C51-BEA5EF6BA646}"/>
          </ac:spMkLst>
        </pc:spChg>
      </pc:sldChg>
      <pc:sldChg chg="addSp modSp modAnim">
        <pc:chgData name="Keith Peters" userId="c4a13cba-445d-4c8b-a237-8d92adffce26" providerId="ADAL" clId="{F0E54005-353E-427A-A56A-E5E939FF58FD}" dt="2022-07-24T13:26:52.112" v="25"/>
        <pc:sldMkLst>
          <pc:docMk/>
          <pc:sldMk cId="3797912620" sldId="476"/>
        </pc:sldMkLst>
        <pc:spChg chg="mod">
          <ac:chgData name="Keith Peters" userId="c4a13cba-445d-4c8b-a237-8d92adffce26" providerId="ADAL" clId="{F0E54005-353E-427A-A56A-E5E939FF58FD}" dt="2022-07-24T13:26:30.990" v="23" actId="6549"/>
          <ac:spMkLst>
            <pc:docMk/>
            <pc:sldMk cId="3797912620" sldId="476"/>
            <ac:spMk id="3" creationId="{77AA57BF-F3A3-4723-1C51-BEA5EF6BA646}"/>
          </ac:spMkLst>
        </pc:spChg>
        <pc:picChg chg="add mod">
          <ac:chgData name="Keith Peters" userId="c4a13cba-445d-4c8b-a237-8d92adffce26" providerId="ADAL" clId="{F0E54005-353E-427A-A56A-E5E939FF58FD}" dt="2022-07-24T13:26:06.828" v="19" actId="14100"/>
          <ac:picMkLst>
            <pc:docMk/>
            <pc:sldMk cId="3797912620" sldId="476"/>
            <ac:picMk id="1026" creationId="{236A6E7E-9087-28BE-0132-A7ED68611F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BE539-7653-4206-9D54-108931A25736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9AE50-382D-428C-A1C6-27168C1B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7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35A9-1FFB-F626-A4DB-4D6E04C9D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CCE23-36CC-A856-2F42-0FD974B72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F082B-F687-9B68-FB38-632432CA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6C419-6970-F23A-2C6B-A9907D8D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7B4A-F346-FD49-5094-75C1A3F1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7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9440-6A29-758A-BBD3-48E4CCEB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72824-A2D6-203D-5F59-8AA467ADE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080A1-5BE3-3219-B9D9-F314152F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0021D-331A-2CC8-2736-BE4106D4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D8FB9-788C-CC39-8166-C9FE4589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9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11A81-6C31-D942-8CD1-EFCC95AD9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8005C-DCC2-4267-FB53-21E3AC45B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4C1F2-BAE4-5D4E-65A7-69EE44C3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8EC2F-B944-C244-4DCA-C7689E88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0FFE4-AF61-27E7-B354-86B9650C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9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160734"/>
            <a:ext cx="8197453" cy="101128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326059"/>
            <a:ext cx="8228707" cy="355457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474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14" y="281285"/>
            <a:ext cx="8233172" cy="6027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14" y="1044774"/>
            <a:ext cx="8233172" cy="3937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74184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A5E9-E25C-82B9-4112-B570335E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D394-1041-C677-9BB1-6407F8D3A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297C-92CF-A9FC-9F5F-8D4F8767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F711-2166-4EF9-A65E-93D1815D2955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710C3-F095-13BC-838B-50E407D5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4DD53-5B84-5CF9-CB1A-818A60E9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CDB-1591-4EC7-94B4-1F11EF9AE6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7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1593-1984-1C8C-4E42-C8898EB2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F334D-7BF5-088F-351B-7129DA0C9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B5362-947D-C340-62FF-167C7280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8B99D-A593-C343-4A08-9BCDE3F0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8A63A-F4A0-F1A6-0A7D-1210CEEA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6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7E08-9E07-1C6F-636B-2315B2BC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7A0C-A085-5ABB-1417-DAF052663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7CCA3-344A-6CE3-1EA3-723B0AE3F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E624C-C382-C9A5-CD60-0306C766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DF468-1132-6402-89CC-852DC024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649DA-B85D-14D2-7775-B06C711E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C7AD-EFE1-BBF6-06C1-A4820EF9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91135-AECA-53F7-383B-37BEE1927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1C046-8730-1CFA-09D6-F0FEBEE8A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67A6C-439A-BEEF-C4B8-F85369D2A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09F44-D602-9982-C61C-2D1CFDA68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DB451-E2B0-914C-BCDE-A3D6D04D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7/24/2022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A8E41-D34F-9D13-DF99-C621A8A4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E4B214-67DE-12C0-6922-2E18C845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8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5C01-B433-D8BE-51C7-DE68CD18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5D441-47BD-FE7F-2DDF-01F99D02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7/24/2022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61679-7B6C-C61D-3ABB-71DD2771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4E8C7-39EE-1540-F9F5-A5B2DA32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EBAD9-0B0B-915E-DF93-BE72E0ED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FEA4B-B343-4AF6-9463-E67E2FB806B7}" type="datetimeFigureOut">
              <a:rPr lang="en-US" smtClean="0"/>
              <a:pPr>
                <a:defRPr/>
              </a:pPr>
              <a:t>7/24/2022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022D8-B11E-5CFB-7BD1-1ED8FBB2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B9E6C-5338-E40A-4A21-358881AB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D12CC-C092-4FEE-8F2B-37FE38151C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1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95F2-3F0C-6988-56F2-1A287329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C16C6-C8E6-105E-8560-9C14616EF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767DE-52FB-EE1A-BF18-11B35ED50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716D9-DE4F-5735-ADAF-511A14F8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BCEF8-E285-988E-1D0B-133A3A70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7F8E9-8532-3A32-9DFF-69F6B768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0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FAB9-A104-2F6D-D3D6-FB2C5746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BCF9A2-0977-E0B6-3EBE-5FD46D481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F44B7-E0AE-D82A-A56F-C8DCE4D13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59EF1-9041-BDAD-F5D4-679565BA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BAA91-3FDE-1F3E-B50C-AED8B8FF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7020F-3979-2206-EE67-FE2A54F2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9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A3843-9CB3-1613-9958-0909192B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BE9F2-1A32-82E4-9B12-3F1DBA577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9584-4AAD-1A1A-D207-0E7D01F3B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4C54D-18BD-D8DF-5A16-590C629EB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59AAE-781F-E536-12A5-2CB6E64BF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ABFC971-E94A-4D18-D6CB-6D600D5E3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321469"/>
            <a:ext cx="8251031" cy="7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E2699A7C-C7D7-349D-DE65-C5313A914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68648"/>
            <a:ext cx="8233172" cy="113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D7585C90-3E8E-7B5A-B56C-A1701C876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414" y="1198811"/>
            <a:ext cx="8233172" cy="394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+mj-ea"/>
          <a:cs typeface="+mj-cs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pitchFamily="-120" charset="0"/>
        <a:buChar char="•"/>
        <a:defRPr sz="58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pitchFamily="-120" charset="0"/>
        <a:buChar char="–"/>
        <a:defRPr sz="50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pitchFamily="-120" charset="0"/>
        <a:buChar char="•"/>
        <a:defRPr sz="45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0" charset="0"/>
        <a:buChar char="–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0" charset="0"/>
        <a:buChar char="»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57288" y="4171901"/>
            <a:ext cx="8800832" cy="715581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1016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57288" y="78"/>
            <a:ext cx="9029425" cy="854080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1" y="57149"/>
            <a:ext cx="914285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 believe good intentions &amp; occasional effort will produce healthy relationships;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wonder (and worry) about the weeds~!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10:10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“If the iron (ax) be blunt,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do not whet the edge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“sharpening the saw” S. Covey Habit 7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must he put to more strength: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wisdom is profitable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direct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kasher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’: prosper, make straight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50DBE-A371-5221-B758-1B7933C9AEE8}"/>
              </a:ext>
            </a:extLst>
          </p:cNvPr>
          <p:cNvSpPr txBox="1"/>
          <p:nvPr/>
        </p:nvSpPr>
        <p:spPr>
          <a:xfrm>
            <a:off x="-76199" y="32426"/>
            <a:ext cx="92202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enables us to work efficiently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we can work effectively.  </a:t>
            </a:r>
          </a:p>
          <a:p>
            <a:pPr algn="ctr">
              <a:spcBef>
                <a:spcPts val="12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difference between the outcomes in the parable of the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sower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 13) 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amount of Preparation that was put into the soil! </a:t>
            </a: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9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22698" y="-33641"/>
            <a:ext cx="902804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Chr 12:13-14 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Rehoboam …did evil,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he prepared not his heart</a:t>
            </a:r>
          </a:p>
          <a:p>
            <a:pPr lvl="0"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seek the LORD.” </a:t>
            </a:r>
          </a:p>
          <a:p>
            <a:pPr algn="ctr"/>
            <a:r>
              <a:rPr lang="en-US" sz="4800" b="1" dirty="0">
                <a:solidFill>
                  <a:srgbClr val="314823"/>
                </a:solidFill>
                <a:latin typeface="Georgia"/>
              </a:rPr>
              <a:t>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Luke 12:47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“that servant, which knew his lord's will,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prepared not himself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Hetoimazō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from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heteos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adjusted, fit)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neither did according to his will,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shall be beaten with many stripes.”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4A1DE-0535-56A5-C810-23FC299AA06B}"/>
              </a:ext>
            </a:extLst>
          </p:cNvPr>
          <p:cNvSpPr txBox="1"/>
          <p:nvPr/>
        </p:nvSpPr>
        <p:spPr>
          <a:xfrm>
            <a:off x="7010400" y="142875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3:5,6</a:t>
            </a:r>
          </a:p>
        </p:txBody>
      </p:sp>
    </p:spTree>
    <p:extLst>
      <p:ext uri="{BB962C8B-B14F-4D97-AF65-F5344CB8AC3E}">
        <p14:creationId xmlns:p14="http://schemas.microsoft.com/office/powerpoint/2010/main" val="1036343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22698" y="-33641"/>
            <a:ext cx="902804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4800" b="1" dirty="0">
                <a:solidFill>
                  <a:srgbClr val="060B05"/>
                </a:solidFill>
                <a:latin typeface="+mj-lt"/>
              </a:rPr>
              <a:t>Principles for Preparation</a:t>
            </a:r>
          </a:p>
          <a:p>
            <a:pPr marL="742950" indent="-742950">
              <a:buAutoNum type="arabicPeriod"/>
            </a:pPr>
            <a:r>
              <a:rPr lang="en-US" sz="44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Clearing the Field (Life)</a:t>
            </a:r>
          </a:p>
          <a:p>
            <a:r>
              <a:rPr lang="en-US" sz="54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This is the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Stage. </a:t>
            </a:r>
          </a:p>
          <a:p>
            <a:r>
              <a:rPr lang="en-US" sz="44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There’s only so much room in your </a:t>
            </a:r>
          </a:p>
          <a:p>
            <a:r>
              <a:rPr lang="en-US" sz="44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“field of dreams.”</a:t>
            </a:r>
          </a:p>
          <a:p>
            <a:r>
              <a:rPr lang="en-US" sz="40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Don’t forget / deny the “dash.”  </a:t>
            </a:r>
          </a:p>
          <a:p>
            <a:r>
              <a:rPr lang="en-US" sz="40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800" b="1" dirty="0">
              <a:solidFill>
                <a:srgbClr val="060B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15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22698" y="-33641"/>
            <a:ext cx="902804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4800" b="1" dirty="0">
                <a:solidFill>
                  <a:srgbClr val="060B05"/>
                </a:solidFill>
                <a:latin typeface="+mj-lt"/>
              </a:rPr>
              <a:t>Principles for Preparation</a:t>
            </a:r>
          </a:p>
          <a:p>
            <a:pPr marL="742950" indent="-742950">
              <a:buAutoNum type="arabicPeriod"/>
            </a:pPr>
            <a:r>
              <a:rPr lang="en-US" sz="48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Clearing the Field (Life)</a:t>
            </a:r>
          </a:p>
          <a:p>
            <a:r>
              <a:rPr lang="en-US" sz="48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the </a:t>
            </a:r>
            <a:r>
              <a:rPr lang="en-US" sz="4800" b="1" i="1" u="sng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en-US" sz="48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Stage. </a:t>
            </a:r>
            <a:endParaRPr lang="en-US" sz="4400" b="1" dirty="0">
              <a:solidFill>
                <a:srgbClr val="060B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Involves an honest </a:t>
            </a:r>
            <a:r>
              <a:rPr 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</a:t>
            </a:r>
            <a:r>
              <a:rPr lang="en-US" sz="3600" b="1" i="1" u="sng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what’s </a:t>
            </a:r>
          </a:p>
          <a:p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already taking up time/space in your life.</a:t>
            </a:r>
          </a:p>
          <a:p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Will you make the hard choices now </a:t>
            </a:r>
          </a:p>
          <a:p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for a fruitful life later. </a:t>
            </a:r>
          </a:p>
          <a:p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Mt 6:19-21;  Phil. 3:7,8;  Ro. 12:1,2  </a:t>
            </a:r>
            <a:r>
              <a:rPr lang="en-US" sz="40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060B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08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22698" y="-33641"/>
            <a:ext cx="902804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Involves a considered </a:t>
            </a:r>
            <a:r>
              <a:rPr lang="en-US" sz="3600" b="1" i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</a:p>
          <a:p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18:1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“through desire a man    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having separated himself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seeketh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…wisdom”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We must be willing to occasionally </a:t>
            </a:r>
          </a:p>
          <a:p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sacrifice the “Permissible” (Fun) </a:t>
            </a:r>
          </a:p>
          <a:p>
            <a:pPr algn="ctr"/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Productive!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Heb. 12:1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us lay aside every weight, and the sin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would so easily beset us…”</a:t>
            </a:r>
          </a:p>
          <a:p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22698" y="-33641"/>
            <a:ext cx="902804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We must sacrifice the “Permissible” (Fun) </a:t>
            </a:r>
          </a:p>
          <a:p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for the Productive!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60B0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Tim 2:20-21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“in a great house there are not only vessels of gold and of silver,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also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wood and of earth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some to honor,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(time’: value, worth)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some to dishonor. 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atimia:without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5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22698" y="-33641"/>
            <a:ext cx="902804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man therefore purge himself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these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600" b="1" i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“wood, hay, and stubble” </a:t>
            </a:r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600" b="1" i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3:11)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shall be a vessel unto honor,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sanctified, and meet for the master's use,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unto every good work.”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</a:rPr>
              <a:t>From </a:t>
            </a:r>
            <a:r>
              <a:rPr lang="en-US" sz="3600" b="1" dirty="0" err="1">
                <a:solidFill>
                  <a:srgbClr val="0000FF"/>
                </a:solidFill>
              </a:rPr>
              <a:t>heteos</a:t>
            </a:r>
            <a:r>
              <a:rPr lang="en-US" sz="3600" dirty="0">
                <a:solidFill>
                  <a:srgbClr val="0000FF"/>
                </a:solidFill>
              </a:rPr>
              <a:t> (</a:t>
            </a:r>
            <a:r>
              <a:rPr lang="en-US" sz="3600" i="1" dirty="0">
                <a:solidFill>
                  <a:srgbClr val="0000FF"/>
                </a:solidFill>
              </a:rPr>
              <a:t>fit</a:t>
            </a:r>
            <a:r>
              <a:rPr lang="en-US" sz="3600" dirty="0">
                <a:solidFill>
                  <a:srgbClr val="0000FF"/>
                </a:solidFill>
              </a:rPr>
              <a:t>); </a:t>
            </a:r>
            <a:r>
              <a:rPr lang="en-US" sz="3600" i="1" dirty="0">
                <a:solidFill>
                  <a:srgbClr val="0000FF"/>
                </a:solidFill>
              </a:rPr>
              <a:t>adjusted</a:t>
            </a:r>
            <a:r>
              <a:rPr lang="en-US" sz="3600" dirty="0">
                <a:solidFill>
                  <a:srgbClr val="0000FF"/>
                </a:solidFill>
              </a:rPr>
              <a:t>, i.e. </a:t>
            </a:r>
            <a:r>
              <a:rPr lang="en-US" sz="3600" i="1" dirty="0">
                <a:solidFill>
                  <a:srgbClr val="0000FF"/>
                </a:solidFill>
              </a:rPr>
              <a:t>ready</a:t>
            </a:r>
          </a:p>
          <a:p>
            <a:pPr algn="ctr"/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not: we can find ourselves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“caught in the Snare of the Devil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taken captive by him at his will”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26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6089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22698" y="-33641"/>
            <a:ext cx="90280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/>
            <a:r>
              <a:rPr lang="en-US" sz="40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PLOWING  </a:t>
            </a:r>
            <a:r>
              <a:rPr lang="en-US" sz="2800" b="1" dirty="0">
                <a:solidFill>
                  <a:srgbClr val="060B0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Hosea  10:12,13 </a:t>
            </a:r>
          </a:p>
          <a:p>
            <a:pPr marR="0" lvl="0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break up your fallow ground…“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“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Conviction</a:t>
            </a:r>
            <a:r>
              <a:rPr lang="en-US" sz="48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stage </a:t>
            </a:r>
            <a:endParaRPr lang="en-US" sz="4000" b="1" dirty="0">
              <a:solidFill>
                <a:srgbClr val="060B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As Plowing  “turns the soil” to expose </a:t>
            </a:r>
          </a:p>
          <a:p>
            <a:pPr lvl="0">
              <a:defRPr/>
            </a:pPr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what’s hidden beneath, (rocks/roots)     </a:t>
            </a:r>
          </a:p>
          <a:p>
            <a:pPr lvl="0">
              <a:defRPr/>
            </a:pPr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Conviction exposes the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“thoughts and </a:t>
            </a:r>
          </a:p>
          <a:p>
            <a:pPr lvl="0"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intents of the heart”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Heb. 4:12; Jer. 17:9,10</a:t>
            </a:r>
            <a:endParaRPr lang="en-US" sz="3600" b="1" dirty="0">
              <a:solidFill>
                <a:srgbClr val="060B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God’s word is the “Plow”  Heb. 4:12 </a:t>
            </a:r>
          </a:p>
        </p:txBody>
      </p:sp>
    </p:spTree>
    <p:extLst>
      <p:ext uri="{BB962C8B-B14F-4D97-AF65-F5344CB8AC3E}">
        <p14:creationId xmlns:p14="http://schemas.microsoft.com/office/powerpoint/2010/main" val="1865294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22698" y="-33641"/>
            <a:ext cx="902804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/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As Plowing  “turns the soil” to expose </a:t>
            </a:r>
          </a:p>
          <a:p>
            <a:pPr lvl="0">
              <a:defRPr/>
            </a:pPr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what’s hidden beneath, (rocks/roots)     </a:t>
            </a:r>
          </a:p>
          <a:p>
            <a:pPr lvl="0">
              <a:defRPr/>
            </a:pPr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Conviction exposes the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“thoughts and </a:t>
            </a:r>
          </a:p>
          <a:p>
            <a:pPr lvl="0"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intents of the heart”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Heb. 4:12; Jer. 17:9,10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51:6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“Behold, thou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desirest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truth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inward parts: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the hidden part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shalt make me to know wisdom.” </a:t>
            </a:r>
          </a:p>
          <a:p>
            <a:pPr lvl="0">
              <a:defRPr/>
            </a:pPr>
            <a:endParaRPr lang="en-US" sz="3600" b="1" dirty="0">
              <a:solidFill>
                <a:srgbClr val="060B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3600" b="1" dirty="0">
              <a:solidFill>
                <a:srgbClr val="060B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36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15089" y="-143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FE81E4-06D5-8453-6CAC-AF1948415E27}"/>
              </a:ext>
            </a:extLst>
          </p:cNvPr>
          <p:cNvSpPr txBox="1"/>
          <p:nvPr/>
        </p:nvSpPr>
        <p:spPr>
          <a:xfrm>
            <a:off x="0" y="-143"/>
            <a:ext cx="9159069" cy="1938992"/>
          </a:xfrm>
          <a:prstGeom prst="rect">
            <a:avLst/>
          </a:prstGeom>
          <a:solidFill>
            <a:schemeClr val="tx1">
              <a:alpha val="22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“Garden” is one of the many analogies God uses to teach us </a:t>
            </a:r>
          </a:p>
          <a:p>
            <a:pPr lvl="0"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purposes and processes.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82224-04D2-39E4-443F-66175D72FE7F}"/>
              </a:ext>
            </a:extLst>
          </p:cNvPr>
          <p:cNvSpPr txBox="1"/>
          <p:nvPr/>
        </p:nvSpPr>
        <p:spPr>
          <a:xfrm>
            <a:off x="15089" y="3714750"/>
            <a:ext cx="91138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Is. 5:1-2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“My well beloved hath a vineyard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a very fruitful hill:”</a:t>
            </a:r>
          </a:p>
        </p:txBody>
      </p:sp>
    </p:spTree>
    <p:extLst>
      <p:ext uri="{BB962C8B-B14F-4D97-AF65-F5344CB8AC3E}">
        <p14:creationId xmlns:p14="http://schemas.microsoft.com/office/powerpoint/2010/main" val="11204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115957" y="133350"/>
            <a:ext cx="902804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sz="40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As plowing breaks the weed’s roots,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so </a:t>
            </a:r>
            <a:r>
              <a:rPr lang="en-US" sz="4800" b="1" i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Conviction (truth) breaks the devil’s lies!  </a:t>
            </a:r>
            <a:r>
              <a:rPr lang="en-US" sz="40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8:32</a:t>
            </a:r>
            <a:endParaRPr lang="en-US" sz="4400" b="1" dirty="0">
              <a:solidFill>
                <a:srgbClr val="060B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600" b="1" i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>
                <a:solidFill>
                  <a:srgbClr val="060B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10:3-5; 2 Tim. 2:25; Jer. 23:29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“Is not my word like …a hammer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breaketh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rock in pieces?”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62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1" y="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Removing what the plow exposed.</a:t>
            </a:r>
          </a:p>
          <a:p>
            <a:pPr lvl="0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the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phase. </a:t>
            </a:r>
          </a:p>
          <a:p>
            <a:pPr marL="742950" lvl="0" indent="-742950">
              <a:buAutoNum type="alphaUcPeriod"/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plow simply </a:t>
            </a:r>
            <a:r>
              <a:rPr lang="en-US" sz="4000" b="1" i="1" u="sng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exposes</a:t>
            </a: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what was beneath the soil’s surface</a:t>
            </a: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the real </a:t>
            </a:r>
          </a:p>
          <a:p>
            <a:pPr lvl="0">
              <a:defRPr/>
            </a:pPr>
            <a:r>
              <a:rPr lang="en-US" sz="48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work begins</a:t>
            </a:r>
            <a:r>
              <a:rPr lang="en-US" sz="48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060B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lowing The Field With An Old Tractor And Plow Stock Photo, Picture And  Royalty Free Image. Image 16125143.">
            <a:extLst>
              <a:ext uri="{FF2B5EF4-FFF2-40B4-BE49-F238E27FC236}">
                <a16:creationId xmlns:a16="http://schemas.microsoft.com/office/drawing/2014/main" id="{4B5FE371-1973-2D3D-181C-A50DADC2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47884"/>
            <a:ext cx="3733800" cy="25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844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115957" y="0"/>
            <a:ext cx="902804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Removing what the plow exposed.</a:t>
            </a:r>
          </a:p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the 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phase. </a:t>
            </a:r>
          </a:p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The longer you wait to remove the rocks / roots, the greater the chance: </a:t>
            </a:r>
          </a:p>
          <a:p>
            <a:pPr lvl="0">
              <a:defRPr/>
            </a:pP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The roots will grow and spread. Heb 12:15</a:t>
            </a:r>
          </a:p>
          <a:p>
            <a:pPr lvl="0">
              <a:defRPr/>
            </a:pPr>
            <a:r>
              <a:rPr lang="en-US" sz="36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The rocks will blend in and be forgotten.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can build “strongholds” out of these forgotten “rocks” of false reasoning!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10:3-5</a:t>
            </a:r>
          </a:p>
          <a:p>
            <a:pPr lvl="0"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41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115957" y="0"/>
            <a:ext cx="902804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 Many farmers make “fences” from </a:t>
            </a:r>
          </a:p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the rocks removed from their fields.  </a:t>
            </a:r>
          </a:p>
          <a:p>
            <a:pPr lvl="0">
              <a:defRPr/>
            </a:pP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These rocks (habits) that once hindered </a:t>
            </a:r>
          </a:p>
          <a:p>
            <a:pPr lvl="0">
              <a:defRPr/>
            </a:pP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us can become a type of guard or fence. </a:t>
            </a:r>
          </a:p>
          <a:p>
            <a:pPr lvl="0">
              <a:defRPr/>
            </a:pP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The memory of past sins </a:t>
            </a:r>
            <a:r>
              <a:rPr lang="en-US" sz="36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(consequences) </a:t>
            </a:r>
            <a:r>
              <a:rPr lang="en-US" sz="40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form a hedge.</a:t>
            </a:r>
          </a:p>
          <a:p>
            <a:pPr lvl="0"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36A6E7E-9087-28BE-0132-A7ED68611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45556" b="5555"/>
          <a:stretch/>
        </p:blipFill>
        <p:spPr bwMode="auto">
          <a:xfrm>
            <a:off x="4061057" y="3028951"/>
            <a:ext cx="5082943" cy="20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12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115957" y="0"/>
            <a:ext cx="902804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8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Adjusting The Chemistry</a:t>
            </a:r>
            <a:r>
              <a:rPr lang="en-US" sz="44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sz="4000" b="1" dirty="0">
              <a:solidFill>
                <a:srgbClr val="060B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This is the initial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stage. </a:t>
            </a:r>
          </a:p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Crops need the correct chemistry in </a:t>
            </a:r>
          </a:p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order to thrive or even survive. </a:t>
            </a:r>
          </a:p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Wise farmers “test” the soil. </a:t>
            </a:r>
          </a:p>
          <a:p>
            <a:pPr lvl="0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11:28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“examine”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dokimazo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test)  </a:t>
            </a:r>
          </a:p>
          <a:p>
            <a:pPr lvl="0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13:5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“examine yourselves… 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prove your own selves…”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09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115957" y="0"/>
            <a:ext cx="902804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Previous crops leave a “chemistry”  </a:t>
            </a:r>
          </a:p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that can hinder future crops. </a:t>
            </a:r>
          </a:p>
          <a:p>
            <a:pPr lvl="0">
              <a:defRPr/>
            </a:pP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 soil of many souls are left acidic (bitter) by past relationships or experiences. </a:t>
            </a:r>
          </a:p>
          <a:p>
            <a:pPr lvl="0">
              <a:defRPr/>
            </a:pP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Heb. 12:15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“any root of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bitterness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pikria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acrid, acid, poison; from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pikros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pierce)</a:t>
            </a:r>
          </a:p>
          <a:p>
            <a:pPr lvl="0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springing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phyo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germinate) 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trouble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you…”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enochle’ō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crowd)</a:t>
            </a:r>
          </a:p>
        </p:txBody>
      </p:sp>
    </p:spTree>
    <p:extLst>
      <p:ext uri="{BB962C8B-B14F-4D97-AF65-F5344CB8AC3E}">
        <p14:creationId xmlns:p14="http://schemas.microsoft.com/office/powerpoint/2010/main" val="1346477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115957" y="0"/>
            <a:ext cx="90280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12:15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“any root of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bitterness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springing </a:t>
            </a:r>
          </a:p>
          <a:p>
            <a:pPr lvl="0"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trouble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you…” </a:t>
            </a:r>
          </a:p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a)  If we fail to identify and correct this, </a:t>
            </a:r>
          </a:p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it can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poison</a:t>
            </a: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future relationships. </a:t>
            </a:r>
          </a:p>
          <a:p>
            <a:pPr lvl="0">
              <a:defRPr/>
            </a:pP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Heb. 12:15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thereby many 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be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defiled”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miai’no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taint or contaminate)</a:t>
            </a:r>
          </a:p>
        </p:txBody>
      </p:sp>
    </p:spTree>
    <p:extLst>
      <p:ext uri="{BB962C8B-B14F-4D97-AF65-F5344CB8AC3E}">
        <p14:creationId xmlns:p14="http://schemas.microsoft.com/office/powerpoint/2010/main" val="238007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0" y="-105906"/>
            <a:ext cx="9067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Most gardens (and lives)  will just “fill up” with little planning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even less preparation.  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Stephen Covey call this “reactive” living.</a:t>
            </a:r>
          </a:p>
          <a:p>
            <a:pPr lvl="0" algn="ctr">
              <a:defRPr/>
            </a:pPr>
            <a:r>
              <a:rPr lang="en-US" sz="32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world lies in wickedness”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3148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1Jn 5:19) 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8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is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prince of the power of the air” </a:t>
            </a:r>
            <a:r>
              <a:rPr lang="en-US" sz="2400" b="1" dirty="0">
                <a:solidFill>
                  <a:srgbClr val="3148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(Eph 2:2)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some of these “worldly seeds of Satan” will inevitably drift into our souls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seek to take root (and bear fruit)!  </a:t>
            </a:r>
          </a:p>
        </p:txBody>
      </p:sp>
    </p:spTree>
    <p:extLst>
      <p:ext uri="{BB962C8B-B14F-4D97-AF65-F5344CB8AC3E}">
        <p14:creationId xmlns:p14="http://schemas.microsoft.com/office/powerpoint/2010/main" val="3271306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57978" y="-52045"/>
            <a:ext cx="9028043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Jn 15:16 Jesus clearly declared: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have chosen you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should bring forth fruit” </a:t>
            </a:r>
          </a:p>
          <a:p>
            <a:pPr lvl="0" algn="ctr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Preparations have you made to be a fruitful follower of Christ?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 prepare by partnering with God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Husbandman” </a:t>
            </a:r>
            <a:r>
              <a:rPr lang="en-US" sz="44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15:1</a:t>
            </a:r>
          </a:p>
        </p:txBody>
      </p:sp>
    </p:spTree>
    <p:extLst>
      <p:ext uri="{BB962C8B-B14F-4D97-AF65-F5344CB8AC3E}">
        <p14:creationId xmlns:p14="http://schemas.microsoft.com/office/powerpoint/2010/main" val="222641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1" y="0"/>
            <a:ext cx="9144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you partner with God by:</a:t>
            </a:r>
          </a:p>
          <a:p>
            <a:pPr marL="742950" lvl="0" indent="-742950">
              <a:buAutoNum type="arabicParenR"/>
              <a:defRPr/>
            </a:pP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Clearing your life of any obstacles </a:t>
            </a:r>
          </a:p>
          <a:p>
            <a:pPr lvl="0">
              <a:defRPr/>
            </a:pPr>
            <a:r>
              <a:rPr lang="en-US" sz="36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that are hindering your spiritual growth?</a:t>
            </a:r>
          </a:p>
          <a:p>
            <a:pPr lvl="0" algn="ctr">
              <a:defRPr/>
            </a:pP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presumptuous sins of Ps 19:13 or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4:17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“Break up the fallow Ground” </a:t>
            </a: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your soul </a:t>
            </a:r>
          </a:p>
          <a:p>
            <a:pPr lvl="0">
              <a:defRPr/>
            </a:pP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and ask God to reveal any sin or attitude </a:t>
            </a:r>
          </a:p>
          <a:p>
            <a:pPr lvl="0">
              <a:defRPr/>
            </a:pPr>
            <a:r>
              <a:rPr lang="en-US" sz="36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that lies hidden in your heart?</a:t>
            </a:r>
          </a:p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Ps. 19:12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“cleanse me from Secret faults”    </a:t>
            </a:r>
          </a:p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139:23-24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“Search me O God!”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44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961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4E7085-0DBC-90F9-F349-B96D6E5A307A}"/>
              </a:ext>
            </a:extLst>
          </p:cNvPr>
          <p:cNvSpPr txBox="1"/>
          <p:nvPr/>
        </p:nvSpPr>
        <p:spPr>
          <a:xfrm>
            <a:off x="-39243" y="3713152"/>
            <a:ext cx="92202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Cor. 3:9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“We’re laborers together with God,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are God’s husbandry”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94CCC9-D3B2-C888-22EB-FAD812F90AAA}"/>
              </a:ext>
            </a:extLst>
          </p:cNvPr>
          <p:cNvSpPr txBox="1"/>
          <p:nvPr/>
        </p:nvSpPr>
        <p:spPr>
          <a:xfrm>
            <a:off x="0" y="-10944"/>
            <a:ext cx="914171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loves Gardens!</a:t>
            </a:r>
          </a:p>
          <a:p>
            <a:pPr algn="ctr"/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Human Story begins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 2,3) 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consummates in a Garden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(Rev. 22)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Divine “Love Story” is played out in a Garden.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(Song of Solomon)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115957" y="0"/>
            <a:ext cx="90280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you partner with God by:</a:t>
            </a:r>
          </a:p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Surrendering to God anything </a:t>
            </a:r>
            <a:r>
              <a:rPr lang="en-US" sz="40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(habit, 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sin, attitude)</a:t>
            </a: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His Spirit reveals </a:t>
            </a:r>
          </a:p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is hindering your spiritual growth?</a:t>
            </a:r>
          </a:p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(Pr. 3:5,6; Ro. 12:1,2)</a:t>
            </a:r>
          </a:p>
          <a:p>
            <a:pPr lvl="0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thou me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than these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lvl="0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21: 15,16,17</a:t>
            </a:r>
          </a:p>
        </p:txBody>
      </p:sp>
    </p:spTree>
    <p:extLst>
      <p:ext uri="{BB962C8B-B14F-4D97-AF65-F5344CB8AC3E}">
        <p14:creationId xmlns:p14="http://schemas.microsoft.com/office/powerpoint/2010/main" val="4139843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A57BF-F3A3-4723-1C51-BEA5EF6BA646}"/>
              </a:ext>
            </a:extLst>
          </p:cNvPr>
          <p:cNvSpPr txBox="1"/>
          <p:nvPr/>
        </p:nvSpPr>
        <p:spPr>
          <a:xfrm>
            <a:off x="115957" y="0"/>
            <a:ext cx="90280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you partner with God by:</a:t>
            </a:r>
          </a:p>
          <a:p>
            <a:pPr marL="742950" lvl="0" indent="-742950">
              <a:buAutoNum type="arabicParenR" startAt="4"/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Examining and Adjusting the </a:t>
            </a:r>
          </a:p>
          <a:p>
            <a:pPr lvl="0">
              <a:defRPr/>
            </a:pPr>
            <a:r>
              <a:rPr lang="en-US" sz="40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chemistry (attitudes) of your soul?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139:23-24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“Search me, O God, and know my heart: try me, and know my thoughts: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see if there be any wicked way in me,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lead me in the way everlasting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906321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6875" y="0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E073B2-5DCC-8CEC-41D1-D03B984B3092}"/>
              </a:ext>
            </a:extLst>
          </p:cNvPr>
          <p:cNvSpPr txBox="1"/>
          <p:nvPr/>
        </p:nvSpPr>
        <p:spPr>
          <a:xfrm>
            <a:off x="76200" y="0"/>
            <a:ext cx="89916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Harvest time is coming!  (2 Cor 5:10)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have a limited “season” to prepare and cultivate the soil of our souls.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(Ps. 90:12; Jer. 8:20; Eph. 5:15-18)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you prayerfully join me on this journey as we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cooperate with the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Shepherd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Pt 2:25) and “Husbandman” (Jn 15:1)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 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“restore our soul”? 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(Ps. 23:3)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96C21-5DB9-DA10-552F-12EFE7250F30}"/>
              </a:ext>
            </a:extLst>
          </p:cNvPr>
          <p:cNvSpPr txBox="1"/>
          <p:nvPr/>
        </p:nvSpPr>
        <p:spPr>
          <a:xfrm>
            <a:off x="762000" y="29441"/>
            <a:ext cx="7086600" cy="3539430"/>
          </a:xfrm>
          <a:prstGeom prst="rect">
            <a:avLst/>
          </a:prstGeom>
          <a:solidFill>
            <a:schemeClr val="tx1">
              <a:alpha val="35000"/>
            </a:schemeClr>
          </a:solidFill>
          <a:effectLst>
            <a:softEdge rad="254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told us that we’re chosen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bring forth fruit” 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(Jn 15:16)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5B5B8-4FBB-46DB-136E-615B3ED77565}"/>
              </a:ext>
            </a:extLst>
          </p:cNvPr>
          <p:cNvSpPr txBox="1"/>
          <p:nvPr/>
        </p:nvSpPr>
        <p:spPr>
          <a:xfrm>
            <a:off x="190500" y="3486150"/>
            <a:ext cx="8763000" cy="830997"/>
          </a:xfrm>
          <a:prstGeom prst="rect">
            <a:avLst/>
          </a:prstGeom>
          <a:solidFill>
            <a:schemeClr val="tx1">
              <a:alpha val="22000"/>
            </a:schemeClr>
          </a:solidFill>
          <a:effectLst>
            <a:softEdge rad="2286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Principles for a Productive life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49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76199" y="57149"/>
            <a:ext cx="9066657" cy="5747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Productive lives (</a:t>
            </a:r>
            <a:r>
              <a:rPr lang="en-US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 gardens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 </a:t>
            </a:r>
            <a:r>
              <a:rPr lang="en-US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proactive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Planning</a:t>
            </a:r>
            <a:r>
              <a:rPr lang="en-US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29:18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“where there is no vision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“space” will you dedicate to it?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want to grow/produce?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(spiritually, physically, relationally, practically?)</a:t>
            </a:r>
          </a:p>
          <a:p>
            <a:pPr marL="571500" indent="-5715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room will you give to each?</a:t>
            </a:r>
          </a:p>
          <a:p>
            <a:pPr>
              <a:lnSpc>
                <a:spcPct val="115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D3135-0963-0A68-6F99-2A984F06BDE8}"/>
              </a:ext>
            </a:extLst>
          </p:cNvPr>
          <p:cNvSpPr txBox="1"/>
          <p:nvPr/>
        </p:nvSpPr>
        <p:spPr>
          <a:xfrm>
            <a:off x="2218596" y="2222966"/>
            <a:ext cx="4781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people perish!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F5D90C90-F63E-995A-9D24-7BB4FA05B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321" y="-151209"/>
            <a:ext cx="9041606" cy="964406"/>
          </a:xfrm>
          <a:solidFill>
            <a:schemeClr val="tx1"/>
          </a:solidFill>
          <a:effectLst>
            <a:softEdge rad="177800"/>
          </a:effectLst>
        </p:spPr>
        <p:txBody>
          <a:bodyPr vert="horz" wrap="square" lIns="0" tIns="0" rIns="81279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1pPr>
            <a:lvl2pPr marL="241082" algn="l" rtl="0" fontAlgn="base">
              <a:spcBef>
                <a:spcPct val="0"/>
              </a:spcBef>
              <a:spcAft>
                <a:spcPct val="0"/>
              </a:spcAft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2pPr>
            <a:lvl3pPr marL="482163" algn="l" rtl="0" fontAlgn="base">
              <a:spcBef>
                <a:spcPct val="0"/>
              </a:spcBef>
              <a:spcAft>
                <a:spcPct val="0"/>
              </a:spcAft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3pPr>
            <a:lvl4pPr marL="723245" algn="l" rtl="0" fontAlgn="base">
              <a:spcBef>
                <a:spcPct val="0"/>
              </a:spcBef>
              <a:spcAft>
                <a:spcPct val="0"/>
              </a:spcAft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4pPr>
            <a:lvl5pPr marL="964326" algn="l" rtl="0" fontAlgn="base">
              <a:spcBef>
                <a:spcPct val="0"/>
              </a:spcBef>
              <a:spcAft>
                <a:spcPct val="0"/>
              </a:spcAft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5pPr>
            <a:lvl6pPr marL="1205408" algn="l" defTabSz="482163" rtl="0" eaLnBrk="1" latinLnBrk="0" hangingPunct="1"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6pPr>
            <a:lvl7pPr marL="1446489" algn="l" defTabSz="482163" rtl="0" eaLnBrk="1" latinLnBrk="0" hangingPunct="1"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7pPr>
            <a:lvl8pPr marL="1687571" algn="l" defTabSz="482163" rtl="0" eaLnBrk="1" latinLnBrk="0" hangingPunct="1"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8pPr>
            <a:lvl9pPr marL="1928652" algn="l" defTabSz="482163" rtl="0" eaLnBrk="1" latinLnBrk="0" hangingPunct="1"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a Productive Life.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Jn 10:10</a:t>
            </a:r>
            <a:endParaRPr lang="en-US" sz="700" dirty="0">
              <a:ea typeface="+mj-ea"/>
              <a:cs typeface="+mj-cs"/>
              <a:sym typeface="Georgia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205F7A-B3DB-22F8-C7F2-35875E6A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813198"/>
            <a:ext cx="6705600" cy="42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4487AE-63C3-25B0-9885-E106EADE0EF3}"/>
              </a:ext>
            </a:extLst>
          </p:cNvPr>
          <p:cNvSpPr txBox="1"/>
          <p:nvPr/>
        </p:nvSpPr>
        <p:spPr>
          <a:xfrm>
            <a:off x="6646151" y="1699084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Each of these “Habits” involve intentional Planning!</a:t>
            </a:r>
          </a:p>
        </p:txBody>
      </p:sp>
    </p:spTree>
    <p:extLst>
      <p:ext uri="{BB962C8B-B14F-4D97-AF65-F5344CB8AC3E}">
        <p14:creationId xmlns:p14="http://schemas.microsoft.com/office/powerpoint/2010/main" val="2295308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52A0E-43C2-CBA6-1577-273E0EF35556}"/>
              </a:ext>
            </a:extLst>
          </p:cNvPr>
          <p:cNvSpPr txBox="1"/>
          <p:nvPr/>
        </p:nvSpPr>
        <p:spPr>
          <a:xfrm>
            <a:off x="0" y="-66242"/>
            <a:ext cx="91440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6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Planning is based on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Priority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lvl="0"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6:33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“Seek ye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Kingdom of God…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en-US" sz="4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“seek </a:t>
            </a:r>
            <a:r>
              <a:rPr lang="en-US" sz="4000" b="1" i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 </a:t>
            </a:r>
            <a:r>
              <a:rPr lang="en-US" sz="4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Kingdom of God…” </a:t>
            </a:r>
          </a:p>
          <a:p>
            <a:pPr lvl="0">
              <a:defRPr/>
            </a:pPr>
            <a:r>
              <a:rPr lang="en-US" sz="4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leaving God the leftovers of their lives.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Lk 14:33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“likewise, whosoever he be of you that </a:t>
            </a:r>
            <a:r>
              <a:rPr lang="en-US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forsaketh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Apotas’sōmai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all that he hath, </a:t>
            </a:r>
          </a:p>
          <a:p>
            <a:pPr lvl="0">
              <a:defRPr/>
            </a:pP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(From Tasso: arrange &amp; Apo: in place, time, or relation to)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 lvl="0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cannot be my disciple.”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543D3-F962-E133-E528-97602CF52DC5}"/>
              </a:ext>
            </a:extLst>
          </p:cNvPr>
          <p:cNvSpPr txBox="1"/>
          <p:nvPr/>
        </p:nvSpPr>
        <p:spPr>
          <a:xfrm>
            <a:off x="5715000" y="4488851"/>
            <a:ext cx="4804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148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(See Mark 4:19)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56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52A0E-43C2-CBA6-1577-273E0EF35556}"/>
              </a:ext>
            </a:extLst>
          </p:cNvPr>
          <p:cNvSpPr txBox="1"/>
          <p:nvPr/>
        </p:nvSpPr>
        <p:spPr>
          <a:xfrm>
            <a:off x="27562" y="133350"/>
            <a:ext cx="9144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 1:16-18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“all things were created by him,</a:t>
            </a:r>
          </a:p>
          <a:p>
            <a:pPr lvl="0" algn="ctr"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for him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And he is before all things,</a:t>
            </a:r>
          </a:p>
          <a:p>
            <a:pPr lvl="0" algn="ctr"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him all things consist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is the head of the body, the church…: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all things he might have the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preeminence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lvl="0" algn="ctr"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prōteuō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:First in rank and influence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protos: foremost, first of all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85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11846" y="0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76199" y="57149"/>
            <a:ext cx="9066657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Productive lives 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(like gardens)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 practical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ctr">
              <a:spcBef>
                <a:spcPts val="1800"/>
              </a:spcBef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Few would expect a healthy garden from just throwing seed in the back yard;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Yet this is how many approach their key relationships with God and others!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Pr. 24:30-34; Isaiah 5:1-7</a:t>
            </a:r>
          </a:p>
        </p:txBody>
      </p:sp>
    </p:spTree>
    <p:extLst>
      <p:ext uri="{BB962C8B-B14F-4D97-AF65-F5344CB8AC3E}">
        <p14:creationId xmlns:p14="http://schemas.microsoft.com/office/powerpoint/2010/main" val="16985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ouBelong">
  <a:themeElements>
    <a:clrScheme name="Fruit of the Spirit">
      <a:dk1>
        <a:srgbClr val="27451E"/>
      </a:dk1>
      <a:lt1>
        <a:srgbClr val="FFFFFF"/>
      </a:lt1>
      <a:dk2>
        <a:srgbClr val="314823"/>
      </a:dk2>
      <a:lt2>
        <a:srgbClr val="FFFFFF"/>
      </a:lt2>
      <a:accent1>
        <a:srgbClr val="FFDD6E"/>
      </a:accent1>
      <a:accent2>
        <a:srgbClr val="6B7E16"/>
      </a:accent2>
      <a:accent3>
        <a:srgbClr val="DBEB42"/>
      </a:accent3>
      <a:accent4>
        <a:srgbClr val="4D286C"/>
      </a:accent4>
      <a:accent5>
        <a:srgbClr val="F9E96E"/>
      </a:accent5>
      <a:accent6>
        <a:srgbClr val="3D5635"/>
      </a:accent6>
      <a:hlink>
        <a:srgbClr val="ECD037"/>
      </a:hlink>
      <a:folHlink>
        <a:srgbClr val="B2D5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Fruit of the Spirit">
      <a:dk1>
        <a:srgbClr val="27451E"/>
      </a:dk1>
      <a:lt1>
        <a:srgbClr val="FFFFFF"/>
      </a:lt1>
      <a:dk2>
        <a:srgbClr val="314823"/>
      </a:dk2>
      <a:lt2>
        <a:srgbClr val="FFFFFF"/>
      </a:lt2>
      <a:accent1>
        <a:srgbClr val="FFDD6E"/>
      </a:accent1>
      <a:accent2>
        <a:srgbClr val="6B7E16"/>
      </a:accent2>
      <a:accent3>
        <a:srgbClr val="DBEB42"/>
      </a:accent3>
      <a:accent4>
        <a:srgbClr val="4D286C"/>
      </a:accent4>
      <a:accent5>
        <a:srgbClr val="F9E96E"/>
      </a:accent5>
      <a:accent6>
        <a:srgbClr val="3D5635"/>
      </a:accent6>
      <a:hlink>
        <a:srgbClr val="ECD037"/>
      </a:hlink>
      <a:folHlink>
        <a:srgbClr val="B2D51A"/>
      </a:folHlink>
    </a:clrScheme>
    <a:fontScheme name="Default Design">
      <a:majorFont>
        <a:latin typeface="Georgia"/>
        <a:ea typeface="ヒラギノ明朝 Pro W6"/>
        <a:cs typeface="ヒラギノ明朝 Pro W6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1898</Words>
  <Application>Microsoft Office PowerPoint</Application>
  <PresentationFormat>On-screen Show (16:9)</PresentationFormat>
  <Paragraphs>207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Georgia</vt:lpstr>
      <vt:lpstr>Lucida Grande</vt:lpstr>
      <vt:lpstr>Times New Roman</vt:lpstr>
      <vt:lpstr>Wingdings</vt:lpstr>
      <vt:lpstr>Office Theme</vt:lpstr>
      <vt:lpstr>YouBelong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Principles for a Productive Life. Jn 10:10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39</cp:revision>
  <dcterms:created xsi:type="dcterms:W3CDTF">2012-07-18T16:46:43Z</dcterms:created>
  <dcterms:modified xsi:type="dcterms:W3CDTF">2022-07-24T13:28:04Z</dcterms:modified>
</cp:coreProperties>
</file>