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649" r:id="rId2"/>
  </p:sldMasterIdLst>
  <p:notesMasterIdLst>
    <p:notesMasterId r:id="rId26"/>
  </p:notesMasterIdLst>
  <p:sldIdLst>
    <p:sldId id="263" r:id="rId3"/>
    <p:sldId id="431" r:id="rId4"/>
    <p:sldId id="455" r:id="rId5"/>
    <p:sldId id="487" r:id="rId6"/>
    <p:sldId id="488" r:id="rId7"/>
    <p:sldId id="489" r:id="rId8"/>
    <p:sldId id="490" r:id="rId9"/>
    <p:sldId id="491" r:id="rId10"/>
    <p:sldId id="494" r:id="rId11"/>
    <p:sldId id="509" r:id="rId12"/>
    <p:sldId id="496" r:id="rId13"/>
    <p:sldId id="497" r:id="rId14"/>
    <p:sldId id="508" r:id="rId15"/>
    <p:sldId id="498" r:id="rId16"/>
    <p:sldId id="499" r:id="rId17"/>
    <p:sldId id="511" r:id="rId18"/>
    <p:sldId id="500" r:id="rId19"/>
    <p:sldId id="503" r:id="rId20"/>
    <p:sldId id="501" r:id="rId21"/>
    <p:sldId id="504" r:id="rId22"/>
    <p:sldId id="505" r:id="rId23"/>
    <p:sldId id="506" r:id="rId24"/>
    <p:sldId id="50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3300"/>
    <a:srgbClr val="060B05"/>
    <a:srgbClr val="8EBA78"/>
    <a:srgbClr val="4123AD"/>
    <a:srgbClr val="552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BE539-7653-4206-9D54-108931A25736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9AE50-382D-428C-A1C6-27168C1B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35A9-1FFB-F626-A4DB-4D6E04C9D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CCE23-36CC-A856-2F42-0FD974B7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F082B-F687-9B68-FB38-632432CA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6C419-6970-F23A-2C6B-A9907D8D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7B4A-F346-FD49-5094-75C1A3F1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7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9440-6A29-758A-BBD3-48E4CCEB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72824-A2D6-203D-5F59-8AA467ADE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080A1-5BE3-3219-B9D9-F314152F1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0021D-331A-2CC8-2736-BE4106D4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D8FB9-788C-CC39-8166-C9FE4589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11A81-6C31-D942-8CD1-EFCC95AD9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8005C-DCC2-4267-FB53-21E3AC45B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C1F2-BAE4-5D4E-65A7-69EE44C3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EC2F-B944-C244-4DCA-C7689E88F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0FFE4-AF61-27E7-B354-86B9650C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91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0734"/>
            <a:ext cx="8197453" cy="1011287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326059"/>
            <a:ext cx="8228707" cy="355457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474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EA5E9-E25C-82B9-4112-B570335EC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D394-1041-C677-9BB1-6407F8D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297C-92CF-A9FC-9F5F-8D4F87670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DF711-2166-4EF9-A65E-93D1815D2955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710C3-F095-13BC-838B-50E407D5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4DD53-5B84-5CF9-CB1A-818A60E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9CDB-1591-4EC7-94B4-1F11EF9AE6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7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1593-1984-1C8C-4E42-C8898EB2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F334D-7BF5-088F-351B-7129DA0C9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B5362-947D-C340-62FF-167C7280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B99D-A593-C343-4A08-9BCDE3F0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8A63A-F4A0-F1A6-0A7D-1210CEEA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7E08-9E07-1C6F-636B-2315B2BCE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77A0C-A085-5ABB-1417-DAF052663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CCA3-344A-6CE3-1EA3-723B0AE3F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E624C-C382-C9A5-CD60-0306C766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DF468-1132-6402-89CC-852DC0243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649DA-B85D-14D2-7775-B06C711E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C7AD-EFE1-BBF6-06C1-A4820EF9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91135-AECA-53F7-383B-37BEE1927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1C046-8730-1CFA-09D6-F0FEBEE8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67A6C-439A-BEEF-C4B8-F85369D2A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09F44-D602-9982-C61C-2D1CFDA68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DB451-E2B0-914C-BCDE-A3D6D04D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8E41-D34F-9D13-DF99-C621A8A4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4B214-67DE-12C0-6922-2E18C845D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5C01-B433-D8BE-51C7-DE68CD18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E5D441-47BD-FE7F-2DDF-01F99D02C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61679-7B6C-C61D-3ABB-71DD2771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4E8C7-39EE-1540-F9F5-A5B2DA32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EBAD9-0B0B-915E-DF93-BE72E0ED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FEA4B-B343-4AF6-9463-E67E2FB806B7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022D8-B11E-5CFB-7BD1-1ED8FBB2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B9E6C-5338-E40A-4A21-358881AB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12CC-C092-4FEE-8F2B-37FE38151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1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595F2-3F0C-6988-56F2-1A287329B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16C6-C8E6-105E-8560-9C14616E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767DE-52FB-EE1A-BF18-11B35ED5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716D9-DE4F-5735-ADAF-511A14F8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BCEF8-E285-988E-1D0B-133A3A700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7F8E9-8532-3A32-9DFF-69F6B768F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07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FAB9-A104-2F6D-D3D6-FB2C5746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BCF9A2-0977-E0B6-3EBE-5FD46D481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F44B7-E0AE-D82A-A56F-C8DCE4D13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59EF1-9041-BDAD-F5D4-679565BA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6BAA91-3FDE-1F3E-B50C-AED8B8FFD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7020F-3979-2206-EE67-FE2A54F2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9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6A3843-9CB3-1613-9958-0909192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E9F2-1A32-82E4-9B12-3F1DBA577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C9584-4AAD-1A1A-D207-0E7D01F3B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 smtClean="0"/>
              <a:pPr>
                <a:defRPr/>
              </a:pPr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4C54D-18BD-D8DF-5A16-590C629EB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59AAE-781F-E536-12A5-2CB6E64B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0A2E51-CBCF-48C9-BED3-BC62EABEAB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FABFC971-E94A-4D18-D6CB-6D600D5E3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321469"/>
            <a:ext cx="8251031" cy="7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5779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eorgia" charset="0"/>
              </a:rPr>
              <a:t>Click to edit Master title style</a:t>
            </a:r>
            <a:endParaRPr lang="en-US" dirty="0">
              <a:sym typeface="Georgia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  <a:sym typeface="Georgia" panose="02040502050405020303" pitchFamily="18" charset="0"/>
        </a:defRPr>
      </a:lvl5pPr>
      <a:lvl6pPr marL="609630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6pPr>
      <a:lvl7pPr marL="121926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7pPr>
      <a:lvl8pPr marL="1828891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8pPr>
      <a:lvl9pPr marL="2438522" algn="ctr" rtl="0" eaLnBrk="1" fontAlgn="base" hangingPunct="1">
        <a:spcBef>
          <a:spcPct val="0"/>
        </a:spcBef>
        <a:spcAft>
          <a:spcPct val="0"/>
        </a:spcAft>
        <a:defRPr sz="7467" b="1" i="1">
          <a:solidFill>
            <a:srgbClr val="ECEDDC"/>
          </a:solidFill>
          <a:latin typeface="Georgia" charset="0"/>
          <a:ea typeface="ヒラギノ明朝 Pro W6" charset="0"/>
          <a:cs typeface="ヒラギノ明朝 Pro W6" charset="0"/>
          <a:sym typeface="Georgia" charset="0"/>
        </a:defRPr>
      </a:lvl9pPr>
    </p:titleStyle>
    <p:bodyStyle>
      <a:lvl1pPr marL="129124" indent="-129124" algn="ctr" rtl="0" eaLnBrk="1" fontAlgn="base" hangingPunct="1">
        <a:spcBef>
          <a:spcPts val="1467"/>
        </a:spcBef>
        <a:spcAft>
          <a:spcPct val="0"/>
        </a:spcAft>
        <a:defRPr sz="58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  <a:sym typeface="Arial" panose="020B0604020202020204" pitchFamily="34" charset="0"/>
        </a:defRPr>
      </a:lvl1pPr>
      <a:lvl2pPr marL="997001" indent="-387370" algn="ctr" rtl="0" eaLnBrk="1" fontAlgn="base" hangingPunct="1">
        <a:spcBef>
          <a:spcPts val="1200"/>
        </a:spcBef>
        <a:spcAft>
          <a:spcPct val="0"/>
        </a:spcAft>
        <a:defRPr sz="5067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2pPr>
      <a:lvl3pPr marL="1862760" indent="-643499" algn="ctr" rtl="0" eaLnBrk="1" fontAlgn="base" hangingPunct="1">
        <a:spcBef>
          <a:spcPts val="1067"/>
        </a:spcBef>
        <a:spcAft>
          <a:spcPct val="0"/>
        </a:spcAft>
        <a:defRPr sz="45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3pPr>
      <a:lvl4pPr marL="2730637" indent="-90174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4pPr>
      <a:lvl5pPr marL="3596397" indent="-1157875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5pPr>
      <a:lvl6pPr marL="420602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4815658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42528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034919" algn="ctr" rtl="0" eaLnBrk="1" fontAlgn="base" hangingPunct="1">
        <a:spcBef>
          <a:spcPts val="933"/>
        </a:spcBef>
        <a:spcAft>
          <a:spcPct val="0"/>
        </a:spcAft>
        <a:defRPr sz="3734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6096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9F504C-750D-4030-8B20-86BA57D2A81D}"/>
              </a:ext>
            </a:extLst>
          </p:cNvPr>
          <p:cNvSpPr txBox="1"/>
          <p:nvPr/>
        </p:nvSpPr>
        <p:spPr>
          <a:xfrm>
            <a:off x="57288" y="4171901"/>
            <a:ext cx="8800832" cy="715581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softEdge rad="101600"/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Seeing ourselves through God’s Eyes. 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46B219-30D2-4D71-983C-6C31D5555642}"/>
              </a:ext>
            </a:extLst>
          </p:cNvPr>
          <p:cNvSpPr txBox="1"/>
          <p:nvPr/>
        </p:nvSpPr>
        <p:spPr>
          <a:xfrm>
            <a:off x="57288" y="78"/>
            <a:ext cx="9029425" cy="854080"/>
          </a:xfrm>
          <a:prstGeom prst="rect">
            <a:avLst/>
          </a:prstGeom>
          <a:solidFill>
            <a:schemeClr val="bg1">
              <a:alpha val="42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429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287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 the People of God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6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Be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Informed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Hosea 4:6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The choice of seed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you’re planting)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should be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 crop you’re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wanting and/or expecting.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6:7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“Whatsoever a man sows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shall he also reap”</a:t>
            </a:r>
          </a:p>
        </p:txBody>
      </p:sp>
    </p:spTree>
    <p:extLst>
      <p:ext uri="{BB962C8B-B14F-4D97-AF65-F5344CB8AC3E}">
        <p14:creationId xmlns:p14="http://schemas.microsoft.com/office/powerpoint/2010/main" val="96107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7:16-17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“Ye shall know them by their fruits.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men gather grapes of thorns,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figs of thistles?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 so every good tree brings forth </a:t>
            </a:r>
          </a:p>
          <a:p>
            <a:pPr algn="ctr"/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fruit;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a corrupt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Sapros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worthless)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tree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brings forth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evil fruit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Poneros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hurtful in effect / influence: diseased) </a:t>
            </a:r>
          </a:p>
        </p:txBody>
      </p:sp>
    </p:spTree>
    <p:extLst>
      <p:ext uri="{BB962C8B-B14F-4D97-AF65-F5344CB8AC3E}">
        <p14:creationId xmlns:p14="http://schemas.microsoft.com/office/powerpoint/2010/main" val="41797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Be Aware</a:t>
            </a:r>
            <a:r>
              <a:rPr lang="en-US" sz="48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(BEWARE!)</a:t>
            </a:r>
          </a:p>
          <a:p>
            <a:pPr marL="742950" indent="-742950">
              <a:buAutoNum type="alphaUcPeriod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We’re not the only one’s planting seed in the soil of our soul!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Unplanned seed can come from: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1) Bird droppings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Mt. 13:19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Wind/Storms can deposit them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Satan’s called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Prince of the power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air”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 Eph. 2:2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76200" y="-31465"/>
            <a:ext cx="91439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Unplanned seed can come from: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Adjoining fields.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 6:14-18; 1 Cor 15:33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“Be not deceived: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planao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roam from safety)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evil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worthless)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homili’a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companionship)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corrupt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phthei’rō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spoil, wither)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good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chrēstos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useful)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manners.”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e’thos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habits)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Unplanned seed can come from: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1) Birds    2) Wind/Storms   3) Adjoining fields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4) Some are intentionally sown: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a)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(and for)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evil purposes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2Tim. 3:13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“evil men and deceivers shall wax worse…”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By (and for) good.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Tim. 3:14-16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“from a child you’ve known the Holy Scriptures”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292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Be Aware</a:t>
            </a:r>
          </a:p>
          <a:p>
            <a:pPr marL="742950" indent="-742950">
              <a:buAutoNum type="alphaUcPeriod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We’re not the only one’s planting seed in the soil of our soul!</a:t>
            </a:r>
          </a:p>
          <a:p>
            <a:pPr>
              <a:spcBef>
                <a:spcPts val="12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We are </a:t>
            </a:r>
            <a:r>
              <a:rPr 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responsible for what we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allow to take root and bear fruit!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That’s why we need to weed the soil of 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our soul regularly. Ps. 139:23,24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6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We’re commanded to sow good (God’s) seed into the lives of others.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Mt 28:18-21; 2 Tim. 2:1-2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 Peter 1:23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“Being born again,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of corruptible seed, but of incorruptible,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word of God,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ever.”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6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Intentional, Informed, Aware        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Peter 5:8-9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“Be sober,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(serious)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vigilant;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(watchful)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your adversary the devil,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a roaring lion, walketh about,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seeking whom he may devour: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Whom resist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stedfast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faith“</a:t>
            </a:r>
          </a:p>
          <a:p>
            <a:pPr algn="ctr">
              <a:spcBef>
                <a:spcPts val="1800"/>
              </a:spcBef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Satan usually distracts / detains us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Tim. 2:3-6)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 he “devours” us.  </a:t>
            </a:r>
            <a:r>
              <a:rPr lang="en-US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Tim. 2:24-26)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-1123" y="-222729"/>
            <a:ext cx="914398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 Planting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6:7-8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“Be not deceived; God is not mocked: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whatsoever a man sows,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(plants)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shall he also reap.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he that sows to his flesh shall of the flesh reap corruption;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phthora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ruin/decay)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he that sows to the Spirit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shall of the Spirit reap life everlasting.”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6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Planting/ Harvesting Principles: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We’ll reap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sow!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6:7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(as well as what we allow others to sow into our lives.)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We’ll reap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sow.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 32:23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We’ll reap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 we sow.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Hosea 8:7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4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696C21-5DB9-DA10-552F-12EFE7250F30}"/>
              </a:ext>
            </a:extLst>
          </p:cNvPr>
          <p:cNvSpPr txBox="1"/>
          <p:nvPr/>
        </p:nvSpPr>
        <p:spPr>
          <a:xfrm>
            <a:off x="685800" y="209550"/>
            <a:ext cx="7086600" cy="3631763"/>
          </a:xfrm>
          <a:prstGeom prst="rect">
            <a:avLst/>
          </a:prstGeom>
          <a:solidFill>
            <a:schemeClr val="tx1">
              <a:alpha val="35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14823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3:9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“we’re laborers together with God.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God’s husbandry” </a:t>
            </a:r>
          </a:p>
          <a:p>
            <a:pPr algn="ctr">
              <a:spcBef>
                <a:spcPts val="1200"/>
              </a:spcBef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15:16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chosen you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To bring forth fruit”  </a:t>
            </a:r>
            <a:endParaRPr 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5B5B8-4FBB-46DB-136E-615B3ED77565}"/>
              </a:ext>
            </a:extLst>
          </p:cNvPr>
          <p:cNvSpPr txBox="1"/>
          <p:nvPr/>
        </p:nvSpPr>
        <p:spPr>
          <a:xfrm>
            <a:off x="228600" y="3714750"/>
            <a:ext cx="8763000" cy="1569660"/>
          </a:xfrm>
          <a:prstGeom prst="rect">
            <a:avLst/>
          </a:prstGeom>
          <a:solidFill>
            <a:schemeClr val="tx1">
              <a:alpha val="85000"/>
            </a:schemeClr>
          </a:solidFill>
          <a:effectLst>
            <a:softEdge rad="228600"/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Principles for a Productive life</a:t>
            </a:r>
          </a:p>
          <a:p>
            <a:pPr algn="ctr"/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10:10</a:t>
            </a:r>
            <a:endParaRPr lang="en-US" sz="54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49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76200" y="-59740"/>
            <a:ext cx="91439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we’ll reap what we sow:</a:t>
            </a:r>
          </a:p>
          <a:p>
            <a:pPr marL="914400" indent="-914400">
              <a:buAutoNum type="arabicParenR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you being Intentional in what you’re allowing to be planted in  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your soul?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entertainment, media, information)</a:t>
            </a:r>
          </a:p>
          <a:p>
            <a:pPr algn="ctr"/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4:23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Nāṣar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guard)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thy heart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with all diligence;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out of it are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issues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life.”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tôṣāʾôt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boundaries/ deliverance)</a:t>
            </a:r>
          </a:p>
        </p:txBody>
      </p:sp>
    </p:spTree>
    <p:extLst>
      <p:ext uri="{BB962C8B-B14F-4D97-AF65-F5344CB8AC3E}">
        <p14:creationId xmlns:p14="http://schemas.microsoft.com/office/powerpoint/2010/main" val="2548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76200" y="28335"/>
            <a:ext cx="914398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Phil. 4:8 provides us a wise “Filter”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“Finally, brethren, whatsoever things are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true,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honest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lovely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whatsoever things are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good report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there be any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virtue,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…any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praise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think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on these things.”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Logizomai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’: take/keep an inventory of)</a:t>
            </a: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39166"/>
            <a:ext cx="91439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Since we’ll reap what we sow: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you making wise, informed choices about what’s being planted in your soul?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Spiritually?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Tim. 4:8; Mt 6:33)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Relationally?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 Cor 15:33; 2 Cor 6:14)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Physically?  (1 Cor 3:17)</a:t>
            </a:r>
          </a:p>
          <a:p>
            <a:pPr>
              <a:spcBef>
                <a:spcPts val="6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Practically?   (Ro. 12:1-3)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Since we’ll reap what we sow: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you aware that while others may be planting seeds in the soil of your soul,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you’re responsible for what’s growing there? 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 5:10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should such an awareness motivate us to do?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 5:11-15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-1123" y="57149"/>
            <a:ext cx="914398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Productive lives Require: 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Proactive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Planning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Pr.</a:t>
            </a:r>
            <a:r>
              <a:rPr lang="en-US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29:18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“where there is no vision … people perish!”</a:t>
            </a:r>
          </a:p>
          <a:p>
            <a:pPr algn="ctr">
              <a:spcBef>
                <a:spcPts val="1200"/>
              </a:spcBef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based on Priority!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Ex. 20:3; Mt 6:19-33; Col. 1:18</a:t>
            </a:r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-1123" y="57149"/>
            <a:ext cx="91439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</a:t>
            </a: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Hosea 10:12 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“Break up your fallow ground, for it is time to seek the Lord…”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Identification/ Decision phase.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 14:33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Investigation/ Conviction phase.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Ps. 139:23,24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Application/Expulsion phase.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Cor. 10:3-6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Fertilization/Neutralization stage.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(1 Cor. 11:28; 2 Cor 13:5; Heb. 12:15) </a:t>
            </a:r>
          </a:p>
        </p:txBody>
      </p:sp>
    </p:spTree>
    <p:extLst>
      <p:ext uri="{BB962C8B-B14F-4D97-AF65-F5344CB8AC3E}">
        <p14:creationId xmlns:p14="http://schemas.microsoft.com/office/powerpoint/2010/main" val="2044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-1123" y="-222729"/>
            <a:ext cx="914398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 </a:t>
            </a:r>
            <a:r>
              <a:rPr 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Planting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Gal. 6:7-8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“Be not deceived; God is not mocked: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whatsoever a man sows, </a:t>
            </a:r>
            <a:r>
              <a:rPr lang="en-US" sz="4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(plants)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shall he also reap.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he that sows to his flesh shall of the flesh reap corruption;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phthora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ruin/decay)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he that sows to the Spirit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shall of the Spirit reap life everlasting.” 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0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-1123" y="-222729"/>
            <a:ext cx="914398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Purposeful Planting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5:1-2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“My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wellbeloved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hath a vineyard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 very fruitful hill: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fenced it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gathered out the stones thereof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planted it with the choicest vine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built a tower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midst of it,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also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made a winepress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therein:”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1B5ED-48B8-D500-0204-A57D3A449527}"/>
              </a:ext>
            </a:extLst>
          </p:cNvPr>
          <p:cNvSpPr txBox="1"/>
          <p:nvPr/>
        </p:nvSpPr>
        <p:spPr>
          <a:xfrm>
            <a:off x="2743200" y="3105150"/>
            <a:ext cx="48087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Sôrêq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noble</a:t>
            </a:r>
          </a:p>
        </p:txBody>
      </p:sp>
    </p:spTree>
    <p:extLst>
      <p:ext uri="{BB962C8B-B14F-4D97-AF65-F5344CB8AC3E}">
        <p14:creationId xmlns:p14="http://schemas.microsoft.com/office/powerpoint/2010/main" val="376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13272" y="-95250"/>
            <a:ext cx="91439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Isaiah 5:7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“For the vineyard of the LORD of hosts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 house of Israel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men of Judah his pleasant plant: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he looked for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judgment,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mishpāt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̣: justice)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behold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oppression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miśpāh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̣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slaughter)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righteousness,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ṣedāqâ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virtue/justice)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behold a cry.”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seʾāqâ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shriek)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6439" y="0"/>
            <a:ext cx="914398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Planting Principles</a:t>
            </a:r>
          </a:p>
          <a:p>
            <a:pPr marL="914400" indent="-914400">
              <a:buAutoNum type="arabi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5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Intentional </a:t>
            </a:r>
          </a:p>
          <a:p>
            <a:pPr marL="742950" indent="-742950">
              <a:buAutoNum type="alphaUcPeriod"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folly to plan and prepare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and then just expect healthy seed   </a:t>
            </a:r>
          </a:p>
          <a:p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to appear and take root.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1) Only worldly weeds grow naturally. </a:t>
            </a:r>
          </a:p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(Mk 4:19; 1 Jn 2:15-17; 1 Jn 5:19)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In The Garden With God | Daily Manna">
            <a:extLst>
              <a:ext uri="{FF2B5EF4-FFF2-40B4-BE49-F238E27FC236}">
                <a16:creationId xmlns:a16="http://schemas.microsoft.com/office/drawing/2014/main" id="{7F5F2581-EBAA-72BA-BC7D-DD7A6357F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/>
        </p:blipFill>
        <p:spPr bwMode="auto">
          <a:xfrm>
            <a:off x="20" y="-31465"/>
            <a:ext cx="9143980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4DD692-4921-C92E-D2EE-6DC09B51F144}"/>
              </a:ext>
            </a:extLst>
          </p:cNvPr>
          <p:cNvSpPr txBox="1"/>
          <p:nvPr/>
        </p:nvSpPr>
        <p:spPr>
          <a:xfrm>
            <a:off x="20" y="-14186"/>
            <a:ext cx="914398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Informed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Hosea 4:6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“My people are destroyed for lack of knowledge: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thou hast rejected knowledge,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will also reject thee,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thou shalt be no priest to me: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seeing thou hast forgotten the law of thy God,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will also forget thy children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ouBelong">
  <a:themeElements>
    <a:clrScheme name="Fruit of the Spirit">
      <a:dk1>
        <a:srgbClr val="27451E"/>
      </a:dk1>
      <a:lt1>
        <a:srgbClr val="FFFFFF"/>
      </a:lt1>
      <a:dk2>
        <a:srgbClr val="314823"/>
      </a:dk2>
      <a:lt2>
        <a:srgbClr val="FFFFFF"/>
      </a:lt2>
      <a:accent1>
        <a:srgbClr val="FFDD6E"/>
      </a:accent1>
      <a:accent2>
        <a:srgbClr val="6B7E16"/>
      </a:accent2>
      <a:accent3>
        <a:srgbClr val="DBEB42"/>
      </a:accent3>
      <a:accent4>
        <a:srgbClr val="4D286C"/>
      </a:accent4>
      <a:accent5>
        <a:srgbClr val="F9E96E"/>
      </a:accent5>
      <a:accent6>
        <a:srgbClr val="3D5635"/>
      </a:accent6>
      <a:hlink>
        <a:srgbClr val="ECD037"/>
      </a:hlink>
      <a:folHlink>
        <a:srgbClr val="B2D51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A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2567</TotalTime>
  <Words>1314</Words>
  <Application>Microsoft Office PowerPoint</Application>
  <PresentationFormat>On-screen Show (16:9)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YouBelong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Admin</cp:lastModifiedBy>
  <cp:revision>43</cp:revision>
  <dcterms:created xsi:type="dcterms:W3CDTF">2012-07-18T16:46:43Z</dcterms:created>
  <dcterms:modified xsi:type="dcterms:W3CDTF">2022-08-06T01:25:18Z</dcterms:modified>
</cp:coreProperties>
</file>