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56" r:id="rId2"/>
    <p:sldMasterId id="2147483758" r:id="rId3"/>
    <p:sldMasterId id="2147483650" r:id="rId4"/>
  </p:sldMasterIdLst>
  <p:notesMasterIdLst>
    <p:notesMasterId r:id="rId41"/>
  </p:notesMasterIdLst>
  <p:sldIdLst>
    <p:sldId id="279" r:id="rId5"/>
    <p:sldId id="278" r:id="rId6"/>
    <p:sldId id="288" r:id="rId7"/>
    <p:sldId id="289" r:id="rId8"/>
    <p:sldId id="299" r:id="rId9"/>
    <p:sldId id="290" r:id="rId10"/>
    <p:sldId id="349" r:id="rId11"/>
    <p:sldId id="330" r:id="rId12"/>
    <p:sldId id="350" r:id="rId13"/>
    <p:sldId id="371" r:id="rId14"/>
    <p:sldId id="351" r:id="rId15"/>
    <p:sldId id="372" r:id="rId16"/>
    <p:sldId id="373" r:id="rId17"/>
    <p:sldId id="374" r:id="rId18"/>
    <p:sldId id="352" r:id="rId19"/>
    <p:sldId id="354" r:id="rId20"/>
    <p:sldId id="353" r:id="rId21"/>
    <p:sldId id="355" r:id="rId22"/>
    <p:sldId id="360" r:id="rId23"/>
    <p:sldId id="356" r:id="rId24"/>
    <p:sldId id="357" r:id="rId25"/>
    <p:sldId id="380" r:id="rId26"/>
    <p:sldId id="358" r:id="rId27"/>
    <p:sldId id="359" r:id="rId28"/>
    <p:sldId id="375" r:id="rId29"/>
    <p:sldId id="361" r:id="rId30"/>
    <p:sldId id="363" r:id="rId31"/>
    <p:sldId id="364" r:id="rId32"/>
    <p:sldId id="365" r:id="rId33"/>
    <p:sldId id="377" r:id="rId34"/>
    <p:sldId id="379" r:id="rId35"/>
    <p:sldId id="378" r:id="rId36"/>
    <p:sldId id="368" r:id="rId37"/>
    <p:sldId id="367" r:id="rId38"/>
    <p:sldId id="369" r:id="rId39"/>
    <p:sldId id="376"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99CCFF"/>
    <a:srgbClr val="00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1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1683C-88ED-4DD6-8CCA-4BB62479030E}"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1B65B-7A87-4E7C-B423-2FED117F4355}" type="slidenum">
              <a:rPr lang="en-US" smtClean="0"/>
              <a:t>‹#›</a:t>
            </a:fld>
            <a:endParaRPr lang="en-US"/>
          </a:p>
        </p:txBody>
      </p:sp>
    </p:spTree>
    <p:extLst>
      <p:ext uri="{BB962C8B-B14F-4D97-AF65-F5344CB8AC3E}">
        <p14:creationId xmlns:p14="http://schemas.microsoft.com/office/powerpoint/2010/main" val="321197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1B65B-7A87-4E7C-B423-2FED117F4355}" type="slidenum">
              <a:rPr lang="en-US" smtClean="0"/>
              <a:t>5</a:t>
            </a:fld>
            <a:endParaRPr lang="en-US"/>
          </a:p>
        </p:txBody>
      </p:sp>
    </p:spTree>
    <p:extLst>
      <p:ext uri="{BB962C8B-B14F-4D97-AF65-F5344CB8AC3E}">
        <p14:creationId xmlns:p14="http://schemas.microsoft.com/office/powerpoint/2010/main" val="88603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1B65B-7A87-4E7C-B423-2FED117F4355}" type="slidenum">
              <a:rPr lang="en-US" smtClean="0"/>
              <a:t>13</a:t>
            </a:fld>
            <a:endParaRPr lang="en-US"/>
          </a:p>
        </p:txBody>
      </p:sp>
    </p:spTree>
    <p:extLst>
      <p:ext uri="{BB962C8B-B14F-4D97-AF65-F5344CB8AC3E}">
        <p14:creationId xmlns:p14="http://schemas.microsoft.com/office/powerpoint/2010/main" val="175855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78280-5FCC-4D68-2851-33ED560BE41C}"/>
              </a:ext>
            </a:extLst>
          </p:cNvPr>
          <p:cNvSpPr>
            <a:spLocks noGrp="1"/>
          </p:cNvSpPr>
          <p:nvPr>
            <p:ph type="dt" sz="half" idx="10"/>
          </p:nvPr>
        </p:nvSpPr>
        <p:spPr/>
        <p:txBody>
          <a:bodyPr/>
          <a:lstStyle>
            <a:lvl1pPr>
              <a:defRPr/>
            </a:lvl1pPr>
          </a:lstStyle>
          <a:p>
            <a:pPr>
              <a:defRPr/>
            </a:pPr>
            <a:fld id="{0F323BAE-C0D2-400E-AB0A-9DFF53C14DB5}" type="datetimeFigureOut">
              <a:rPr lang="en-US"/>
              <a:pPr>
                <a:defRPr/>
              </a:pPr>
              <a:t>3/30/2023</a:t>
            </a:fld>
            <a:endParaRPr lang="en-US"/>
          </a:p>
        </p:txBody>
      </p:sp>
      <p:sp>
        <p:nvSpPr>
          <p:cNvPr id="5" name="Footer Placeholder 4">
            <a:extLst>
              <a:ext uri="{FF2B5EF4-FFF2-40B4-BE49-F238E27FC236}">
                <a16:creationId xmlns:a16="http://schemas.microsoft.com/office/drawing/2014/main" id="{B38CFF93-7DAD-0B9A-A2CE-21C769556F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91ED99-2BBC-54BA-FE66-B989879681DE}"/>
              </a:ext>
            </a:extLst>
          </p:cNvPr>
          <p:cNvSpPr>
            <a:spLocks noGrp="1"/>
          </p:cNvSpPr>
          <p:nvPr>
            <p:ph type="sldNum" sz="quarter" idx="12"/>
          </p:nvPr>
        </p:nvSpPr>
        <p:spPr/>
        <p:txBody>
          <a:bodyPr/>
          <a:lstStyle>
            <a:lvl1pPr>
              <a:defRPr/>
            </a:lvl1pPr>
          </a:lstStyle>
          <a:p>
            <a:fld id="{C8FE2C78-6332-4499-BAC4-F01D60859D60}" type="slidenum">
              <a:rPr lang="en-US" altLang="en-US"/>
              <a:pPr/>
              <a:t>‹#›</a:t>
            </a:fld>
            <a:endParaRPr lang="en-US" altLang="en-US"/>
          </a:p>
        </p:txBody>
      </p:sp>
    </p:spTree>
    <p:extLst>
      <p:ext uri="{BB962C8B-B14F-4D97-AF65-F5344CB8AC3E}">
        <p14:creationId xmlns:p14="http://schemas.microsoft.com/office/powerpoint/2010/main" val="427105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CD61840-E57C-D084-BE91-EDACC1F32BC3}"/>
              </a:ext>
            </a:extLst>
          </p:cNvPr>
          <p:cNvSpPr>
            <a:spLocks noGrp="1"/>
          </p:cNvSpPr>
          <p:nvPr>
            <p:ph type="dt" sz="half" idx="10"/>
          </p:nvPr>
        </p:nvSpPr>
        <p:spPr/>
        <p:txBody>
          <a:bodyPr/>
          <a:lstStyle>
            <a:lvl1pPr>
              <a:defRPr/>
            </a:lvl1pPr>
          </a:lstStyle>
          <a:p>
            <a:pPr>
              <a:defRPr/>
            </a:pPr>
            <a:fld id="{7F26FFB4-8502-4816-B29E-27923784F9AA}" type="datetimeFigureOut">
              <a:rPr lang="en-US"/>
              <a:pPr>
                <a:defRPr/>
              </a:pPr>
              <a:t>3/30/2023</a:t>
            </a:fld>
            <a:endParaRPr lang="en-US"/>
          </a:p>
        </p:txBody>
      </p:sp>
      <p:sp>
        <p:nvSpPr>
          <p:cNvPr id="5" name="Footer Placeholder 4">
            <a:extLst>
              <a:ext uri="{FF2B5EF4-FFF2-40B4-BE49-F238E27FC236}">
                <a16:creationId xmlns:a16="http://schemas.microsoft.com/office/drawing/2014/main" id="{4AEB50AB-1B99-C9C3-2678-16339A15F5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E2B756-3A21-5A51-9F72-DC0D420ECD1C}"/>
              </a:ext>
            </a:extLst>
          </p:cNvPr>
          <p:cNvSpPr>
            <a:spLocks noGrp="1"/>
          </p:cNvSpPr>
          <p:nvPr>
            <p:ph type="sldNum" sz="quarter" idx="12"/>
          </p:nvPr>
        </p:nvSpPr>
        <p:spPr/>
        <p:txBody>
          <a:bodyPr/>
          <a:lstStyle>
            <a:lvl1pPr>
              <a:defRPr/>
            </a:lvl1pPr>
          </a:lstStyle>
          <a:p>
            <a:pPr>
              <a:defRPr/>
            </a:pPr>
            <a:fld id="{5DAC3716-CF16-4DDB-8673-630EDC169462}" type="slidenum">
              <a:rPr lang="en-US" altLang="en-US"/>
              <a:pPr>
                <a:defRPr/>
              </a:pPr>
              <a:t>‹#›</a:t>
            </a:fld>
            <a:endParaRPr lang="en-US" altLang="en-US"/>
          </a:p>
        </p:txBody>
      </p:sp>
    </p:spTree>
    <p:extLst>
      <p:ext uri="{BB962C8B-B14F-4D97-AF65-F5344CB8AC3E}">
        <p14:creationId xmlns:p14="http://schemas.microsoft.com/office/powerpoint/2010/main" val="394372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813D0-1DC3-1503-D090-5DC46B535E9B}"/>
              </a:ext>
            </a:extLst>
          </p:cNvPr>
          <p:cNvSpPr>
            <a:spLocks noGrp="1"/>
          </p:cNvSpPr>
          <p:nvPr>
            <p:ph type="dt" sz="half" idx="10"/>
          </p:nvPr>
        </p:nvSpPr>
        <p:spPr/>
        <p:txBody>
          <a:bodyPr/>
          <a:lstStyle>
            <a:lvl1pPr>
              <a:defRPr/>
            </a:lvl1pPr>
          </a:lstStyle>
          <a:p>
            <a:pPr>
              <a:defRPr/>
            </a:pPr>
            <a:fld id="{01367A91-94CF-404F-BBDF-DB71D02EC236}" type="datetimeFigureOut">
              <a:rPr lang="en-US"/>
              <a:pPr>
                <a:defRPr/>
              </a:pPr>
              <a:t>3/30/2023</a:t>
            </a:fld>
            <a:endParaRPr lang="en-US"/>
          </a:p>
        </p:txBody>
      </p:sp>
      <p:sp>
        <p:nvSpPr>
          <p:cNvPr id="5" name="Footer Placeholder 4">
            <a:extLst>
              <a:ext uri="{FF2B5EF4-FFF2-40B4-BE49-F238E27FC236}">
                <a16:creationId xmlns:a16="http://schemas.microsoft.com/office/drawing/2014/main" id="{39C0BA0E-7F41-FBEF-BFCB-F14FD633E6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59DB9C-F3D1-8BF4-0BB8-8DD11AF6127F}"/>
              </a:ext>
            </a:extLst>
          </p:cNvPr>
          <p:cNvSpPr>
            <a:spLocks noGrp="1"/>
          </p:cNvSpPr>
          <p:nvPr>
            <p:ph type="sldNum" sz="quarter" idx="12"/>
          </p:nvPr>
        </p:nvSpPr>
        <p:spPr/>
        <p:txBody>
          <a:bodyPr/>
          <a:lstStyle>
            <a:lvl1pPr>
              <a:defRPr/>
            </a:lvl1pPr>
          </a:lstStyle>
          <a:p>
            <a:fld id="{E9787263-E94E-4431-ACB5-1F12A07CADA4}" type="slidenum">
              <a:rPr lang="en-US" altLang="en-US"/>
              <a:pPr/>
              <a:t>‹#›</a:t>
            </a:fld>
            <a:endParaRPr lang="en-US" altLang="en-US"/>
          </a:p>
        </p:txBody>
      </p:sp>
    </p:spTree>
    <p:extLst>
      <p:ext uri="{BB962C8B-B14F-4D97-AF65-F5344CB8AC3E}">
        <p14:creationId xmlns:p14="http://schemas.microsoft.com/office/powerpoint/2010/main" val="181252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4FD987-2D76-912D-4050-FA80AB1D11C3}"/>
              </a:ext>
            </a:extLst>
          </p:cNvPr>
          <p:cNvSpPr>
            <a:spLocks noGrp="1"/>
          </p:cNvSpPr>
          <p:nvPr>
            <p:ph type="dt" sz="half" idx="10"/>
          </p:nvPr>
        </p:nvSpPr>
        <p:spPr/>
        <p:txBody>
          <a:bodyPr/>
          <a:lstStyle>
            <a:lvl1pPr>
              <a:defRPr/>
            </a:lvl1pPr>
          </a:lstStyle>
          <a:p>
            <a:pPr>
              <a:defRPr/>
            </a:pPr>
            <a:fld id="{9D3CAF9D-2CB8-46D3-BBCA-7FAC5A8FAA96}" type="datetimeFigureOut">
              <a:rPr lang="en-US"/>
              <a:pPr>
                <a:defRPr/>
              </a:pPr>
              <a:t>3/30/2023</a:t>
            </a:fld>
            <a:endParaRPr lang="en-US"/>
          </a:p>
        </p:txBody>
      </p:sp>
      <p:sp>
        <p:nvSpPr>
          <p:cNvPr id="5" name="Footer Placeholder 4">
            <a:extLst>
              <a:ext uri="{FF2B5EF4-FFF2-40B4-BE49-F238E27FC236}">
                <a16:creationId xmlns:a16="http://schemas.microsoft.com/office/drawing/2014/main" id="{DBFA2B65-BDB6-912E-3E55-A4BDE84BA3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C53823-E728-82A5-F1EA-3B0EA5597AF7}"/>
              </a:ext>
            </a:extLst>
          </p:cNvPr>
          <p:cNvSpPr>
            <a:spLocks noGrp="1"/>
          </p:cNvSpPr>
          <p:nvPr>
            <p:ph type="sldNum" sz="quarter" idx="12"/>
          </p:nvPr>
        </p:nvSpPr>
        <p:spPr/>
        <p:txBody>
          <a:bodyPr/>
          <a:lstStyle>
            <a:lvl1pPr>
              <a:defRPr/>
            </a:lvl1pPr>
          </a:lstStyle>
          <a:p>
            <a:fld id="{47114D97-0FA5-4FC0-9018-ECF207C05B57}" type="slidenum">
              <a:rPr lang="en-US" altLang="en-US"/>
              <a:pPr/>
              <a:t>‹#›</a:t>
            </a:fld>
            <a:endParaRPr lang="en-US" altLang="en-US"/>
          </a:p>
        </p:txBody>
      </p:sp>
    </p:spTree>
    <p:extLst>
      <p:ext uri="{BB962C8B-B14F-4D97-AF65-F5344CB8AC3E}">
        <p14:creationId xmlns:p14="http://schemas.microsoft.com/office/powerpoint/2010/main" val="100451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0589CDB-1591-4EC7-94B4-1F11EF9AE639}" type="slidenum">
              <a:rPr lang="en-US" altLang="en-US"/>
              <a:pPr/>
              <a:t>‹#›</a:t>
            </a:fld>
            <a:endParaRPr lang="en-US" altLang="en-US"/>
          </a:p>
        </p:txBody>
      </p:sp>
    </p:spTree>
    <p:extLst>
      <p:ext uri="{BB962C8B-B14F-4D97-AF65-F5344CB8AC3E}">
        <p14:creationId xmlns:p14="http://schemas.microsoft.com/office/powerpoint/2010/main" val="1994036614"/>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0">
              <a:schemeClr val="accent1">
                <a:lumMod val="45000"/>
                <a:lumOff val="55000"/>
              </a:schemeClr>
            </a:gs>
            <a:gs pos="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CF0148-53B5-6614-FD4A-422BF254372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6F4280B-A46F-B0E6-A294-20BB556F295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0A9A16-0B96-11F4-1584-3129B518D1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E156D9-F8F9-4ABC-B64D-B9BEE346E454}" type="datetimeFigureOut">
              <a:rPr lang="en-US"/>
              <a:pPr>
                <a:defRPr/>
              </a:pPr>
              <a:t>3/30/2023</a:t>
            </a:fld>
            <a:endParaRPr lang="en-US"/>
          </a:p>
        </p:txBody>
      </p:sp>
      <p:sp>
        <p:nvSpPr>
          <p:cNvPr id="5" name="Footer Placeholder 4">
            <a:extLst>
              <a:ext uri="{FF2B5EF4-FFF2-40B4-BE49-F238E27FC236}">
                <a16:creationId xmlns:a16="http://schemas.microsoft.com/office/drawing/2014/main" id="{6A533523-4361-2DA3-44F3-02AF27189E6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68EBF6D-C120-7163-A4FC-0DFE648BCC1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D2E1478-DF19-4F64-B127-C0DC17086E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B1FD3D-4144-7F7A-93C8-5EEC2F3785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6D74A9-B6F7-7083-A51B-DAD1E2907E2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53F902-8717-D418-E384-C365258400F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6A641A6-9AF0-4801-B902-1C95EA77AEF5}" type="datetimeFigureOut">
              <a:rPr lang="en-US"/>
              <a:pPr>
                <a:defRPr/>
              </a:pPr>
              <a:t>3/30/2023</a:t>
            </a:fld>
            <a:endParaRPr lang="en-US"/>
          </a:p>
        </p:txBody>
      </p:sp>
      <p:sp>
        <p:nvSpPr>
          <p:cNvPr id="5" name="Footer Placeholder 4">
            <a:extLst>
              <a:ext uri="{FF2B5EF4-FFF2-40B4-BE49-F238E27FC236}">
                <a16:creationId xmlns:a16="http://schemas.microsoft.com/office/drawing/2014/main" id="{3A58127C-0EC6-2319-BD2E-289A98C6471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B07AC4A-4ED3-C1FB-AEEB-7CACAD757C6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BFD84F-DEB9-402E-94C5-9BA9563FE9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154AC4-AAAA-B2A0-7388-8DC3E7D64365}"/>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ACF0B1-3880-40D1-15E0-0A599966F499}"/>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0D51A57-839B-BBFD-039F-12C1424347E3}"/>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cs typeface="+mn-cs"/>
              </a:defRPr>
            </a:lvl1pPr>
          </a:lstStyle>
          <a:p>
            <a:pPr>
              <a:defRPr/>
            </a:pPr>
            <a:fld id="{7C9380C8-DC0A-4D2D-8B24-40A36F542D28}" type="datetimeFigureOut">
              <a:rPr lang="en-US"/>
              <a:pPr>
                <a:defRPr/>
              </a:pPr>
              <a:t>3/30/2023</a:t>
            </a:fld>
            <a:endParaRPr lang="en-US"/>
          </a:p>
        </p:txBody>
      </p:sp>
      <p:sp>
        <p:nvSpPr>
          <p:cNvPr id="5" name="Footer Placeholder 4">
            <a:extLst>
              <a:ext uri="{FF2B5EF4-FFF2-40B4-BE49-F238E27FC236}">
                <a16:creationId xmlns:a16="http://schemas.microsoft.com/office/drawing/2014/main" id="{CDAE5928-B746-586D-FC63-4DBF673F4788}"/>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4FE4C1F-0BA3-1787-54EF-7C8FAECFD681}"/>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panose="020F0502020204030204" pitchFamily="34" charset="0"/>
              </a:defRPr>
            </a:lvl1pPr>
          </a:lstStyle>
          <a:p>
            <a:fld id="{1AFCED90-C407-44BC-B479-F448FBF102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2" r:id="rId1"/>
    <p:sldLayoutId id="2147483649"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09600" y="190500"/>
            <a:ext cx="109728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40639" bIns="0" numCol="1" anchor="ctr" anchorCtr="0" compatLnSpc="1">
            <a:prstTxWarp prst="textNoShape">
              <a:avLst/>
            </a:prstTxWarp>
          </a:bodyPr>
          <a:lstStyle/>
          <a:p>
            <a:pPr lvl="0"/>
            <a:r>
              <a:rPr lang="en-US" altLang="en-US">
                <a:sym typeface="Georgia" pitchFamily="18" charset="0"/>
              </a:rPr>
              <a:t>Click to edit Master title style</a:t>
            </a:r>
          </a:p>
        </p:txBody>
      </p:sp>
      <p:sp>
        <p:nvSpPr>
          <p:cNvPr id="3074" name="Rectangle 2"/>
          <p:cNvSpPr>
            <a:spLocks noGrp="1" noChangeArrowheads="1"/>
          </p:cNvSpPr>
          <p:nvPr>
            <p:ph type="body" idx="1"/>
          </p:nvPr>
        </p:nvSpPr>
        <p:spPr bwMode="auto">
          <a:xfrm>
            <a:off x="609600" y="1993900"/>
            <a:ext cx="70104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42240" bIns="50800" numCol="1" anchor="t" anchorCtr="0" compatLnSpc="1">
            <a:prstTxWarp prst="textNoShape">
              <a:avLst/>
            </a:prstTxWarp>
          </a:bodyPr>
          <a:lstStyle/>
          <a:p>
            <a:pPr lvl="0"/>
            <a:r>
              <a:rPr lang="en-US" altLang="en-US">
                <a:sym typeface="Arial" charset="0"/>
              </a:rPr>
              <a:t>Click to edit Master text styles</a:t>
            </a:r>
          </a:p>
          <a:p>
            <a:pPr lvl="1"/>
            <a:r>
              <a:rPr lang="en-US" altLang="en-US">
                <a:sym typeface="Arial"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
        <p:nvSpPr>
          <p:cNvPr id="3075" name="Text Box 3"/>
          <p:cNvSpPr txBox="1">
            <a:spLocks noGrp="1" noChangeArrowheads="1"/>
          </p:cNvSpPr>
          <p:nvPr>
            <p:ph type="sldNum" sz="quarter" idx="4"/>
          </p:nvPr>
        </p:nvSpPr>
        <p:spPr bwMode="auto">
          <a:xfrm>
            <a:off x="9950451" y="6245225"/>
            <a:ext cx="41698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fld id="{B661C270-8FA0-469F-96FC-CEA9F9F0E2A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7" r:id="rId1"/>
  </p:sldLayoutIdLst>
  <p:transition/>
  <p:hf hdr="0" ftr="0" dt="0"/>
  <p:txStyles>
    <p:titleStyle>
      <a:lvl1pPr marL="39688" indent="-39688" algn="ctr" rtl="0" fontAlgn="base">
        <a:spcBef>
          <a:spcPct val="0"/>
        </a:spcBef>
        <a:spcAft>
          <a:spcPct val="0"/>
        </a:spcAft>
        <a:defRPr sz="4000" b="1" i="1">
          <a:solidFill>
            <a:srgbClr val="D8D2C0"/>
          </a:solidFill>
          <a:latin typeface="+mj-lt"/>
          <a:ea typeface="+mj-ea"/>
          <a:cs typeface="+mj-cs"/>
          <a:sym typeface="Georgia" pitchFamily="18" charset="0"/>
        </a:defRPr>
      </a:lvl1pPr>
      <a:lvl2pPr marL="396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2pPr>
      <a:lvl3pPr marL="396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3pPr>
      <a:lvl4pPr marL="396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4pPr>
      <a:lvl5pPr marL="396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5pPr>
      <a:lvl6pPr marL="4968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6pPr>
      <a:lvl7pPr marL="9540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7pPr>
      <a:lvl8pPr marL="14112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8pPr>
      <a:lvl9pPr marL="1868488" indent="-39688" algn="ctr" rtl="0" fontAlgn="base">
        <a:spcBef>
          <a:spcPct val="0"/>
        </a:spcBef>
        <a:spcAft>
          <a:spcPct val="0"/>
        </a:spcAft>
        <a:defRPr sz="4000" b="1" i="1">
          <a:solidFill>
            <a:srgbClr val="D8D2C0"/>
          </a:solidFill>
          <a:latin typeface="Georgia" pitchFamily="18" charset="0"/>
          <a:ea typeface="ヒラギノ明朝 Pro W6" pitchFamily="1" charset="-128"/>
          <a:sym typeface="Georgia" pitchFamily="18" charset="0"/>
        </a:defRPr>
      </a:lvl9pPr>
    </p:titleStyle>
    <p:bodyStyle>
      <a:lvl1pPr marL="382588" indent="-342900" algn="l" rtl="0" fontAlgn="base">
        <a:spcBef>
          <a:spcPts val="700"/>
        </a:spcBef>
        <a:spcAft>
          <a:spcPct val="0"/>
        </a:spcAft>
        <a:buSzPct val="100000"/>
        <a:buFont typeface="Lucida Grande" charset="0"/>
        <a:buChar char="•"/>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Lucida Grande" charset="0"/>
        <a:buChar char="–"/>
        <a:defRPr sz="2800">
          <a:solidFill>
            <a:schemeClr val="tx1"/>
          </a:solidFill>
          <a:latin typeface="+mn-lt"/>
          <a:ea typeface="+mn-ea"/>
          <a:sym typeface="Arial" charset="0"/>
        </a:defRPr>
      </a:lvl2pPr>
      <a:lvl3pPr marL="1131888" indent="-228600" algn="l" rtl="0" fontAlgn="base">
        <a:spcBef>
          <a:spcPts val="600"/>
        </a:spcBef>
        <a:spcAft>
          <a:spcPct val="0"/>
        </a:spcAft>
        <a:buSzPct val="100000"/>
        <a:buFont typeface="Lucida Grande" charset="0"/>
        <a:buChar char="•"/>
        <a:defRPr sz="2400">
          <a:solidFill>
            <a:schemeClr val="tx1"/>
          </a:solidFill>
          <a:latin typeface="+mn-lt"/>
          <a:ea typeface="+mn-ea"/>
          <a:sym typeface="Arial" charset="0"/>
        </a:defRPr>
      </a:lvl3pPr>
      <a:lvl4pPr marL="1589088" indent="-228600" algn="l" rtl="0" fontAlgn="base">
        <a:spcBef>
          <a:spcPts val="500"/>
        </a:spcBef>
        <a:spcAft>
          <a:spcPct val="0"/>
        </a:spcAft>
        <a:buSzPct val="100000"/>
        <a:buFont typeface="Lucida Grande" charset="0"/>
        <a:buChar char="–"/>
        <a:defRPr sz="2000">
          <a:solidFill>
            <a:schemeClr val="tx1"/>
          </a:solidFill>
          <a:latin typeface="+mn-lt"/>
          <a:ea typeface="+mn-ea"/>
          <a:sym typeface="Arial" charset="0"/>
        </a:defRPr>
      </a:lvl4pPr>
      <a:lvl5pPr marL="2046288" indent="-228600" algn="l" rtl="0" fontAlgn="base">
        <a:spcBef>
          <a:spcPts val="500"/>
        </a:spcBef>
        <a:spcAft>
          <a:spcPct val="0"/>
        </a:spcAft>
        <a:buSzPct val="100000"/>
        <a:buFont typeface="Lucida Grande" charset="0"/>
        <a:buChar char="»"/>
        <a:defRPr sz="2000">
          <a:solidFill>
            <a:schemeClr val="tx1"/>
          </a:solidFill>
          <a:latin typeface="+mn-lt"/>
          <a:ea typeface="+mn-ea"/>
          <a:sym typeface="Arial" charset="0"/>
        </a:defRPr>
      </a:lvl5pPr>
      <a:lvl6pPr marL="2503488" indent="-228600" algn="l" rtl="0" fontAlgn="base">
        <a:spcBef>
          <a:spcPts val="500"/>
        </a:spcBef>
        <a:spcAft>
          <a:spcPct val="0"/>
        </a:spcAft>
        <a:buSzPct val="100000"/>
        <a:buFont typeface="Lucida Grande" charset="0"/>
        <a:buChar char="»"/>
        <a:defRPr sz="2000">
          <a:solidFill>
            <a:schemeClr val="tx1"/>
          </a:solidFill>
          <a:latin typeface="+mn-lt"/>
          <a:ea typeface="+mn-ea"/>
          <a:sym typeface="Arial" charset="0"/>
        </a:defRPr>
      </a:lvl6pPr>
      <a:lvl7pPr marL="2960688" indent="-228600" algn="l" rtl="0" fontAlgn="base">
        <a:spcBef>
          <a:spcPts val="500"/>
        </a:spcBef>
        <a:spcAft>
          <a:spcPct val="0"/>
        </a:spcAft>
        <a:buSzPct val="100000"/>
        <a:buFont typeface="Lucida Grande" charset="0"/>
        <a:buChar char="»"/>
        <a:defRPr sz="2000">
          <a:solidFill>
            <a:schemeClr val="tx1"/>
          </a:solidFill>
          <a:latin typeface="+mn-lt"/>
          <a:ea typeface="+mn-ea"/>
          <a:sym typeface="Arial" charset="0"/>
        </a:defRPr>
      </a:lvl7pPr>
      <a:lvl8pPr marL="3417888" indent="-228600" algn="l" rtl="0" fontAlgn="base">
        <a:spcBef>
          <a:spcPts val="500"/>
        </a:spcBef>
        <a:spcAft>
          <a:spcPct val="0"/>
        </a:spcAft>
        <a:buSzPct val="100000"/>
        <a:buFont typeface="Lucida Grande" charset="0"/>
        <a:buChar char="»"/>
        <a:defRPr sz="2000">
          <a:solidFill>
            <a:schemeClr val="tx1"/>
          </a:solidFill>
          <a:latin typeface="+mn-lt"/>
          <a:ea typeface="+mn-ea"/>
          <a:sym typeface="Arial" charset="0"/>
        </a:defRPr>
      </a:lvl8pPr>
      <a:lvl9pPr marL="3875088" indent="-228600" algn="l" rtl="0" fontAlgn="base">
        <a:spcBef>
          <a:spcPts val="500"/>
        </a:spcBef>
        <a:spcAft>
          <a:spcPct val="0"/>
        </a:spcAft>
        <a:buSzPct val="100000"/>
        <a:buFont typeface="Lucida Grande" charset="0"/>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colorTemperature colorTemp="2575"/>
                    </a14:imgEffect>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50" name="TextBox 1">
            <a:extLst>
              <a:ext uri="{FF2B5EF4-FFF2-40B4-BE49-F238E27FC236}">
                <a16:creationId xmlns:a16="http://schemas.microsoft.com/office/drawing/2014/main" id="{06CA8917-E0E0-1D97-0AF9-0B3844D66BEE}"/>
              </a:ext>
            </a:extLst>
          </p:cNvPr>
          <p:cNvSpPr txBox="1">
            <a:spLocks noChangeArrowheads="1"/>
          </p:cNvSpPr>
          <p:nvPr/>
        </p:nvSpPr>
        <p:spPr bwMode="auto">
          <a:xfrm>
            <a:off x="-381000" y="152400"/>
            <a:ext cx="1226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a:solidFill>
                  <a:schemeClr val="bg1"/>
                </a:solidFill>
                <a:latin typeface="Georgia Pro" panose="02040502050405020303" pitchFamily="18" charset="0"/>
              </a:rPr>
              <a:t>Principles for Productive Living</a:t>
            </a:r>
          </a:p>
        </p:txBody>
      </p:sp>
    </p:spTree>
    <p:extLst>
      <p:ext uri="{BB962C8B-B14F-4D97-AF65-F5344CB8AC3E}">
        <p14:creationId xmlns:p14="http://schemas.microsoft.com/office/powerpoint/2010/main" val="333977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76200" y="-228600"/>
            <a:ext cx="12039600" cy="8002191"/>
          </a:xfrm>
          <a:prstGeom prst="rect">
            <a:avLst/>
          </a:prstGeom>
          <a:noFill/>
        </p:spPr>
        <p:txBody>
          <a:bodyPr wrap="square">
            <a:spAutoFit/>
          </a:bodyPr>
          <a:lstStyle/>
          <a:p>
            <a:endParaRPr lang="en-US" dirty="0"/>
          </a:p>
          <a:p>
            <a:pPr marL="914400" indent="-914400">
              <a:buAutoNum type="arabicPeriod" startAt="3"/>
            </a:pPr>
            <a:r>
              <a:rPr lang="en-US" sz="5400" b="1" dirty="0">
                <a:latin typeface="Times New Roman" panose="02020603050405020304" pitchFamily="18" charset="0"/>
                <a:cs typeface="Times New Roman" panose="02020603050405020304" pitchFamily="18" charset="0"/>
              </a:rPr>
              <a:t>The Problems </a:t>
            </a:r>
            <a:r>
              <a:rPr lang="en-US" sz="5400" b="1" i="1" dirty="0">
                <a:latin typeface="Times New Roman" panose="02020603050405020304" pitchFamily="18" charset="0"/>
                <a:cs typeface="Times New Roman" panose="02020603050405020304" pitchFamily="18" charset="0"/>
              </a:rPr>
              <a:t>(locks or barriers)</a:t>
            </a:r>
          </a:p>
          <a:p>
            <a:r>
              <a:rPr lang="en-US" sz="4400" b="1" dirty="0">
                <a:latin typeface="Times New Roman" panose="02020603050405020304" pitchFamily="18" charset="0"/>
                <a:cs typeface="Times New Roman" panose="02020603050405020304" pitchFamily="18" charset="0"/>
              </a:rPr>
              <a:t>1)	 </a:t>
            </a:r>
            <a:r>
              <a:rPr lang="en-US" sz="4800" b="1" dirty="0">
                <a:latin typeface="Times New Roman" panose="02020603050405020304" pitchFamily="18" charset="0"/>
                <a:cs typeface="Times New Roman" panose="02020603050405020304" pitchFamily="18" charset="0"/>
              </a:rPr>
              <a:t>Satan: </a:t>
            </a:r>
            <a:r>
              <a:rPr lang="en-US" sz="4400" b="1" dirty="0">
                <a:latin typeface="Times New Roman" panose="02020603050405020304" pitchFamily="18" charset="0"/>
                <a:cs typeface="Times New Roman" panose="02020603050405020304" pitchFamily="18" charset="0"/>
              </a:rPr>
              <a:t>Satanas: accuser</a:t>
            </a:r>
          </a:p>
          <a:p>
            <a:r>
              <a:rPr lang="en-US" sz="4000" b="1" dirty="0">
                <a:latin typeface="Times New Roman" panose="02020603050405020304" pitchFamily="18" charset="0"/>
                <a:cs typeface="Times New Roman" panose="02020603050405020304" pitchFamily="18" charset="0"/>
              </a:rPr>
              <a:t>    a) He’s the master of deception, distraction, doubt </a:t>
            </a:r>
          </a:p>
          <a:p>
            <a:r>
              <a:rPr lang="en-US" sz="4000" b="1" dirty="0">
                <a:latin typeface="Times New Roman" panose="02020603050405020304" pitchFamily="18" charset="0"/>
                <a:cs typeface="Times New Roman" panose="02020603050405020304" pitchFamily="18" charset="0"/>
              </a:rPr>
              <a:t>            and despair </a:t>
            </a:r>
            <a:r>
              <a:rPr lang="en-US" sz="3200" b="1" dirty="0">
                <a:latin typeface="Times New Roman" panose="02020603050405020304" pitchFamily="18" charset="0"/>
                <a:cs typeface="Times New Roman" panose="02020603050405020304" pitchFamily="18" charset="0"/>
              </a:rPr>
              <a:t>(Jn 8:44; Jn 10:10; Eph. 2:1-3) </a:t>
            </a:r>
          </a:p>
          <a:p>
            <a:r>
              <a:rPr lang="en-US" sz="4000" b="1" dirty="0">
                <a:latin typeface="Times New Roman" panose="02020603050405020304" pitchFamily="18" charset="0"/>
                <a:cs typeface="Times New Roman" panose="02020603050405020304" pitchFamily="18" charset="0"/>
              </a:rPr>
              <a:t>         and adept at influencing us to second guess God   </a:t>
            </a:r>
          </a:p>
          <a:p>
            <a:r>
              <a:rPr lang="en-US" sz="4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(Gen. 3:1)  </a:t>
            </a:r>
            <a:r>
              <a:rPr lang="en-US" sz="4400" b="1" i="1" dirty="0">
                <a:solidFill>
                  <a:srgbClr val="FF0000"/>
                </a:solidFill>
                <a:latin typeface="Times New Roman" panose="02020603050405020304" pitchFamily="18" charset="0"/>
                <a:cs typeface="Times New Roman" panose="02020603050405020304" pitchFamily="18" charset="0"/>
              </a:rPr>
              <a:t>“</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 hath God said…?”</a:t>
            </a:r>
          </a:p>
          <a:p>
            <a:pPr algn="ctr"/>
            <a:r>
              <a:rPr lang="en-US" sz="4800" b="1" dirty="0">
                <a:latin typeface="Times New Roman" panose="02020603050405020304" pitchFamily="18" charset="0"/>
                <a:cs typeface="Times New Roman" panose="02020603050405020304" pitchFamily="18" charset="0"/>
              </a:rPr>
              <a:t> and ourselves!</a:t>
            </a:r>
          </a:p>
          <a:p>
            <a:pPr algn="ctr"/>
            <a:r>
              <a:rPr lang="en-US" sz="3200" b="1" dirty="0">
                <a:latin typeface="Times New Roman" panose="02020603050405020304" pitchFamily="18" charset="0"/>
                <a:cs typeface="Times New Roman" panose="02020603050405020304" pitchFamily="18" charset="0"/>
              </a:rPr>
              <a:t>2 Cor 11:13,14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“such are …deceitful workers…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no marvel; for Satan himself is transformed into an angel of light.” </a:t>
            </a:r>
          </a:p>
          <a:p>
            <a:pPr algn="ct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 calcmode="lin" valueType="num">
                                      <p:cBhvr>
                                        <p:cTn id="1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4">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wipe(down)">
                                      <p:cBhvr>
                                        <p:cTn id="19" dur="500"/>
                                        <p:tgtEl>
                                          <p:spTgt spid="4">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 calcmode="lin" valueType="num">
                                      <p:cBhvr>
                                        <p:cTn id="24"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1000"/>
                                        <p:tgtEl>
                                          <p:spTgt spid="4">
                                            <p:txEl>
                                              <p:pRg st="9" end="9"/>
                                            </p:txEl>
                                          </p:spTgt>
                                        </p:tgtEl>
                                      </p:cBhvr>
                                    </p:animEffect>
                                    <p:anim calcmode="lin" valueType="num">
                                      <p:cBhvr>
                                        <p:cTn id="3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0" y="37322"/>
            <a:ext cx="12039600" cy="6063198"/>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2)	 Society: </a:t>
            </a:r>
            <a:r>
              <a:rPr lang="en-US" sz="44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(Eph. 6:12)   </a:t>
            </a:r>
          </a:p>
          <a:p>
            <a:r>
              <a:rPr lang="en-US" sz="4000" b="1" dirty="0">
                <a:latin typeface="Times New Roman" panose="02020603050405020304" pitchFamily="18" charset="0"/>
                <a:cs typeface="Times New Roman" panose="02020603050405020304" pitchFamily="18" charset="0"/>
              </a:rPr>
              <a:t>   a) </a:t>
            </a:r>
            <a:r>
              <a:rPr lang="en-US" sz="4000" b="1" i="1" dirty="0">
                <a:solidFill>
                  <a:srgbClr val="FF0000"/>
                </a:solidFill>
                <a:latin typeface="Times New Roman" panose="02020603050405020304" pitchFamily="18" charset="0"/>
                <a:cs typeface="Times New Roman" panose="02020603050405020304" pitchFamily="18" charset="0"/>
              </a:rPr>
              <a:t>“The god of this world” </a:t>
            </a:r>
            <a:r>
              <a:rPr lang="en-US" sz="3200" b="1" dirty="0">
                <a:latin typeface="Times New Roman" panose="02020603050405020304" pitchFamily="18" charset="0"/>
                <a:cs typeface="Times New Roman" panose="02020603050405020304" pitchFamily="18" charset="0"/>
              </a:rPr>
              <a:t>(2 Cor 4:4) </a:t>
            </a:r>
            <a:r>
              <a:rPr lang="en-US" sz="4000" b="1" dirty="0">
                <a:latin typeface="Times New Roman" panose="02020603050405020304" pitchFamily="18" charset="0"/>
                <a:cs typeface="Times New Roman" panose="02020603050405020304" pitchFamily="18" charset="0"/>
              </a:rPr>
              <a:t> uses worldly </a:t>
            </a:r>
          </a:p>
          <a:p>
            <a:r>
              <a:rPr lang="en-US" sz="4000" b="1" dirty="0">
                <a:latin typeface="Times New Roman" panose="02020603050405020304" pitchFamily="18" charset="0"/>
                <a:cs typeface="Times New Roman" panose="02020603050405020304" pitchFamily="18" charset="0"/>
              </a:rPr>
              <a:t>     resources to accomplish his agenda. 1 Jn 2:15,16 </a:t>
            </a:r>
          </a:p>
          <a:p>
            <a:r>
              <a:rPr lang="en-US" sz="4000" b="1" dirty="0">
                <a:latin typeface="Times New Roman" panose="02020603050405020304" pitchFamily="18" charset="0"/>
                <a:cs typeface="Times New Roman" panose="02020603050405020304" pitchFamily="18" charset="0"/>
              </a:rPr>
              <a:t>     (1) He used the religious leaders to oppose Jesus, </a:t>
            </a:r>
          </a:p>
          <a:p>
            <a:r>
              <a:rPr lang="en-US" sz="4000" b="1" dirty="0">
                <a:latin typeface="Times New Roman" panose="02020603050405020304" pitchFamily="18" charset="0"/>
                <a:cs typeface="Times New Roman" panose="02020603050405020304" pitchFamily="18" charset="0"/>
              </a:rPr>
              <a:t>          and the early church. </a:t>
            </a:r>
          </a:p>
          <a:p>
            <a:pPr>
              <a:spcBef>
                <a:spcPts val="1200"/>
              </a:spcBef>
            </a:pPr>
            <a:r>
              <a:rPr lang="en-US" sz="4000" b="1" dirty="0">
                <a:latin typeface="Times New Roman" panose="02020603050405020304" pitchFamily="18" charset="0"/>
                <a:cs typeface="Times New Roman" panose="02020603050405020304" pitchFamily="18" charset="0"/>
              </a:rPr>
              <a:t>     (2) He used the Jews in Philadelphia to oppose the  </a:t>
            </a:r>
          </a:p>
          <a:p>
            <a:r>
              <a:rPr lang="en-US" sz="4000" b="1" dirty="0">
                <a:latin typeface="Times New Roman" panose="02020603050405020304" pitchFamily="18" charset="0"/>
                <a:cs typeface="Times New Roman" panose="02020603050405020304" pitchFamily="18" charset="0"/>
              </a:rPr>
              <a:t>           believers.  Rev. 3:9 </a:t>
            </a:r>
            <a:r>
              <a:rPr lang="en-US" sz="4000" b="1" i="1" dirty="0">
                <a:solidFill>
                  <a:srgbClr val="FF0000"/>
                </a:solidFill>
                <a:latin typeface="Times New Roman" panose="02020603050405020304" pitchFamily="18" charset="0"/>
                <a:cs typeface="Times New Roman" panose="02020603050405020304" pitchFamily="18" charset="0"/>
              </a:rPr>
              <a:t>“the synagogue of Satan”</a:t>
            </a:r>
          </a:p>
          <a:p>
            <a:pPr>
              <a:spcBef>
                <a:spcPts val="1200"/>
              </a:spcBef>
            </a:pPr>
            <a:r>
              <a:rPr lang="en-US" sz="4000" b="1" dirty="0">
                <a:latin typeface="Times New Roman" panose="02020603050405020304" pitchFamily="18" charset="0"/>
                <a:cs typeface="Times New Roman" panose="02020603050405020304" pitchFamily="18" charset="0"/>
              </a:rPr>
              <a:t>     (3) Throughout history he’s used social pressure to             </a:t>
            </a:r>
          </a:p>
          <a:p>
            <a:r>
              <a:rPr lang="en-US" sz="4000" b="1" dirty="0">
                <a:latin typeface="Times New Roman" panose="02020603050405020304" pitchFamily="18" charset="0"/>
                <a:cs typeface="Times New Roman" panose="02020603050405020304" pitchFamily="18" charset="0"/>
              </a:rPr>
              <a:t>              get us to </a:t>
            </a:r>
            <a:r>
              <a:rPr lang="en-US" sz="4000" b="1" i="1" dirty="0">
                <a:solidFill>
                  <a:srgbClr val="FF0000"/>
                </a:solidFill>
                <a:latin typeface="Times New Roman" panose="02020603050405020304" pitchFamily="18" charset="0"/>
                <a:cs typeface="Times New Roman" panose="02020603050405020304" pitchFamily="18" charset="0"/>
              </a:rPr>
              <a:t>“conform to this world”  </a:t>
            </a:r>
            <a:r>
              <a:rPr lang="en-US" sz="4000" b="1" dirty="0">
                <a:latin typeface="Times New Roman" panose="02020603050405020304" pitchFamily="18" charset="0"/>
                <a:cs typeface="Times New Roman" panose="02020603050405020304" pitchFamily="18" charset="0"/>
              </a:rPr>
              <a:t>(Ro. 12:1,2)  </a:t>
            </a:r>
          </a:p>
        </p:txBody>
      </p:sp>
    </p:spTree>
    <p:extLst>
      <p:ext uri="{BB962C8B-B14F-4D97-AF65-F5344CB8AC3E}">
        <p14:creationId xmlns:p14="http://schemas.microsoft.com/office/powerpoint/2010/main" val="19097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down)">
                                      <p:cBhvr>
                                        <p:cTn id="15" dur="500"/>
                                        <p:tgtEl>
                                          <p:spTgt spid="4">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wipe(down)">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anim calcmode="lin" valueType="num">
                                      <p:cBhvr>
                                        <p:cTn id="2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0" y="37322"/>
            <a:ext cx="12039600" cy="7263527"/>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2)	 Society:   </a:t>
            </a:r>
            <a:r>
              <a:rPr lang="en-US" sz="4000" b="1" dirty="0">
                <a:latin typeface="Times New Roman" panose="02020603050405020304" pitchFamily="18" charset="0"/>
                <a:cs typeface="Times New Roman" panose="02020603050405020304" pitchFamily="18" charset="0"/>
              </a:rPr>
              <a:t>2 Cor 2:11 </a:t>
            </a:r>
            <a:r>
              <a:rPr lang="en-US" sz="4000" b="1" i="1" dirty="0">
                <a:solidFill>
                  <a:srgbClr val="FF0000"/>
                </a:solidFill>
                <a:latin typeface="Times New Roman" panose="02020603050405020304" pitchFamily="18" charset="0"/>
                <a:cs typeface="Times New Roman" panose="02020603050405020304" pitchFamily="18" charset="0"/>
              </a:rPr>
              <a:t>“Lest Satan should get an advantage of us: for we’re not ignorant of his devices.”  </a:t>
            </a:r>
          </a:p>
          <a:p>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(noema: perception and purpose) </a:t>
            </a:r>
            <a:endParaRPr lang="en-US" sz="4800" b="1" dirty="0">
              <a:solidFill>
                <a:srgbClr val="0000FF"/>
              </a:solidFill>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b) His tools </a:t>
            </a:r>
            <a:r>
              <a:rPr lang="en-US" sz="4400" b="1" i="1" dirty="0">
                <a:latin typeface="Times New Roman" panose="02020603050405020304" pitchFamily="18" charset="0"/>
                <a:cs typeface="Times New Roman" panose="02020603050405020304" pitchFamily="18" charset="0"/>
              </a:rPr>
              <a:t>(devices) </a:t>
            </a:r>
            <a:r>
              <a:rPr lang="en-US" sz="4400" b="1" dirty="0">
                <a:latin typeface="Times New Roman" panose="02020603050405020304" pitchFamily="18" charset="0"/>
                <a:cs typeface="Times New Roman" panose="02020603050405020304" pitchFamily="18" charset="0"/>
              </a:rPr>
              <a:t>include:</a:t>
            </a:r>
          </a:p>
          <a:p>
            <a:r>
              <a:rPr lang="en-US" sz="4400" b="1" dirty="0">
                <a:latin typeface="Times New Roman" panose="02020603050405020304" pitchFamily="18" charset="0"/>
                <a:cs typeface="Times New Roman" panose="02020603050405020304" pitchFamily="18" charset="0"/>
              </a:rPr>
              <a:t>    (1) </a:t>
            </a:r>
            <a:r>
              <a:rPr lang="en-US" sz="4400" b="1" i="1" u="sng" dirty="0">
                <a:solidFill>
                  <a:srgbClr val="FF0066"/>
                </a:solidFill>
                <a:latin typeface="Times New Roman" panose="02020603050405020304" pitchFamily="18" charset="0"/>
                <a:cs typeface="Times New Roman" panose="02020603050405020304" pitchFamily="18" charset="0"/>
              </a:rPr>
              <a:t>Infiltration</a:t>
            </a:r>
            <a:r>
              <a:rPr lang="en-US" sz="4400" b="1"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“certain crept in unaware…”  </a:t>
            </a:r>
            <a:r>
              <a:rPr lang="en-US" sz="2800" b="1" dirty="0">
                <a:latin typeface="Times New Roman" panose="02020603050405020304" pitchFamily="18" charset="0"/>
                <a:cs typeface="Times New Roman" panose="02020603050405020304" pitchFamily="18" charset="0"/>
              </a:rPr>
              <a:t>Jude 3 </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Wheat and tares. Mt 13:24-30</a:t>
            </a:r>
          </a:p>
          <a:p>
            <a:r>
              <a:rPr lang="en-US" sz="4000" b="1" dirty="0">
                <a:latin typeface="Times New Roman" panose="02020603050405020304" pitchFamily="18" charset="0"/>
                <a:cs typeface="Times New Roman" panose="02020603050405020304" pitchFamily="18" charset="0"/>
              </a:rPr>
              <a:t>        Mustard Seed  Mt 13:31-32; </a:t>
            </a:r>
          </a:p>
          <a:p>
            <a:r>
              <a:rPr lang="en-US" sz="4000" b="1" dirty="0">
                <a:latin typeface="Times New Roman" panose="02020603050405020304" pitchFamily="18" charset="0"/>
                <a:cs typeface="Times New Roman" panose="02020603050405020304" pitchFamily="18" charset="0"/>
              </a:rPr>
              <a:t>        Leaven  Mt 13:33 </a:t>
            </a:r>
            <a:endParaRPr lang="en-US" sz="4800" b="1" dirty="0">
              <a:latin typeface="Times New Roman" panose="02020603050405020304" pitchFamily="18" charset="0"/>
              <a:cs typeface="Times New Roman" panose="02020603050405020304" pitchFamily="18" charset="0"/>
            </a:endParaRPr>
          </a:p>
          <a:p>
            <a:pPr>
              <a:spcBef>
                <a:spcPts val="1200"/>
              </a:spcBef>
            </a:pPr>
            <a:r>
              <a:rPr lang="en-US" sz="40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2) </a:t>
            </a:r>
            <a:r>
              <a:rPr lang="en-US" sz="4400" b="1" i="1" u="sng" dirty="0">
                <a:solidFill>
                  <a:srgbClr val="FF0066"/>
                </a:solidFill>
                <a:latin typeface="Times New Roman" panose="02020603050405020304" pitchFamily="18" charset="0"/>
                <a:cs typeface="Times New Roman" panose="02020603050405020304" pitchFamily="18" charset="0"/>
              </a:rPr>
              <a:t>Intimidation.</a:t>
            </a:r>
            <a:r>
              <a:rPr lang="en-US" sz="4400" b="1"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“The fear of man brings a snare”                     </a:t>
            </a:r>
            <a:endParaRPr lang="en-US" sz="3600" b="1" i="1" dirty="0">
              <a:solidFill>
                <a:srgbClr val="FF0000"/>
              </a:solidFill>
              <a:latin typeface="Times New Roman" panose="02020603050405020304" pitchFamily="18" charset="0"/>
              <a:cs typeface="Times New Roman" panose="02020603050405020304" pitchFamily="18" charset="0"/>
            </a:endParaRPr>
          </a:p>
          <a:p>
            <a:r>
              <a:rPr lang="en-US" sz="3600" b="1" i="1" dirty="0">
                <a:solidFill>
                  <a:srgbClr val="FF000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Pr. 29:25   </a:t>
            </a:r>
            <a:r>
              <a:rPr lang="en-US" sz="4000" b="1" dirty="0">
                <a:latin typeface="Times New Roman" panose="02020603050405020304" pitchFamily="18" charset="0"/>
                <a:cs typeface="Times New Roman" panose="02020603050405020304" pitchFamily="18" charset="0"/>
              </a:rPr>
              <a:t>(see 1 Peter 5:8)</a:t>
            </a:r>
            <a:endParaRPr lang="en-US" sz="44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2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inVertical)">
                                      <p:cBhvr>
                                        <p:cTn id="15" dur="500"/>
                                        <p:tgtEl>
                                          <p:spTgt spid="4">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anim calcmode="lin" valueType="num">
                                      <p:cBhvr>
                                        <p:cTn id="2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0" y="37322"/>
            <a:ext cx="12039600" cy="769441"/>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EC3BAD-2AA6-FE8F-A347-BA6AFCA9A9B7}"/>
              </a:ext>
            </a:extLst>
          </p:cNvPr>
          <p:cNvSpPr txBox="1"/>
          <p:nvPr/>
        </p:nvSpPr>
        <p:spPr>
          <a:xfrm>
            <a:off x="0" y="69008"/>
            <a:ext cx="12192000" cy="3724096"/>
          </a:xfrm>
          <a:prstGeom prst="rect">
            <a:avLst/>
          </a:prstGeom>
          <a:noFill/>
        </p:spPr>
        <p:txBody>
          <a:bodyPr wrap="square" rtlCol="0">
            <a:spAutoFit/>
          </a:bodyPr>
          <a:lstStyle/>
          <a:p>
            <a:r>
              <a:rPr lang="en-US" sz="3600" b="1" dirty="0"/>
              <a:t>Emperor Justinian Code</a:t>
            </a:r>
            <a:r>
              <a:rPr lang="en-US" sz="3600" dirty="0"/>
              <a:t> (529 AD) Book 1: Title VI: 1.6.2</a:t>
            </a:r>
          </a:p>
          <a:p>
            <a:pPr algn="ctr"/>
            <a:r>
              <a:rPr lang="en-US" sz="3600" dirty="0"/>
              <a:t>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any person shall be discovered to rebaptize anyone imbued with the mysteries of the Catholic faith </a:t>
            </a:r>
          </a:p>
          <a:p>
            <a:pPr algn="ct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together with him who has permitted this infamous crime, provided the person persuaded to be rebaptized be of an age capable of crime-</a:t>
            </a:r>
          </a:p>
        </p:txBody>
      </p:sp>
      <p:pic>
        <p:nvPicPr>
          <p:cNvPr id="1026" name="Picture 2" descr="Code of Justinian, Byzantine Emperor 527-565 AD - Notary Colorado Springs">
            <a:extLst>
              <a:ext uri="{FF2B5EF4-FFF2-40B4-BE49-F238E27FC236}">
                <a16:creationId xmlns:a16="http://schemas.microsoft.com/office/drawing/2014/main" id="{9404D478-AC1A-13CB-5904-5CE54CCC7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316" y="3719014"/>
            <a:ext cx="4925840" cy="30699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ACF0B9-AAAB-CF55-9ED8-DB98C20E0844}"/>
              </a:ext>
            </a:extLst>
          </p:cNvPr>
          <p:cNvSpPr txBox="1"/>
          <p:nvPr/>
        </p:nvSpPr>
        <p:spPr>
          <a:xfrm>
            <a:off x="152400" y="3763521"/>
            <a:ext cx="7010400" cy="323165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shall be punished by death”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policy continued for over 1000 years!</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4319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0" y="37322"/>
            <a:ext cx="12039600" cy="769441"/>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1ACF0B9-AAAB-CF55-9ED8-DB98C20E0844}"/>
              </a:ext>
            </a:extLst>
          </p:cNvPr>
          <p:cNvSpPr txBox="1"/>
          <p:nvPr/>
        </p:nvSpPr>
        <p:spPr>
          <a:xfrm>
            <a:off x="66392" y="37322"/>
            <a:ext cx="6914829" cy="618630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Infiltration </a:t>
            </a:r>
            <a:r>
              <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Intimidation</a:t>
            </a:r>
            <a:endPar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“shall be punished by death”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44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1563 John Fox produced an 1800 page account of the martyrdom of tens of thousands of Christians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a:t>
            </a:r>
            <a:r>
              <a:rPr kumimoji="0" lang="en-US" sz="4400" b="1" i="1"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the hand of the Church!)</a:t>
            </a:r>
            <a:endParaRPr kumimoji="0" lang="en-US" sz="4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050" name="Picture 2" descr="Foxe's Book of Martyrs: John Foxe: 9781612035147 - Christianbook.com">
            <a:extLst>
              <a:ext uri="{FF2B5EF4-FFF2-40B4-BE49-F238E27FC236}">
                <a16:creationId xmlns:a16="http://schemas.microsoft.com/office/drawing/2014/main" id="{24CE1A42-694D-8890-C3BA-282D521F1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613" y="37322"/>
            <a:ext cx="5124771" cy="681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 calcmode="lin" valueType="num">
                                      <p:cBhvr>
                                        <p:cTn id="7"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152400" y="-152400"/>
            <a:ext cx="11887200" cy="7478970"/>
          </a:xfrm>
          <a:prstGeom prst="rect">
            <a:avLst/>
          </a:prstGeom>
          <a:noFill/>
        </p:spPr>
        <p:txBody>
          <a:bodyPr wrap="square">
            <a:spAutoFit/>
          </a:bodyPr>
          <a:lstStyle/>
          <a:p>
            <a:endParaRPr lang="en-US" dirty="0"/>
          </a:p>
          <a:p>
            <a:r>
              <a:rPr lang="en-US" sz="4000" b="1" dirty="0">
                <a:latin typeface="Times New Roman" panose="02020603050405020304" pitchFamily="18" charset="0"/>
                <a:cs typeface="Times New Roman" panose="02020603050405020304" pitchFamily="18" charset="0"/>
              </a:rPr>
              <a:t> (3) </a:t>
            </a:r>
            <a:r>
              <a:rPr lang="en-US" sz="4400" b="1" i="1" u="sng" dirty="0">
                <a:solidFill>
                  <a:srgbClr val="FF0000"/>
                </a:solidFill>
                <a:latin typeface="Times New Roman" panose="02020603050405020304" pitchFamily="18" charset="0"/>
                <a:cs typeface="Times New Roman" panose="02020603050405020304" pitchFamily="18" charset="0"/>
              </a:rPr>
              <a:t>Preoccupation</a:t>
            </a:r>
            <a:r>
              <a:rPr lang="en-US" sz="4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Mt 13:7,22 </a:t>
            </a:r>
            <a:r>
              <a:rPr lang="en-US" sz="4000" b="1" i="1" dirty="0">
                <a:solidFill>
                  <a:srgbClr val="FF0000"/>
                </a:solidFill>
                <a:latin typeface="Times New Roman" panose="02020603050405020304" pitchFamily="18" charset="0"/>
                <a:cs typeface="Times New Roman" panose="02020603050405020304" pitchFamily="18" charset="0"/>
              </a:rPr>
              <a:t>“cares of this world…</a:t>
            </a:r>
          </a:p>
          <a:p>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Choke the word, and he becometh unfruitful”</a:t>
            </a:r>
          </a:p>
          <a:p>
            <a:pPr algn="ctr">
              <a:spcBef>
                <a:spcPts val="1200"/>
              </a:spcBef>
            </a:pPr>
            <a:r>
              <a:rPr lang="en-US" sz="4000" b="1" dirty="0">
                <a:latin typeface="Times New Roman" panose="02020603050405020304" pitchFamily="18" charset="0"/>
                <a:cs typeface="Times New Roman" panose="02020603050405020304" pitchFamily="18" charset="0"/>
              </a:rPr>
              <a:t>Phil. 3:18,19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many walk, of whom I have told you often, and now tell you even weeping,</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they are the enemies of the cross of Christ: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Whose end is destruction, whose God is their belly,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whose glory is in their shame, </a:t>
            </a:r>
          </a:p>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mind </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phroneo</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focus, regard, disposed toward)</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earthly things</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Epig’eios</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 to superimpose  and </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soil, earth </a:t>
            </a: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7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barn(inVertical)">
                                      <p:cBhvr>
                                        <p:cTn id="19" dur="500"/>
                                        <p:tgtEl>
                                          <p:spTgt spid="4">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p:cTn id="2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152400" y="-304800"/>
            <a:ext cx="11887200" cy="7632859"/>
          </a:xfrm>
          <a:prstGeom prst="rect">
            <a:avLst/>
          </a:prstGeom>
          <a:noFill/>
        </p:spPr>
        <p:txBody>
          <a:bodyPr wrap="square">
            <a:spAutoFit/>
          </a:bodyPr>
          <a:lstStyle/>
          <a:p>
            <a:endParaRPr lang="en-US" dirty="0"/>
          </a:p>
          <a:p>
            <a:pPr marL="914400" indent="-914400">
              <a:buAutoNum type="arabicPeriod" startAt="3"/>
            </a:pPr>
            <a:r>
              <a:rPr lang="en-US" sz="5400" b="1" dirty="0">
                <a:latin typeface="Times New Roman" panose="02020603050405020304" pitchFamily="18" charset="0"/>
                <a:cs typeface="Times New Roman" panose="02020603050405020304" pitchFamily="18" charset="0"/>
              </a:rPr>
              <a:t>The Problems </a:t>
            </a:r>
            <a:r>
              <a:rPr lang="en-US" sz="5400" b="1" i="1" dirty="0">
                <a:solidFill>
                  <a:srgbClr val="0000FF"/>
                </a:solidFill>
                <a:latin typeface="Times New Roman" panose="02020603050405020304" pitchFamily="18" charset="0"/>
                <a:cs typeface="Times New Roman" panose="02020603050405020304" pitchFamily="18" charset="0"/>
              </a:rPr>
              <a:t>(adversaries)</a:t>
            </a:r>
          </a:p>
          <a:p>
            <a:r>
              <a:rPr lang="en-US" sz="44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B.	Internal Sources:  </a:t>
            </a:r>
            <a:r>
              <a:rPr lang="en-US" sz="4800" b="1" i="1" u="sng" dirty="0">
                <a:solidFill>
                  <a:srgbClr val="FF0066"/>
                </a:solidFill>
                <a:latin typeface="Times New Roman" panose="02020603050405020304" pitchFamily="18" charset="0"/>
                <a:cs typeface="Times New Roman" panose="02020603050405020304" pitchFamily="18" charset="0"/>
              </a:rPr>
              <a:t>Self</a:t>
            </a:r>
            <a:r>
              <a:rPr lang="en-US" sz="4400" b="1" i="1" u="sng" dirty="0">
                <a:solidFill>
                  <a:srgbClr val="FF0066"/>
                </a:solidFill>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    Our “flesh” fights against God.  Gal. 5:17 </a:t>
            </a:r>
          </a:p>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flesh </a:t>
            </a:r>
            <a:r>
              <a:rPr lang="en-US" sz="4000"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lusteth</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against the Spirit, and the Spirit against the flesh: and these are contrary …” </a:t>
            </a:r>
          </a:p>
          <a:p>
            <a:pPr algn="ct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Epithume’o</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desire, covet. </a:t>
            </a: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epi: superimpose </a:t>
            </a:r>
          </a:p>
          <a:p>
            <a:pPr algn="ct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a:t>
            </a:r>
            <a:r>
              <a:rPr 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thumos</a:t>
            </a: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set your heart on</a:t>
            </a:r>
          </a:p>
          <a:p>
            <a:pPr algn="ctr">
              <a:spcBef>
                <a:spcPts val="1200"/>
              </a:spcBef>
            </a:pPr>
            <a:r>
              <a:rPr lang="en-US" sz="3600" b="1" dirty="0">
                <a:latin typeface="Times New Roman" panose="02020603050405020304" pitchFamily="18" charset="0"/>
                <a:cs typeface="Times New Roman" panose="02020603050405020304" pitchFamily="18" charset="0"/>
              </a:rPr>
              <a:t>Ro 7:18-19 </a:t>
            </a:r>
            <a:r>
              <a:rPr lang="en-US" sz="4000" b="1" i="1" dirty="0">
                <a:solidFill>
                  <a:srgbClr val="FF0000"/>
                </a:solidFill>
                <a:latin typeface="Times New Roman" panose="02020603050405020304" pitchFamily="18" charset="0"/>
                <a:cs typeface="Times New Roman" panose="02020603050405020304" pitchFamily="18" charset="0"/>
              </a:rPr>
              <a:t>“For I know that in me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is, in my flesh,) </a:t>
            </a:r>
            <a:r>
              <a:rPr lang="en-US" sz="4000" b="1" i="1" dirty="0">
                <a:solidFill>
                  <a:srgbClr val="FF0000"/>
                </a:solidFill>
                <a:latin typeface="Times New Roman" panose="02020603050405020304" pitchFamily="18" charset="0"/>
                <a:cs typeface="Times New Roman" panose="02020603050405020304" pitchFamily="18" charset="0"/>
              </a:rPr>
              <a:t>dwelleth no good thing: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good that I would I do not: but the evil which I would not, that I do.” </a:t>
            </a: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6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p:cTn id="1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7" dur="500"/>
                                        <p:tgtEl>
                                          <p:spTgt spid="4">
                                            <p:txEl>
                                              <p:pRg st="5" end="5"/>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 calcmode="lin" valueType="num">
                                      <p:cBhvr>
                                        <p:cTn id="2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0" y="-381000"/>
            <a:ext cx="12192000" cy="7909858"/>
          </a:xfrm>
          <a:prstGeom prst="rect">
            <a:avLst/>
          </a:prstGeom>
          <a:noFill/>
        </p:spPr>
        <p:txBody>
          <a:bodyPr wrap="square">
            <a:spAutoFit/>
          </a:bodyPr>
          <a:lstStyle/>
          <a:p>
            <a:endParaRPr lang="en-US" dirty="0"/>
          </a:p>
          <a:p>
            <a:pPr marL="914400" indent="-914400">
              <a:buAutoNum type="arabicPeriod" startAt="3"/>
            </a:pPr>
            <a:r>
              <a:rPr lang="en-US" sz="5400" b="1" dirty="0">
                <a:latin typeface="Times New Roman" panose="02020603050405020304" pitchFamily="18" charset="0"/>
                <a:cs typeface="Times New Roman" panose="02020603050405020304" pitchFamily="18" charset="0"/>
              </a:rPr>
              <a:t>The Problems </a:t>
            </a:r>
          </a:p>
          <a:p>
            <a:r>
              <a:rPr lang="en-US" sz="44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B.	Internal Adversary:  </a:t>
            </a:r>
            <a:r>
              <a:rPr lang="en-US" sz="4800" b="1" i="1" u="sng" dirty="0">
                <a:solidFill>
                  <a:srgbClr val="FF0066"/>
                </a:solidFill>
                <a:latin typeface="Times New Roman" panose="02020603050405020304" pitchFamily="18" charset="0"/>
                <a:cs typeface="Times New Roman" panose="02020603050405020304" pitchFamily="18" charset="0"/>
              </a:rPr>
              <a:t>Self</a:t>
            </a:r>
            <a:r>
              <a:rPr lang="en-US" sz="4400" b="1" i="1" u="sng" dirty="0">
                <a:solidFill>
                  <a:srgbClr val="FF0066"/>
                </a:solidFill>
                <a:latin typeface="Times New Roman" panose="02020603050405020304" pitchFamily="18" charset="0"/>
                <a:cs typeface="Times New Roman" panose="02020603050405020304" pitchFamily="18" charset="0"/>
              </a:rPr>
              <a:t>!  </a:t>
            </a:r>
          </a:p>
          <a:p>
            <a:r>
              <a:rPr 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Why do we so often sabotage God’s opportunities?</a:t>
            </a:r>
          </a:p>
          <a:p>
            <a:r>
              <a:rPr lang="en-US" sz="4400" b="1" dirty="0">
                <a:latin typeface="Times New Roman" panose="02020603050405020304" pitchFamily="18" charset="0"/>
                <a:cs typeface="Times New Roman" panose="02020603050405020304" pitchFamily="18" charset="0"/>
              </a:rPr>
              <a:t>   1) </a:t>
            </a:r>
            <a:r>
              <a:rPr lang="en-US" sz="4400" b="1" i="1" u="sng" dirty="0">
                <a:solidFill>
                  <a:srgbClr val="FF0066"/>
                </a:solidFill>
                <a:latin typeface="Times New Roman" panose="02020603050405020304" pitchFamily="18" charset="0"/>
                <a:cs typeface="Times New Roman" panose="02020603050405020304" pitchFamily="18" charset="0"/>
              </a:rPr>
              <a:t>Folly:</a:t>
            </a:r>
            <a:r>
              <a:rPr lang="en-US" sz="4400" b="1" dirty="0">
                <a:latin typeface="Times New Roman" panose="02020603050405020304" pitchFamily="18" charset="0"/>
                <a:cs typeface="Times New Roman" panose="02020603050405020304" pitchFamily="18" charset="0"/>
              </a:rPr>
              <a:t> We want to open our own doors.      </a:t>
            </a:r>
          </a:p>
          <a:p>
            <a:r>
              <a:rPr lang="en-US" sz="4800" b="1" i="1" dirty="0">
                <a:solidFill>
                  <a:srgbClr val="0000FF"/>
                </a:solidFill>
                <a:latin typeface="Times New Roman" panose="02020603050405020304" pitchFamily="18" charset="0"/>
                <a:cs typeface="Times New Roman" panose="02020603050405020304" pitchFamily="18" charset="0"/>
              </a:rPr>
              <a:t>            (After all, we know what is best.)</a:t>
            </a:r>
          </a:p>
          <a:p>
            <a:r>
              <a:rPr lang="en-US" sz="44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 We can’t see past the key-holes of life’s choices.</a:t>
            </a:r>
          </a:p>
          <a:p>
            <a:r>
              <a:rPr lang="en-US" sz="4000" b="1" dirty="0">
                <a:latin typeface="Times New Roman" panose="02020603050405020304" pitchFamily="18" charset="0"/>
                <a:cs typeface="Times New Roman" panose="02020603050405020304" pitchFamily="18" charset="0"/>
              </a:rPr>
              <a:t>        1 Cor 13:12 </a:t>
            </a:r>
            <a:r>
              <a:rPr lang="en-US" sz="4000" b="1" i="1" dirty="0">
                <a:solidFill>
                  <a:srgbClr val="FF0000"/>
                </a:solidFill>
                <a:latin typeface="Times New Roman" panose="02020603050405020304" pitchFamily="18" charset="0"/>
                <a:cs typeface="Times New Roman" panose="02020603050405020304" pitchFamily="18" charset="0"/>
              </a:rPr>
              <a:t>“we see through a glass darkly”  </a:t>
            </a:r>
          </a:p>
          <a:p>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Jer. 17:9  </a:t>
            </a:r>
            <a:r>
              <a:rPr lang="en-US" sz="4000" b="1" i="1" dirty="0">
                <a:solidFill>
                  <a:srgbClr val="FF0000"/>
                </a:solidFill>
                <a:latin typeface="Times New Roman" panose="02020603050405020304" pitchFamily="18" charset="0"/>
                <a:cs typeface="Times New Roman" panose="02020603050405020304" pitchFamily="18" charset="0"/>
              </a:rPr>
              <a:t>“the heart is deceitful above all things…”</a:t>
            </a:r>
          </a:p>
          <a:p>
            <a:r>
              <a:rPr lang="en-US" sz="4400" b="1" dirty="0">
                <a:latin typeface="Times New Roman" panose="02020603050405020304" pitchFamily="18" charset="0"/>
                <a:cs typeface="Times New Roman" panose="02020603050405020304" pitchFamily="18" charset="0"/>
              </a:rPr>
              <a:t>   b) That’s why wisdom directs us to look to God. </a:t>
            </a:r>
          </a:p>
          <a:p>
            <a:r>
              <a:rPr lang="en-US" sz="44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Pr. 3:5,6; and Heb. 12:1,2</a:t>
            </a: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2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 calcmode="lin" valueType="num">
                                      <p:cBhvr>
                                        <p:cTn id="1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 calcmode="lin" valueType="num">
                                      <p:cBhvr>
                                        <p:cTn id="2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2" dur="500"/>
                                        <p:tgtEl>
                                          <p:spTgt spid="4">
                                            <p:txEl>
                                              <p:pRg st="6" end="6"/>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p:cTn id="25"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1000"/>
                                        <p:tgtEl>
                                          <p:spTgt spid="4">
                                            <p:txEl>
                                              <p:pRg st="9" end="9"/>
                                            </p:txEl>
                                          </p:spTgt>
                                        </p:tgtEl>
                                      </p:cBhvr>
                                    </p:animEffect>
                                    <p:anim calcmode="lin" valueType="num">
                                      <p:cBhvr>
                                        <p:cTn id="3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9053" y="-152400"/>
            <a:ext cx="12004895" cy="6709529"/>
          </a:xfrm>
          <a:prstGeom prst="rect">
            <a:avLst/>
          </a:prstGeom>
          <a:noFill/>
        </p:spPr>
        <p:txBody>
          <a:bodyPr wrap="square">
            <a:spAutoFit/>
          </a:bodyPr>
          <a:lstStyle/>
          <a:p>
            <a:endParaRPr lang="en-US" dirty="0"/>
          </a:p>
          <a:p>
            <a:r>
              <a:rPr lang="en-US" sz="4400" b="1" i="1" dirty="0">
                <a:latin typeface="Times New Roman" panose="02020603050405020304" pitchFamily="18" charset="0"/>
                <a:cs typeface="Times New Roman" panose="02020603050405020304" pitchFamily="18" charset="0"/>
              </a:rPr>
              <a:t>Why do we so often miss God’s opportunities?</a:t>
            </a:r>
          </a:p>
          <a:p>
            <a:r>
              <a:rPr lang="en-US" sz="4400" b="1" dirty="0">
                <a:latin typeface="Times New Roman" panose="02020603050405020304" pitchFamily="18" charset="0"/>
                <a:cs typeface="Times New Roman" panose="02020603050405020304" pitchFamily="18" charset="0"/>
              </a:rPr>
              <a:t> 1</a:t>
            </a:r>
            <a:r>
              <a:rPr lang="en-US" sz="4000" b="1" dirty="0">
                <a:latin typeface="Times New Roman" panose="02020603050405020304" pitchFamily="18" charset="0"/>
                <a:cs typeface="Times New Roman" panose="02020603050405020304" pitchFamily="18" charset="0"/>
              </a:rPr>
              <a:t>) Folly: We want to open our own doors.      </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2) </a:t>
            </a:r>
            <a:r>
              <a:rPr lang="en-US" sz="4400" b="1" i="1" u="sng" dirty="0">
                <a:solidFill>
                  <a:srgbClr val="FF0066"/>
                </a:solidFill>
                <a:latin typeface="Times New Roman" panose="02020603050405020304" pitchFamily="18" charset="0"/>
                <a:cs typeface="Times New Roman" panose="02020603050405020304" pitchFamily="18" charset="0"/>
              </a:rPr>
              <a:t>Frustration</a:t>
            </a:r>
            <a:r>
              <a:rPr lang="en-US" sz="4000" b="1" dirty="0">
                <a:latin typeface="Times New Roman" panose="02020603050405020304" pitchFamily="18" charset="0"/>
                <a:cs typeface="Times New Roman" panose="02020603050405020304" pitchFamily="18" charset="0"/>
              </a:rPr>
              <a:t>:  Open doors are often cluttered with </a:t>
            </a:r>
          </a:p>
          <a:p>
            <a:r>
              <a:rPr lang="en-US" sz="4000" b="1" dirty="0">
                <a:latin typeface="Times New Roman" panose="02020603050405020304" pitchFamily="18" charset="0"/>
                <a:cs typeface="Times New Roman" panose="02020603050405020304" pitchFamily="18" charset="0"/>
              </a:rPr>
              <a:t>           problems or challenges. (</a:t>
            </a:r>
            <a:r>
              <a:rPr lang="en-US" sz="4000" b="1" i="1" dirty="0">
                <a:solidFill>
                  <a:srgbClr val="FF0000"/>
                </a:solidFill>
                <a:latin typeface="Times New Roman" panose="02020603050405020304" pitchFamily="18" charset="0"/>
                <a:cs typeface="Times New Roman" panose="02020603050405020304" pitchFamily="18" charset="0"/>
              </a:rPr>
              <a:t>“strait gate”</a:t>
            </a:r>
            <a:r>
              <a:rPr lang="en-US" sz="4000" b="1" dirty="0">
                <a:latin typeface="Times New Roman" panose="02020603050405020304" pitchFamily="18" charset="0"/>
                <a:cs typeface="Times New Roman" panose="02020603050405020304" pitchFamily="18" charset="0"/>
              </a:rPr>
              <a:t> Mt. 7:13)</a:t>
            </a:r>
          </a:p>
          <a:p>
            <a:r>
              <a:rPr lang="en-US" sz="4000" b="1" dirty="0">
                <a:latin typeface="Times New Roman" panose="02020603050405020304" pitchFamily="18" charset="0"/>
                <a:cs typeface="Times New Roman" panose="02020603050405020304" pitchFamily="18" charset="0"/>
              </a:rPr>
              <a:t>   a)  We often miss God’s open doors because of the </a:t>
            </a:r>
          </a:p>
          <a:p>
            <a:r>
              <a:rPr lang="en-US" sz="4000" b="1" dirty="0">
                <a:latin typeface="Times New Roman" panose="02020603050405020304" pitchFamily="18" charset="0"/>
                <a:cs typeface="Times New Roman" panose="02020603050405020304" pitchFamily="18" charset="0"/>
              </a:rPr>
              <a:t>         “obstacles”.  </a:t>
            </a:r>
            <a:r>
              <a:rPr lang="en-US" sz="4000" b="1" i="1" dirty="0">
                <a:latin typeface="Times New Roman" panose="02020603050405020304" pitchFamily="18" charset="0"/>
                <a:cs typeface="Times New Roman" panose="02020603050405020304" pitchFamily="18" charset="0"/>
              </a:rPr>
              <a:t>(Kadesh Barnea Numbers 13:33)</a:t>
            </a:r>
          </a:p>
          <a:p>
            <a:pPr algn="ctr"/>
            <a:r>
              <a:rPr lang="en-US" sz="3600" b="1" dirty="0">
                <a:latin typeface="Times New Roman" panose="02020603050405020304" pitchFamily="18" charset="0"/>
                <a:cs typeface="Times New Roman" panose="02020603050405020304" pitchFamily="18" charset="0"/>
              </a:rPr>
              <a:t>Acts 14:22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“Confirming the souls of the disciples, and exhorting them to continue in the faith, and that we must through much tribulation </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thlipsis</a:t>
            </a: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pressure) </a:t>
            </a:r>
          </a:p>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enter into the kingdom of God.” </a:t>
            </a:r>
          </a:p>
        </p:txBody>
      </p:sp>
    </p:spTree>
    <p:extLst>
      <p:ext uri="{BB962C8B-B14F-4D97-AF65-F5344CB8AC3E}">
        <p14:creationId xmlns:p14="http://schemas.microsoft.com/office/powerpoint/2010/main" val="8714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 calcmode="lin" valueType="num">
                                      <p:cBhvr>
                                        <p:cTn id="1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4">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1000"/>
                                        <p:tgtEl>
                                          <p:spTgt spid="4">
                                            <p:txEl>
                                              <p:pRg st="7" end="7"/>
                                            </p:txEl>
                                          </p:spTgt>
                                        </p:tgtEl>
                                      </p:cBhvr>
                                    </p:animEffect>
                                    <p:anim calcmode="lin" valueType="num">
                                      <p:cBhvr>
                                        <p:cTn id="2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1000"/>
                                        <p:tgtEl>
                                          <p:spTgt spid="4">
                                            <p:txEl>
                                              <p:pRg st="8" end="8"/>
                                            </p:txEl>
                                          </p:spTgt>
                                        </p:tgtEl>
                                      </p:cBhvr>
                                    </p:animEffect>
                                    <p:anim calcmode="lin" valueType="num">
                                      <p:cBhvr>
                                        <p:cTn id="2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a:extLst>
              <a:ext uri="{FF2B5EF4-FFF2-40B4-BE49-F238E27FC236}">
                <a16:creationId xmlns:a16="http://schemas.microsoft.com/office/drawing/2014/main" id="{568D4E34-1905-D8D7-46EE-3A1D672D4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59319"/>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2287CE-5318-3A51-05D3-6A4715967C0D}"/>
              </a:ext>
            </a:extLst>
          </p:cNvPr>
          <p:cNvSpPr txBox="1"/>
          <p:nvPr/>
        </p:nvSpPr>
        <p:spPr>
          <a:xfrm>
            <a:off x="-91441" y="83681"/>
            <a:ext cx="12283441"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“Opportunity is missed by most people</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2FDA25-1F34-DEEA-F1C7-8AF7238C279C}"/>
              </a:ext>
            </a:extLst>
          </p:cNvPr>
          <p:cNvSpPr txBox="1"/>
          <p:nvPr/>
        </p:nvSpPr>
        <p:spPr>
          <a:xfrm>
            <a:off x="5562600" y="1371600"/>
            <a:ext cx="6142776" cy="486287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because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it’s dressed in overalls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looks like 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Thomas Edison</a:t>
            </a:r>
          </a:p>
        </p:txBody>
      </p:sp>
    </p:spTree>
    <p:extLst>
      <p:ext uri="{BB962C8B-B14F-4D97-AF65-F5344CB8AC3E}">
        <p14:creationId xmlns:p14="http://schemas.microsoft.com/office/powerpoint/2010/main" val="3842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4A3F-3541-A2CB-FE1D-7FFEA0364280}"/>
              </a:ext>
            </a:extLst>
          </p:cNvPr>
          <p:cNvSpPr>
            <a:spLocks noGrp="1"/>
          </p:cNvSpPr>
          <p:nvPr>
            <p:ph idx="1"/>
          </p:nvPr>
        </p:nvSpPr>
        <p:spPr>
          <a:xfrm>
            <a:off x="76200" y="76200"/>
            <a:ext cx="12039600" cy="7391400"/>
          </a:xfrm>
        </p:spPr>
        <p:txBody>
          <a:bodyPr rtlCol="0">
            <a:normAutofit/>
          </a:bodyPr>
          <a:lstStyle/>
          <a:p>
            <a:pPr marL="0" indent="0" algn="ctr">
              <a:spcBef>
                <a:spcPts val="0"/>
              </a:spcBef>
              <a:buNone/>
              <a:defRPr/>
            </a:pPr>
            <a:r>
              <a:rPr lang="en-US" sz="6000" b="1"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The Passion </a:t>
            </a:r>
            <a:r>
              <a:rPr lang="en-US" sz="5400" b="1" i="1" dirty="0">
                <a:latin typeface="Times New Roman" panose="02020603050405020304" pitchFamily="18" charset="0"/>
                <a:cs typeface="Times New Roman" panose="02020603050405020304" pitchFamily="18" charset="0"/>
              </a:rPr>
              <a:t>(Open Heart) </a:t>
            </a:r>
            <a:r>
              <a:rPr lang="en-US" sz="5400" b="1" dirty="0">
                <a:latin typeface="Times New Roman" panose="02020603050405020304" pitchFamily="18" charset="0"/>
                <a:cs typeface="Times New Roman" panose="02020603050405020304" pitchFamily="18" charset="0"/>
              </a:rPr>
              <a:t>Principle!  </a:t>
            </a:r>
            <a:r>
              <a:rPr lang="en-US" sz="6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Col. 3:16-24  </a:t>
            </a:r>
            <a:r>
              <a:rPr lang="en-US" sz="4800" b="1" i="1" dirty="0">
                <a:solidFill>
                  <a:srgbClr val="FF0000"/>
                </a:solidFill>
                <a:latin typeface="Times New Roman" panose="02020603050405020304" pitchFamily="18" charset="0"/>
                <a:cs typeface="Times New Roman" panose="02020603050405020304" pitchFamily="18" charset="0"/>
              </a:rPr>
              <a:t>“Whatsoever ye do,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it heartily </a:t>
            </a:r>
          </a:p>
          <a:p>
            <a:pPr marL="0" indent="0" algn="ctr">
              <a:spcBef>
                <a:spcPts val="0"/>
              </a:spcBef>
              <a:buNone/>
              <a:defRPr/>
            </a:pPr>
            <a:r>
              <a:rPr lang="en-US" sz="4800" b="1" i="1" dirty="0">
                <a:solidFill>
                  <a:srgbClr val="FF0000"/>
                </a:solidFill>
                <a:latin typeface="Times New Roman" panose="02020603050405020304" pitchFamily="18" charset="0"/>
                <a:cs typeface="Times New Roman" panose="02020603050405020304" pitchFamily="18" charset="0"/>
              </a:rPr>
              <a:t>as unto the Lord and not unto men; knowing of the Lord ye shall receive the reward…</a:t>
            </a:r>
          </a:p>
          <a:p>
            <a:pPr marL="0" indent="0" algn="ctr">
              <a:spcBef>
                <a:spcPts val="0"/>
              </a:spcBef>
              <a:buNone/>
              <a:defRPr/>
            </a:pPr>
            <a:r>
              <a:rPr lang="en-US" sz="4800" b="1" i="1" dirty="0">
                <a:solidFill>
                  <a:srgbClr val="FF0000"/>
                </a:solidFill>
                <a:latin typeface="Times New Roman" panose="02020603050405020304" pitchFamily="18" charset="0"/>
                <a:cs typeface="Times New Roman" panose="02020603050405020304" pitchFamily="18" charset="0"/>
              </a:rPr>
              <a:t>For ye serve the Lord Christ.”</a:t>
            </a:r>
          </a:p>
          <a:p>
            <a:pPr marL="0" indent="0" algn="ctr">
              <a:spcBef>
                <a:spcPts val="1800"/>
              </a:spcBef>
              <a:buNone/>
              <a:defRPr/>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 </a:t>
            </a:r>
            <a:r>
              <a:rPr 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Hand) </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 </a:t>
            </a:r>
          </a:p>
          <a:p>
            <a:pPr marL="0" indent="0" algn="ctr">
              <a:spcBef>
                <a:spcPts val="0"/>
              </a:spcBef>
              <a:buNone/>
              <a:defRPr/>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 4:2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“What’s in thine hand…”</a:t>
            </a:r>
          </a:p>
          <a:p>
            <a:pPr marL="0" indent="0" algn="ctr">
              <a:spcBef>
                <a:spcPts val="0"/>
              </a:spcBef>
              <a:buNone/>
              <a:defRPr/>
            </a:pPr>
            <a:r>
              <a:rPr 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 it to me  (See Ro. 12:1,2; Rev. 4:11)</a:t>
            </a:r>
          </a:p>
        </p:txBody>
      </p:sp>
    </p:spTree>
    <p:extLst>
      <p:ext uri="{BB962C8B-B14F-4D97-AF65-F5344CB8AC3E}">
        <p14:creationId xmlns:p14="http://schemas.microsoft.com/office/powerpoint/2010/main" val="19546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152400" y="-228600"/>
            <a:ext cx="11887200" cy="2215991"/>
          </a:xfrm>
          <a:prstGeom prst="rect">
            <a:avLst/>
          </a:prstGeom>
          <a:noFill/>
        </p:spPr>
        <p:txBody>
          <a:bodyPr wrap="square">
            <a:spAutoFit/>
          </a:bodyPr>
          <a:lstStyle/>
          <a:p>
            <a:endParaRPr lang="en-US" dirty="0"/>
          </a:p>
          <a:p>
            <a:r>
              <a:rPr lang="en-US" sz="4000" b="1" dirty="0">
                <a:latin typeface="Times New Roman" panose="02020603050405020304" pitchFamily="18" charset="0"/>
                <a:cs typeface="Times New Roman" panose="02020603050405020304" pitchFamily="18" charset="0"/>
              </a:rPr>
              <a:t>b)  The caterpillar becomes a butterfly through</a:t>
            </a:r>
          </a:p>
          <a:p>
            <a:pPr algn="ctr"/>
            <a:r>
              <a:rPr lang="en-US" sz="4000" b="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the process of metamorphosis </a:t>
            </a:r>
          </a:p>
          <a:p>
            <a:pPr algn="ctr"/>
            <a:r>
              <a:rPr lang="en-US" sz="4000" b="1" i="1" dirty="0">
                <a:latin typeface="Times New Roman" panose="02020603050405020304" pitchFamily="18" charset="0"/>
                <a:cs typeface="Times New Roman" panose="02020603050405020304" pitchFamily="18" charset="0"/>
              </a:rPr>
              <a:t>and the </a:t>
            </a:r>
            <a:r>
              <a:rPr lang="en-US" sz="4000" b="1" i="1" u="sng" dirty="0">
                <a:solidFill>
                  <a:srgbClr val="FF0066"/>
                </a:solidFill>
                <a:latin typeface="Times New Roman" panose="02020603050405020304" pitchFamily="18" charset="0"/>
                <a:cs typeface="Times New Roman" panose="02020603050405020304" pitchFamily="18" charset="0"/>
              </a:rPr>
              <a:t>pressure</a:t>
            </a:r>
            <a:r>
              <a:rPr lang="en-US" sz="4000" b="1" i="1" dirty="0">
                <a:latin typeface="Times New Roman" panose="02020603050405020304" pitchFamily="18" charset="0"/>
                <a:cs typeface="Times New Roman" panose="02020603050405020304" pitchFamily="18" charset="0"/>
              </a:rPr>
              <a:t> of freeing itself from the chrysalis.</a:t>
            </a:r>
            <a:endParaRPr lang="en-US" sz="3600" b="1" dirty="0">
              <a:latin typeface="Times New Roman" panose="02020603050405020304" pitchFamily="18" charset="0"/>
              <a:cs typeface="Times New Roman" panose="02020603050405020304" pitchFamily="18" charset="0"/>
            </a:endParaRPr>
          </a:p>
        </p:txBody>
      </p:sp>
      <p:pic>
        <p:nvPicPr>
          <p:cNvPr id="1026" name="Picture 2" descr="Caterpillar To Butterfly Process: Is A Caterpillar The Same As A Butterfly?">
            <a:extLst>
              <a:ext uri="{FF2B5EF4-FFF2-40B4-BE49-F238E27FC236}">
                <a16:creationId xmlns:a16="http://schemas.microsoft.com/office/drawing/2014/main" id="{726DA8AE-FD5F-C28B-6E6F-6A08C9450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149" y="2209800"/>
            <a:ext cx="5416054"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A7FED2-35FA-599B-EEF9-D954D5FD54EE}"/>
              </a:ext>
            </a:extLst>
          </p:cNvPr>
          <p:cNvSpPr txBox="1"/>
          <p:nvPr/>
        </p:nvSpPr>
        <p:spPr>
          <a:xfrm>
            <a:off x="128256" y="1828800"/>
            <a:ext cx="6501143" cy="557075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Ro 12:2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not conformed to this world: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be ye transformed </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metamorphoo</a:t>
            </a:r>
            <a:r>
              <a:rPr lang="en-US" sz="3600" b="1" dirty="0">
                <a:solidFill>
                  <a:srgbClr val="0000FF"/>
                </a:solidFill>
                <a:latin typeface="Times New Roman" panose="02020603050405020304" pitchFamily="18" charset="0"/>
                <a:cs typeface="Times New Roman" panose="02020603050405020304" pitchFamily="18" charset="0"/>
              </a:rPr>
              <a:t>)</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the renewing of your mind,</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ye may prove what is that good, and acceptable, and perfect, will of God.”</a:t>
            </a:r>
            <a:b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7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0"/>
            <a:ext cx="12192000" cy="661719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3)  Finite time limits</a:t>
            </a:r>
            <a:r>
              <a:rPr lang="en-US" sz="4000" b="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 Doors (opportunities) don’t </a:t>
            </a:r>
          </a:p>
          <a:p>
            <a:r>
              <a:rPr lang="en-US" sz="4000" b="1" i="1" dirty="0">
                <a:latin typeface="Times New Roman" panose="02020603050405020304" pitchFamily="18" charset="0"/>
                <a:cs typeface="Times New Roman" panose="02020603050405020304" pitchFamily="18" charset="0"/>
              </a:rPr>
              <a:t>       remain open indefinitely. </a:t>
            </a:r>
            <a:r>
              <a:rPr lang="en-US" sz="3600" b="1" dirty="0">
                <a:latin typeface="Times New Roman" panose="02020603050405020304" pitchFamily="18" charset="0"/>
                <a:cs typeface="Times New Roman" panose="02020603050405020304" pitchFamily="18" charset="0"/>
              </a:rPr>
              <a:t>(Nu 14: Rev. 3:20,21) </a:t>
            </a:r>
          </a:p>
          <a:p>
            <a:r>
              <a:rPr lang="en-US" sz="4000" b="1" dirty="0">
                <a:latin typeface="Times New Roman" panose="02020603050405020304" pitchFamily="18" charset="0"/>
                <a:cs typeface="Times New Roman" panose="02020603050405020304" pitchFamily="18" charset="0"/>
              </a:rPr>
              <a:t>   Gen. 6:3  </a:t>
            </a:r>
            <a:r>
              <a:rPr lang="en-US" sz="4000" b="1" i="1" dirty="0">
                <a:solidFill>
                  <a:srgbClr val="FF0000"/>
                </a:solidFill>
                <a:latin typeface="Times New Roman" panose="02020603050405020304" pitchFamily="18" charset="0"/>
                <a:cs typeface="Times New Roman" panose="02020603050405020304" pitchFamily="18" charset="0"/>
              </a:rPr>
              <a:t>“My spirit shall not always strive with man”</a:t>
            </a:r>
          </a:p>
          <a:p>
            <a:pPr>
              <a:spcBef>
                <a:spcPts val="1200"/>
              </a:spcBef>
            </a:pPr>
            <a:r>
              <a:rPr lang="en-US" sz="4000" b="1" dirty="0">
                <a:latin typeface="Times New Roman" panose="02020603050405020304" pitchFamily="18" charset="0"/>
                <a:cs typeface="Times New Roman" panose="02020603050405020304" pitchFamily="18" charset="0"/>
              </a:rPr>
              <a:t>   Heb. 3:7,15; 4:7 </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day if ye will hear his voice</a:t>
            </a:r>
            <a:r>
              <a:rPr lang="en-US" sz="4000" b="1" i="1" dirty="0">
                <a:solidFill>
                  <a:srgbClr val="FF0000"/>
                </a:solidFill>
                <a:latin typeface="Times New Roman" panose="02020603050405020304" pitchFamily="18" charset="0"/>
                <a:cs typeface="Times New Roman" panose="02020603050405020304" pitchFamily="18" charset="0"/>
              </a:rPr>
              <a:t>, </a:t>
            </a:r>
          </a:p>
          <a:p>
            <a:r>
              <a:rPr lang="en-US" sz="4000" b="1" i="1" dirty="0">
                <a:solidFill>
                  <a:srgbClr val="FF0000"/>
                </a:solidFill>
                <a:latin typeface="Times New Roman" panose="02020603050405020304" pitchFamily="18" charset="0"/>
                <a:cs typeface="Times New Roman" panose="02020603050405020304" pitchFamily="18" charset="0"/>
              </a:rPr>
              <a:t>        Harden not your hearts as in the provocation”</a:t>
            </a:r>
          </a:p>
          <a:p>
            <a:pPr>
              <a:spcBef>
                <a:spcPts val="1200"/>
              </a:spcBef>
            </a:pPr>
            <a:r>
              <a:rPr lang="en-US" sz="4000" b="1" dirty="0">
                <a:latin typeface="Times New Roman" panose="02020603050405020304" pitchFamily="18" charset="0"/>
                <a:cs typeface="Times New Roman" panose="02020603050405020304" pitchFamily="18" charset="0"/>
              </a:rPr>
              <a:t>Jn 9:4 </a:t>
            </a:r>
            <a:r>
              <a:rPr lang="en-US" sz="4000" b="1" i="1" dirty="0">
                <a:solidFill>
                  <a:srgbClr val="FF0000"/>
                </a:solidFill>
                <a:latin typeface="Times New Roman" panose="02020603050405020304" pitchFamily="18" charset="0"/>
                <a:cs typeface="Times New Roman" panose="02020603050405020304" pitchFamily="18" charset="0"/>
              </a:rPr>
              <a:t>“I must work the works of him that sent me, while </a:t>
            </a:r>
          </a:p>
          <a:p>
            <a:r>
              <a:rPr lang="en-US" sz="4000" b="1" i="1" dirty="0">
                <a:solidFill>
                  <a:srgbClr val="FF0000"/>
                </a:solidFill>
                <a:latin typeface="Times New Roman" panose="02020603050405020304" pitchFamily="18" charset="0"/>
                <a:cs typeface="Times New Roman" panose="02020603050405020304" pitchFamily="18" charset="0"/>
              </a:rPr>
              <a:t>     it is day: the night cometh, when no man can work.”</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i="1" dirty="0">
                <a:solidFill>
                  <a:srgbClr val="FF0000"/>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Gal 6:10 </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“As we have therefore </a:t>
            </a:r>
            <a:r>
              <a:rPr kumimoji="0" lang="en-US" sz="40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opportunity</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(Kairos’: a set time or season) </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let us do good unto all men,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especially unto them who are of the household of faith.”</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7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00"/>
                                        <p:tgtEl>
                                          <p:spTgt spid="3">
                                            <p:txEl>
                                              <p:pRg st="3" end="3"/>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0"/>
            <a:ext cx="12192000" cy="3785652"/>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3) Finite Time Limitations</a:t>
            </a:r>
          </a:p>
          <a:p>
            <a:r>
              <a:rPr lang="en-US" sz="4000" b="1" dirty="0">
                <a:latin typeface="Times New Roman" panose="02020603050405020304" pitchFamily="18" charset="0"/>
                <a:cs typeface="Times New Roman" panose="02020603050405020304" pitchFamily="18" charset="0"/>
              </a:rPr>
              <a:t>  a)	 Hesitation often becomes procrastination </a:t>
            </a:r>
          </a:p>
          <a:p>
            <a:r>
              <a:rPr lang="en-US" sz="4000" b="1" dirty="0">
                <a:latin typeface="Times New Roman" panose="02020603050405020304" pitchFamily="18" charset="0"/>
                <a:cs typeface="Times New Roman" panose="02020603050405020304" pitchFamily="18" charset="0"/>
              </a:rPr>
              <a:t>             and leads to devastation.  Acts 24: 25  </a:t>
            </a:r>
          </a:p>
          <a:p>
            <a:r>
              <a:rPr lang="en-US" sz="4000" b="1" i="1" dirty="0">
                <a:solidFill>
                  <a:srgbClr val="FF0000"/>
                </a:solidFill>
                <a:latin typeface="Times New Roman" panose="02020603050405020304" pitchFamily="18" charset="0"/>
                <a:cs typeface="Times New Roman" panose="02020603050405020304" pitchFamily="18" charset="0"/>
              </a:rPr>
              <a:t>“And as he reasoned of righteousness, temperance, and judgment to come, Felix trembled, and answered, </a:t>
            </a:r>
          </a:p>
          <a:p>
            <a:r>
              <a:rPr lang="en-US" sz="4000" b="1" i="1" dirty="0">
                <a:solidFill>
                  <a:srgbClr val="FF0000"/>
                </a:solidFill>
                <a:latin typeface="Times New Roman" panose="02020603050405020304" pitchFamily="18" charset="0"/>
                <a:cs typeface="Times New Roman" panose="02020603050405020304" pitchFamily="18" charset="0"/>
              </a:rPr>
              <a:t>   Go thy way for this time; </a:t>
            </a:r>
          </a:p>
        </p:txBody>
      </p:sp>
      <p:pic>
        <p:nvPicPr>
          <p:cNvPr id="1026" name="Picture 2" descr="Paul at Caesarea for Two Years – Drive Thru History®">
            <a:extLst>
              <a:ext uri="{FF2B5EF4-FFF2-40B4-BE49-F238E27FC236}">
                <a16:creationId xmlns:a16="http://schemas.microsoft.com/office/drawing/2014/main" id="{7DB2F259-F542-335B-7790-C468C06CA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24200"/>
            <a:ext cx="4894695" cy="2745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39AD12-45F9-CFB2-B9A6-C5DD8F45A4AD}"/>
              </a:ext>
            </a:extLst>
          </p:cNvPr>
          <p:cNvSpPr txBox="1"/>
          <p:nvPr/>
        </p:nvSpPr>
        <p:spPr>
          <a:xfrm>
            <a:off x="0" y="3617655"/>
            <a:ext cx="7256895" cy="2554545"/>
          </a:xfrm>
          <a:prstGeom prst="rect">
            <a:avLst/>
          </a:prstGeom>
          <a:noFill/>
        </p:spPr>
        <p:txBody>
          <a:bodyPr wrap="square">
            <a:spAutoFit/>
          </a:bodyPr>
          <a:lstStyle/>
          <a:p>
            <a:pPr algn="ct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when I have a convenient season, I will call for thee.”</a:t>
            </a:r>
          </a:p>
          <a:p>
            <a:pPr algn="ctr"/>
            <a:r>
              <a:rPr lang="en-US" sz="3600" b="1" i="1" dirty="0">
                <a:latin typeface="Times New Roman" panose="02020603050405020304" pitchFamily="18" charset="0"/>
                <a:cs typeface="Times New Roman" panose="02020603050405020304" pitchFamily="18" charset="0"/>
              </a:rPr>
              <a:t>Acts 26:28 (Agrippa) </a:t>
            </a:r>
            <a:r>
              <a:rPr lang="en-US" sz="4000" b="1" i="1" dirty="0">
                <a:solidFill>
                  <a:srgbClr val="FF0000"/>
                </a:solidFill>
                <a:latin typeface="Times New Roman" panose="02020603050405020304" pitchFamily="18" charset="0"/>
                <a:cs typeface="Times New Roman" panose="02020603050405020304" pitchFamily="18" charset="0"/>
              </a:rPr>
              <a:t>“almost thou </a:t>
            </a:r>
            <a:r>
              <a:rPr lang="en-US" sz="4000" b="1" i="1" dirty="0" err="1">
                <a:solidFill>
                  <a:srgbClr val="FF0000"/>
                </a:solidFill>
                <a:latin typeface="Times New Roman" panose="02020603050405020304" pitchFamily="18" charset="0"/>
                <a:cs typeface="Times New Roman" panose="02020603050405020304" pitchFamily="18" charset="0"/>
              </a:rPr>
              <a:t>persuadest</a:t>
            </a:r>
            <a:r>
              <a:rPr lang="en-US" sz="4000" b="1" i="1" dirty="0">
                <a:solidFill>
                  <a:srgbClr val="FF0000"/>
                </a:solidFill>
                <a:latin typeface="Times New Roman" panose="02020603050405020304" pitchFamily="18" charset="0"/>
                <a:cs typeface="Times New Roman" panose="02020603050405020304" pitchFamily="18" charset="0"/>
              </a:rPr>
              <a:t> me to be a Christian” </a:t>
            </a:r>
            <a:endParaRPr lang="en-US" dirty="0"/>
          </a:p>
        </p:txBody>
      </p:sp>
      <p:sp>
        <p:nvSpPr>
          <p:cNvPr id="6" name="TextBox 5">
            <a:extLst>
              <a:ext uri="{FF2B5EF4-FFF2-40B4-BE49-F238E27FC236}">
                <a16:creationId xmlns:a16="http://schemas.microsoft.com/office/drawing/2014/main" id="{0B03B1B5-7047-7D26-0AB2-F1B780D1D0B7}"/>
              </a:ext>
            </a:extLst>
          </p:cNvPr>
          <p:cNvSpPr txBox="1"/>
          <p:nvPr/>
        </p:nvSpPr>
        <p:spPr>
          <a:xfrm>
            <a:off x="0" y="6172200"/>
            <a:ext cx="1219200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Our reservations are the damnations of our dedications</a:t>
            </a:r>
          </a:p>
        </p:txBody>
      </p:sp>
    </p:spTree>
    <p:extLst>
      <p:ext uri="{BB962C8B-B14F-4D97-AF65-F5344CB8AC3E}">
        <p14:creationId xmlns:p14="http://schemas.microsoft.com/office/powerpoint/2010/main" val="16141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237256-D3CD-8D8F-D76B-7E767DB36DB3}"/>
              </a:ext>
            </a:extLst>
          </p:cNvPr>
          <p:cNvPicPr>
            <a:picLocks noChangeAspect="1"/>
          </p:cNvPicPr>
          <p:nvPr/>
        </p:nvPicPr>
        <p:blipFill rotWithShape="1">
          <a:blip r:embed="rId2"/>
          <a:srcRect l="2640" t="15214" b="17965"/>
          <a:stretch/>
        </p:blipFill>
        <p:spPr>
          <a:xfrm>
            <a:off x="6431" y="0"/>
            <a:ext cx="9296898" cy="3429000"/>
          </a:xfrm>
          <a:prstGeom prst="rect">
            <a:avLst/>
          </a:prstGeom>
        </p:spPr>
      </p:pic>
      <p:pic>
        <p:nvPicPr>
          <p:cNvPr id="1028" name="Picture 4" descr="Heartwarming moment police officer buys winter boots for a homeless man  with tattered shoes | Daily Mail Online">
            <a:extLst>
              <a:ext uri="{FF2B5EF4-FFF2-40B4-BE49-F238E27FC236}">
                <a16:creationId xmlns:a16="http://schemas.microsoft.com/office/drawing/2014/main" id="{3BB8BAAA-26FC-58B8-383C-01C2F08C4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672" y="3002732"/>
            <a:ext cx="3581398" cy="3855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d Samaritan NYPD officer who bought winter boots for homeless man a year  ago is promoted to detective | Daily Mail Online">
            <a:extLst>
              <a:ext uri="{FF2B5EF4-FFF2-40B4-BE49-F238E27FC236}">
                <a16:creationId xmlns:a16="http://schemas.microsoft.com/office/drawing/2014/main" id="{56F324E1-A672-B7A6-7490-2CCE7BE0F4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97"/>
          <a:stretch/>
        </p:blipFill>
        <p:spPr bwMode="auto">
          <a:xfrm>
            <a:off x="26406" y="3236939"/>
            <a:ext cx="3554994" cy="35284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xas cop buys new shoes and socks for man in need - BrightVibes">
            <a:extLst>
              <a:ext uri="{FF2B5EF4-FFF2-40B4-BE49-F238E27FC236}">
                <a16:creationId xmlns:a16="http://schemas.microsoft.com/office/drawing/2014/main" id="{90E27014-3C44-6711-3627-BFC7AC7BEC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96" r="32019"/>
          <a:stretch/>
        </p:blipFill>
        <p:spPr bwMode="auto">
          <a:xfrm>
            <a:off x="8756304" y="-8878"/>
            <a:ext cx="3289993" cy="27485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umble' police officer's incredible act of kindness towards homeless man  captured on CCTV - World News - Mirror Online">
            <a:extLst>
              <a:ext uri="{FF2B5EF4-FFF2-40B4-BE49-F238E27FC236}">
                <a16:creationId xmlns:a16="http://schemas.microsoft.com/office/drawing/2014/main" id="{C029D1A0-2C49-CE7D-0511-B6CD4A694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481" y="3236939"/>
            <a:ext cx="4772315" cy="352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3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152400"/>
            <a:ext cx="12192000" cy="7201972"/>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Why do we so often miss God’s opportunities?</a:t>
            </a:r>
          </a:p>
          <a:p>
            <a:r>
              <a:rPr lang="en-US" sz="4000" b="1" dirty="0">
                <a:latin typeface="Times New Roman" panose="02020603050405020304" pitchFamily="18" charset="0"/>
                <a:cs typeface="Times New Roman" panose="02020603050405020304" pitchFamily="18" charset="0"/>
              </a:rPr>
              <a:t>1) Folly: </a:t>
            </a:r>
            <a:r>
              <a:rPr lang="en-US" sz="4000" b="1" i="1" dirty="0">
                <a:latin typeface="Times New Roman" panose="02020603050405020304" pitchFamily="18" charset="0"/>
                <a:cs typeface="Times New Roman" panose="02020603050405020304" pitchFamily="18" charset="0"/>
              </a:rPr>
              <a:t>We want to open our own doors</a:t>
            </a:r>
            <a:r>
              <a:rPr lang="en-US" sz="4000" b="1" dirty="0">
                <a:latin typeface="Times New Roman" panose="02020603050405020304" pitchFamily="18" charset="0"/>
                <a:cs typeface="Times New Roman" panose="02020603050405020304" pitchFamily="18" charset="0"/>
              </a:rPr>
              <a:t>.      </a:t>
            </a:r>
          </a:p>
          <a:p>
            <a:r>
              <a:rPr lang="en-US" sz="4000" b="1" dirty="0">
                <a:latin typeface="Times New Roman" panose="02020603050405020304" pitchFamily="18" charset="0"/>
                <a:cs typeface="Times New Roman" panose="02020603050405020304" pitchFamily="18" charset="0"/>
              </a:rPr>
              <a:t>2) Frustration: </a:t>
            </a:r>
            <a:r>
              <a:rPr lang="en-US" sz="4000" b="1" i="1" dirty="0">
                <a:latin typeface="Times New Roman" panose="02020603050405020304" pitchFamily="18" charset="0"/>
                <a:cs typeface="Times New Roman" panose="02020603050405020304" pitchFamily="18" charset="0"/>
              </a:rPr>
              <a:t>Doors are often cluttered with problems</a:t>
            </a:r>
            <a:r>
              <a:rPr lang="en-US" sz="3600" b="1" i="1" dirty="0">
                <a:latin typeface="Times New Roman" panose="02020603050405020304" pitchFamily="18" charset="0"/>
                <a:cs typeface="Times New Roman" panose="02020603050405020304" pitchFamily="18" charset="0"/>
              </a:rPr>
              <a:t>.  </a:t>
            </a:r>
          </a:p>
          <a:p>
            <a:pPr marL="742950" indent="-742950">
              <a:buAutoNum type="arabicParenR" startAt="3"/>
            </a:pPr>
            <a:r>
              <a:rPr lang="en-US" sz="4000" b="1" dirty="0">
                <a:latin typeface="Times New Roman" panose="02020603050405020304" pitchFamily="18" charset="0"/>
                <a:cs typeface="Times New Roman" panose="02020603050405020304" pitchFamily="18" charset="0"/>
              </a:rPr>
              <a:t>Finite time limits: </a:t>
            </a:r>
            <a:r>
              <a:rPr lang="en-US" sz="4000" b="1" i="1" dirty="0">
                <a:latin typeface="Times New Roman" panose="02020603050405020304" pitchFamily="18" charset="0"/>
                <a:cs typeface="Times New Roman" panose="02020603050405020304" pitchFamily="18" charset="0"/>
              </a:rPr>
              <a:t>We procrastinate and miss out.</a:t>
            </a:r>
          </a:p>
          <a:p>
            <a:pPr marL="742950" indent="-742950">
              <a:buAutoNum type="arabicParenR" startAt="3"/>
            </a:pPr>
            <a:r>
              <a:rPr lang="en-US" sz="5400" b="1" dirty="0">
                <a:latin typeface="Times New Roman" panose="02020603050405020304" pitchFamily="18" charset="0"/>
                <a:cs typeface="Times New Roman" panose="02020603050405020304" pitchFamily="18" charset="0"/>
              </a:rPr>
              <a:t>Fear:</a:t>
            </a:r>
            <a:r>
              <a:rPr lang="en-US" sz="4800" b="1" dirty="0">
                <a:latin typeface="Times New Roman" panose="02020603050405020304" pitchFamily="18" charset="0"/>
                <a:cs typeface="Times New Roman" panose="02020603050405020304" pitchFamily="18" charset="0"/>
              </a:rPr>
              <a:t>  </a:t>
            </a:r>
            <a:r>
              <a:rPr lang="en-US" sz="4800" b="1" i="1" dirty="0">
                <a:latin typeface="Times New Roman" panose="02020603050405020304" pitchFamily="18" charset="0"/>
                <a:cs typeface="Times New Roman" panose="02020603050405020304" pitchFamily="18" charset="0"/>
              </a:rPr>
              <a:t>We want to stay where it’s safe</a:t>
            </a:r>
            <a:r>
              <a:rPr lang="en-US" sz="48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   This is what Kept Israel wandering for 40 years! </a:t>
            </a:r>
          </a:p>
          <a:p>
            <a:r>
              <a:rPr lang="en-US" sz="44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Numbers 13,14)</a:t>
            </a:r>
            <a:endParaRPr lang="en-US" sz="6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Song: </a:t>
            </a:r>
            <a:r>
              <a:rPr lang="en-US" sz="4000" b="1" i="1" dirty="0">
                <a:solidFill>
                  <a:srgbClr val="0000FF"/>
                </a:solidFill>
                <a:latin typeface="Times New Roman" panose="02020603050405020304" pitchFamily="18" charset="0"/>
                <a:cs typeface="Times New Roman" panose="02020603050405020304" pitchFamily="18" charset="0"/>
              </a:rPr>
              <a:t>“My house is full, but my fields are empty.”</a:t>
            </a:r>
            <a:br>
              <a:rPr lang="en-US" sz="4000" b="1" i="1" dirty="0">
                <a:solidFill>
                  <a:srgbClr val="0000FF"/>
                </a:solidFill>
                <a:latin typeface="Times New Roman" panose="02020603050405020304" pitchFamily="18" charset="0"/>
                <a:cs typeface="Times New Roman" panose="02020603050405020304" pitchFamily="18" charset="0"/>
              </a:rPr>
            </a:br>
            <a:endParaRPr lang="en-US" sz="4000" b="1" i="1" dirty="0">
              <a:solidFill>
                <a:srgbClr val="0000FF"/>
              </a:solidFill>
              <a:latin typeface="Times New Roman" panose="02020603050405020304" pitchFamily="18" charset="0"/>
              <a:cs typeface="Times New Roman" panose="02020603050405020304" pitchFamily="18" charset="0"/>
            </a:endParaRPr>
          </a:p>
          <a:p>
            <a:pPr algn="ctr"/>
            <a:r>
              <a:rPr lang="en-US" sz="3600" b="1" i="1" dirty="0">
                <a:solidFill>
                  <a:srgbClr val="0000FF"/>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4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5" end="5"/>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p:cTn id="1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6" dur="500"/>
                                        <p:tgtEl>
                                          <p:spTgt spid="3">
                                            <p:txEl>
                                              <p:pRg st="8" end="8"/>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99587" y="1371600"/>
            <a:ext cx="7171853" cy="606319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Emperor Domitian </a:t>
            </a:r>
            <a:r>
              <a:rPr kumimoji="0" lang="en-US" sz="4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succeeded his brother Titus</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(who destroyed Jerusalem)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reigned from AD 81 to 96.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He declared himself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“Lord and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commanding all people to publicly declare him such. </a:t>
            </a:r>
          </a:p>
          <a:p>
            <a:pPr algn="ct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descr="God on Earth: Emperor Domitian">
            <a:extLst>
              <a:ext uri="{FF2B5EF4-FFF2-40B4-BE49-F238E27FC236}">
                <a16:creationId xmlns:a16="http://schemas.microsoft.com/office/drawing/2014/main" id="{BD7FB5F3-AF79-7D25-1A4D-EBCEE43C5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551" y="1219200"/>
            <a:ext cx="4724936"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B188A0-1336-E884-D67D-EB754FB0164A}"/>
              </a:ext>
            </a:extLst>
          </p:cNvPr>
          <p:cNvSpPr txBox="1"/>
          <p:nvPr/>
        </p:nvSpPr>
        <p:spPr>
          <a:xfrm>
            <a:off x="99587" y="-71229"/>
            <a:ext cx="12055899" cy="144655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Fear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Persecution was raging when John wrote this.</a:t>
            </a:r>
          </a:p>
        </p:txBody>
      </p:sp>
    </p:spTree>
    <p:extLst>
      <p:ext uri="{BB962C8B-B14F-4D97-AF65-F5344CB8AC3E}">
        <p14:creationId xmlns:p14="http://schemas.microsoft.com/office/powerpoint/2010/main" val="5307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58169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John refused and was exiled to the Island of Patmos</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Rev 1:9 </a:t>
            </a:r>
            <a:r>
              <a:rPr lang="en-US" sz="4000" b="1" i="1" dirty="0">
                <a:solidFill>
                  <a:srgbClr val="FF0000"/>
                </a:solidFill>
                <a:latin typeface="Times New Roman" panose="02020603050405020304" pitchFamily="18" charset="0"/>
                <a:cs typeface="Times New Roman" panose="02020603050405020304" pitchFamily="18" charset="0"/>
              </a:rPr>
              <a:t>“I John, …your brother, and companion in tribulation, and in the kingdom and patience of Jesus, was in the isle that is called Patmos, for the word of God, and for the testimony of Jesus Christ.” </a:t>
            </a:r>
          </a:p>
          <a:p>
            <a:pPr algn="ctr"/>
            <a:endParaRPr lang="en-US" sz="4000" b="1" dirty="0">
              <a:solidFill>
                <a:srgbClr val="0000FF"/>
              </a:solidFill>
              <a:latin typeface="Times New Roman" panose="02020603050405020304" pitchFamily="18" charset="0"/>
              <a:cs typeface="Times New Roman" panose="02020603050405020304" pitchFamily="18" charset="0"/>
            </a:endParaRPr>
          </a:p>
          <a:p>
            <a:r>
              <a:rPr lang="en-US" sz="4000" b="1" dirty="0">
                <a:solidFill>
                  <a:srgbClr val="0000FF"/>
                </a:solidFill>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c) Every believer faced the choice of compromise </a:t>
            </a:r>
          </a:p>
          <a:p>
            <a:r>
              <a:rPr lang="en-US" sz="4400" b="1" dirty="0">
                <a:latin typeface="Times New Roman" panose="02020603050405020304" pitchFamily="18" charset="0"/>
                <a:cs typeface="Times New Roman" panose="02020603050405020304" pitchFamily="18" charset="0"/>
              </a:rPr>
              <a:t>     (compliance) or consequences ranging from </a:t>
            </a:r>
          </a:p>
          <a:p>
            <a:r>
              <a:rPr lang="en-US" sz="4400" b="1" dirty="0">
                <a:latin typeface="Times New Roman" panose="02020603050405020304" pitchFamily="18" charset="0"/>
                <a:cs typeface="Times New Roman" panose="02020603050405020304" pitchFamily="18" charset="0"/>
              </a:rPr>
              <a:t>     fines to imprisonment or even death.</a:t>
            </a:r>
          </a:p>
        </p:txBody>
      </p:sp>
    </p:spTree>
    <p:extLst>
      <p:ext uri="{BB962C8B-B14F-4D97-AF65-F5344CB8AC3E}">
        <p14:creationId xmlns:p14="http://schemas.microsoft.com/office/powerpoint/2010/main" val="3655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7232749"/>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d) The Philadelphian believers felt inadequate to </a:t>
            </a:r>
          </a:p>
          <a:p>
            <a:r>
              <a:rPr lang="en-US" sz="4400" b="1" dirty="0">
                <a:latin typeface="Times New Roman" panose="02020603050405020304" pitchFamily="18" charset="0"/>
                <a:cs typeface="Times New Roman" panose="02020603050405020304" pitchFamily="18" charset="0"/>
              </a:rPr>
              <a:t>   the task of representing and reflecting Jesus in     </a:t>
            </a:r>
          </a:p>
          <a:p>
            <a:r>
              <a:rPr lang="en-US" sz="4400" b="1" dirty="0">
                <a:latin typeface="Times New Roman" panose="02020603050405020304" pitchFamily="18" charset="0"/>
                <a:cs typeface="Times New Roman" panose="02020603050405020304" pitchFamily="18" charset="0"/>
              </a:rPr>
              <a:t>    the face of such pressure.</a:t>
            </a:r>
          </a:p>
          <a:p>
            <a:r>
              <a:rPr lang="en-US" sz="3600" b="1" dirty="0">
                <a:latin typeface="Times New Roman" panose="02020603050405020304" pitchFamily="18" charset="0"/>
                <a:cs typeface="Times New Roman" panose="02020603050405020304" pitchFamily="18" charset="0"/>
              </a:rPr>
              <a:t>Mt 28:18-20 </a:t>
            </a:r>
            <a:r>
              <a:rPr lang="en-US" sz="4000" b="1" i="1" dirty="0">
                <a:solidFill>
                  <a:srgbClr val="FF0000"/>
                </a:solidFill>
                <a:latin typeface="Times New Roman" panose="02020603050405020304" pitchFamily="18" charset="0"/>
                <a:cs typeface="Times New Roman" panose="02020603050405020304" pitchFamily="18" charset="0"/>
              </a:rPr>
              <a:t>“all power is given me…go ye therefore”</a:t>
            </a:r>
            <a:endParaRPr lang="en-US" sz="4400" b="1" i="1" dirty="0">
              <a:solidFill>
                <a:srgbClr val="FF0000"/>
              </a:solidFill>
              <a:latin typeface="Times New Roman" panose="02020603050405020304" pitchFamily="18" charset="0"/>
              <a:cs typeface="Times New Roman" panose="02020603050405020304" pitchFamily="18" charset="0"/>
            </a:endParaRPr>
          </a:p>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(1) Jesus’ letter encouraged them to stand firm. </a:t>
            </a:r>
          </a:p>
          <a:p>
            <a:pPr algn="ctr"/>
            <a:r>
              <a:rPr lang="en-US" sz="4000" b="1" dirty="0">
                <a:latin typeface="Times New Roman" panose="02020603050405020304" pitchFamily="18" charset="0"/>
                <a:cs typeface="Times New Roman" panose="02020603050405020304" pitchFamily="18" charset="0"/>
              </a:rPr>
              <a:t>Rev 3:8 </a:t>
            </a:r>
            <a:r>
              <a:rPr lang="en-US" sz="4000" b="1" i="1" dirty="0">
                <a:solidFill>
                  <a:srgbClr val="FF0000"/>
                </a:solidFill>
                <a:latin typeface="Times New Roman" panose="02020603050405020304" pitchFamily="18" charset="0"/>
                <a:cs typeface="Times New Roman" panose="02020603050405020304" pitchFamily="18" charset="0"/>
              </a:rPr>
              <a:t>“I know thy works: behold, I have set before thee an open door, and no man can shut it:</a:t>
            </a:r>
          </a:p>
          <a:p>
            <a:pPr algn="ctr"/>
            <a:r>
              <a:rPr lang="en-US" sz="4000" b="1" i="1" dirty="0">
                <a:solidFill>
                  <a:srgbClr val="FF0000"/>
                </a:solidFill>
                <a:latin typeface="Times New Roman" panose="02020603050405020304" pitchFamily="18" charset="0"/>
                <a:cs typeface="Times New Roman" panose="02020603050405020304" pitchFamily="18" charset="0"/>
              </a:rPr>
              <a:t> for thou hast a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strength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mikros</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dynamis</a:t>
            </a:r>
            <a:r>
              <a:rPr lang="en-US" sz="4000" b="1" dirty="0">
                <a:solidFill>
                  <a:srgbClr val="0000FF"/>
                </a:solidFill>
                <a:latin typeface="Times New Roman" panose="02020603050405020304" pitchFamily="18" charset="0"/>
                <a:cs typeface="Times New Roman" panose="02020603050405020304" pitchFamily="18" charset="0"/>
              </a:rPr>
              <a:t>) </a:t>
            </a:r>
          </a:p>
          <a:p>
            <a:pPr algn="ctr"/>
            <a:r>
              <a:rPr lang="en-US" sz="4000" b="1" i="1" dirty="0">
                <a:solidFill>
                  <a:srgbClr val="FF0000"/>
                </a:solidFill>
                <a:latin typeface="Times New Roman" panose="02020603050405020304" pitchFamily="18" charset="0"/>
                <a:cs typeface="Times New Roman" panose="02020603050405020304" pitchFamily="18" charset="0"/>
              </a:rPr>
              <a:t>and hast kept my word, and hast not denied my name.”</a:t>
            </a:r>
          </a:p>
          <a:p>
            <a:pPr algn="ct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1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p:cTn id="2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7" end="7"/>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p:cTn id="3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6617196"/>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(2) Their commitment would test and grow their strength and faith. 2 Cor 12: 9,10  </a:t>
            </a:r>
          </a:p>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grace is sufficient for thee</a:t>
            </a:r>
            <a:r>
              <a:rPr lang="en-US" sz="4400" b="1" i="1" dirty="0">
                <a:solidFill>
                  <a:srgbClr val="FF0000"/>
                </a:solidFill>
                <a:latin typeface="Times New Roman" panose="02020603050405020304" pitchFamily="18" charset="0"/>
                <a:cs typeface="Times New Roman" panose="02020603050405020304" pitchFamily="18" charset="0"/>
              </a:rPr>
              <a:t>:</a:t>
            </a:r>
          </a:p>
          <a:p>
            <a:pPr algn="ct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my strength is made perfect in weakness</a:t>
            </a:r>
            <a:r>
              <a:rPr lang="en-US" sz="4000" b="1" i="1" dirty="0">
                <a:solidFill>
                  <a:srgbClr val="FF0000"/>
                </a:solidFill>
                <a:latin typeface="Times New Roman" panose="02020603050405020304" pitchFamily="18" charset="0"/>
                <a:cs typeface="Times New Roman" panose="02020603050405020304" pitchFamily="18" charset="0"/>
              </a:rPr>
              <a:t>. </a:t>
            </a:r>
          </a:p>
          <a:p>
            <a:pPr algn="ctr"/>
            <a:r>
              <a:rPr lang="en-US" sz="4000" b="1" i="1" dirty="0">
                <a:solidFill>
                  <a:srgbClr val="FF0000"/>
                </a:solidFill>
                <a:latin typeface="Times New Roman" panose="02020603050405020304" pitchFamily="18" charset="0"/>
                <a:cs typeface="Times New Roman" panose="02020603050405020304" pitchFamily="18" charset="0"/>
              </a:rPr>
              <a:t>Most gladly therefore will I rather glory in my infirmities,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 power of Christ may rest upon me.</a:t>
            </a:r>
          </a:p>
          <a:p>
            <a:pPr algn="ctr"/>
            <a:r>
              <a:rPr lang="en-US" sz="4000" b="1" i="1" dirty="0">
                <a:solidFill>
                  <a:srgbClr val="FF0000"/>
                </a:solidFill>
                <a:latin typeface="Times New Roman" panose="02020603050405020304" pitchFamily="18" charset="0"/>
                <a:cs typeface="Times New Roman" panose="02020603050405020304" pitchFamily="18" charset="0"/>
              </a:rPr>
              <a:t> Therefore I take pleasure in infirmities, in reproaches, </a:t>
            </a:r>
          </a:p>
          <a:p>
            <a:pPr algn="ctr"/>
            <a:r>
              <a:rPr lang="en-US" sz="4000" b="1" i="1" dirty="0">
                <a:solidFill>
                  <a:srgbClr val="FF0000"/>
                </a:solidFill>
                <a:latin typeface="Times New Roman" panose="02020603050405020304" pitchFamily="18" charset="0"/>
                <a:cs typeface="Times New Roman" panose="02020603050405020304" pitchFamily="18" charset="0"/>
              </a:rPr>
              <a:t>in necessities, in persecutions, in distresses for Christ…</a:t>
            </a:r>
          </a:p>
          <a:p>
            <a:pPr algn="ctr"/>
            <a:r>
              <a:rPr lang="en-US" sz="40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for when I am weak</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astheneo</a:t>
            </a:r>
            <a:r>
              <a:rPr lang="en-US" sz="4000" b="1" dirty="0">
                <a:solidFill>
                  <a:srgbClr val="0000FF"/>
                </a:solidFill>
                <a:latin typeface="Times New Roman" panose="02020603050405020304" pitchFamily="18" charset="0"/>
                <a:cs typeface="Times New Roman" panose="02020603050405020304" pitchFamily="18" charset="0"/>
              </a:rPr>
              <a:t>: feeble)</a:t>
            </a:r>
          </a:p>
          <a:p>
            <a:pPr algn="ctr"/>
            <a:r>
              <a:rPr lang="en-US" sz="40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then am I strong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dynatos</a:t>
            </a:r>
            <a:r>
              <a:rPr lang="en-US" sz="4000" b="1" dirty="0">
                <a:solidFill>
                  <a:srgbClr val="0000FF"/>
                </a:solidFill>
                <a:latin typeface="Times New Roman" panose="02020603050405020304" pitchFamily="18" charset="0"/>
                <a:cs typeface="Times New Roman" panose="02020603050405020304" pitchFamily="18" charset="0"/>
              </a:rPr>
              <a:t>’: capable, powerful)</a:t>
            </a:r>
          </a:p>
        </p:txBody>
      </p:sp>
    </p:spTree>
    <p:extLst>
      <p:ext uri="{BB962C8B-B14F-4D97-AF65-F5344CB8AC3E}">
        <p14:creationId xmlns:p14="http://schemas.microsoft.com/office/powerpoint/2010/main" val="24185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3416320"/>
          </a:xfrm>
          <a:prstGeom prst="rect">
            <a:avLst/>
          </a:prstGeom>
          <a:noFill/>
        </p:spPr>
        <p:txBody>
          <a:bodyPr wrap="square">
            <a:spAutoFit/>
          </a:bodyPr>
          <a:lstStyle/>
          <a:p>
            <a:pPr algn="ctr"/>
            <a:r>
              <a:rPr lang="en-US" sz="4400" b="1" i="1" dirty="0">
                <a:latin typeface="Times New Roman" panose="02020603050405020304" pitchFamily="18" charset="0"/>
                <a:cs typeface="Times New Roman" panose="02020603050405020304" pitchFamily="18" charset="0"/>
              </a:rPr>
              <a:t>The scene on Palm Sunday is a vivid example of how effectively we can be deceived into believing that God wants exactly what we want.  </a:t>
            </a:r>
          </a:p>
          <a:p>
            <a:pPr lvl="0" algn="ctr">
              <a:defRPr/>
            </a:pPr>
            <a:r>
              <a:rPr lang="en-US" sz="4400" b="1" i="1" dirty="0">
                <a:solidFill>
                  <a:prstClr val="black"/>
                </a:solidFill>
                <a:latin typeface="Times New Roman" panose="02020603050405020304" pitchFamily="18" charset="0"/>
                <a:cs typeface="Times New Roman" panose="02020603050405020304" pitchFamily="18" charset="0"/>
              </a:rPr>
              <a:t>Mt 21:9 </a:t>
            </a:r>
            <a:r>
              <a:rPr lang="en-US" sz="4400" b="1" i="1" u="sng" dirty="0">
                <a:solidFill>
                  <a:srgbClr val="FF0000"/>
                </a:solidFill>
                <a:latin typeface="Times New Roman" panose="02020603050405020304" pitchFamily="18" charset="0"/>
                <a:cs typeface="Times New Roman" panose="02020603050405020304" pitchFamily="18" charset="0"/>
              </a:rPr>
              <a:t>“Hosanna </a:t>
            </a:r>
            <a:r>
              <a:rPr lang="en-US" sz="4400" b="1" i="1" dirty="0">
                <a:solidFill>
                  <a:srgbClr val="FF0000"/>
                </a:solidFill>
                <a:latin typeface="Times New Roman" panose="02020603050405020304" pitchFamily="18" charset="0"/>
                <a:cs typeface="Times New Roman" panose="02020603050405020304" pitchFamily="18" charset="0"/>
              </a:rPr>
              <a:t>to the son of David…”</a:t>
            </a:r>
          </a:p>
          <a:p>
            <a:pPr algn="ctr"/>
            <a:endParaRPr lang="en-US" sz="4000" b="1" dirty="0">
              <a:latin typeface="Times New Roman" panose="02020603050405020304" pitchFamily="18" charset="0"/>
              <a:cs typeface="Times New Roman" panose="02020603050405020304" pitchFamily="18" charset="0"/>
            </a:endParaRPr>
          </a:p>
        </p:txBody>
      </p:sp>
      <p:pic>
        <p:nvPicPr>
          <p:cNvPr id="1026" name="Picture 2" descr="Palm Sunday - Easter / Lent - Catholic Online">
            <a:extLst>
              <a:ext uri="{FF2B5EF4-FFF2-40B4-BE49-F238E27FC236}">
                <a16:creationId xmlns:a16="http://schemas.microsoft.com/office/drawing/2014/main" id="{0A0C12A2-1A02-2123-2A6C-8476E4C18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6735536"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6DDF91-C41E-A976-F134-E4303CD22663}"/>
              </a:ext>
            </a:extLst>
          </p:cNvPr>
          <p:cNvSpPr txBox="1"/>
          <p:nvPr/>
        </p:nvSpPr>
        <p:spPr>
          <a:xfrm>
            <a:off x="7239000" y="2961238"/>
            <a:ext cx="4648200" cy="280076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From Yasha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{open wide, free, save 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and Na: Now!</a:t>
            </a:r>
          </a:p>
        </p:txBody>
      </p:sp>
    </p:spTree>
    <p:extLst>
      <p:ext uri="{BB962C8B-B14F-4D97-AF65-F5344CB8AC3E}">
        <p14:creationId xmlns:p14="http://schemas.microsoft.com/office/powerpoint/2010/main" val="326466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065DD-E653-B3B9-B154-85DA54FA123B}"/>
              </a:ext>
            </a:extLst>
          </p:cNvPr>
          <p:cNvSpPr txBox="1"/>
          <p:nvPr/>
        </p:nvSpPr>
        <p:spPr>
          <a:xfrm>
            <a:off x="762000" y="-221055"/>
            <a:ext cx="10820400" cy="1015663"/>
          </a:xfrm>
          <a:prstGeom prst="rect">
            <a:avLst/>
          </a:prstGeom>
          <a:solidFill>
            <a:schemeClr val="bg1">
              <a:alpha val="32000"/>
            </a:schemeClr>
          </a:solidFill>
          <a:effectLst>
            <a:softEdge rad="190500"/>
          </a:effectLst>
        </p:spPr>
        <p:txBody>
          <a:bodyPr wrap="square" rtlCol="0">
            <a:spAutoFi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Path </a:t>
            </a:r>
            <a:r>
              <a:rPr lang="en-US"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Door) </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a:t>
            </a:r>
          </a:p>
        </p:txBody>
      </p:sp>
      <p:sp>
        <p:nvSpPr>
          <p:cNvPr id="4" name="TextBox 3">
            <a:extLst>
              <a:ext uri="{FF2B5EF4-FFF2-40B4-BE49-F238E27FC236}">
                <a16:creationId xmlns:a16="http://schemas.microsoft.com/office/drawing/2014/main" id="{1240719B-6F3F-8A15-0738-051A3EA52A58}"/>
              </a:ext>
            </a:extLst>
          </p:cNvPr>
          <p:cNvSpPr txBox="1"/>
          <p:nvPr/>
        </p:nvSpPr>
        <p:spPr>
          <a:xfrm>
            <a:off x="3048000" y="5791200"/>
            <a:ext cx="6096000" cy="1186415"/>
          </a:xfrm>
          <a:prstGeom prst="rect">
            <a:avLst/>
          </a:prstGeom>
          <a:noFill/>
        </p:spPr>
        <p:txBody>
          <a:bodyPr wrap="square">
            <a:spAutoFit/>
          </a:bodyPr>
          <a:lstStyle/>
          <a:p>
            <a:pPr marL="0" marR="0" algn="ctr">
              <a:lnSpc>
                <a:spcPct val="115000"/>
              </a:lnSpc>
              <a:spcBef>
                <a:spcPts val="0"/>
              </a:spcBef>
              <a:spcAft>
                <a:spcPts val="0"/>
              </a:spcAft>
            </a:pPr>
            <a:r>
              <a:rPr lang="en-US" sz="6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Rev. 3:7-13</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01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923330"/>
          </a:xfrm>
          <a:prstGeom prst="rect">
            <a:avLst/>
          </a:prstGeom>
          <a:noFill/>
        </p:spPr>
        <p:txBody>
          <a:bodyPr wrap="square">
            <a:spAutoFit/>
          </a:bodyPr>
          <a:lstStyle/>
          <a:p>
            <a:pPr algn="ctr"/>
            <a:r>
              <a:rPr lang="en-US" sz="5400" b="1" i="1" dirty="0">
                <a:latin typeface="Times New Roman" panose="02020603050405020304" pitchFamily="18" charset="0"/>
                <a:cs typeface="Times New Roman" panose="02020603050405020304" pitchFamily="18" charset="0"/>
              </a:rPr>
              <a:t>Then Jesus went to the Temple and</a:t>
            </a:r>
          </a:p>
        </p:txBody>
      </p:sp>
      <p:pic>
        <p:nvPicPr>
          <p:cNvPr id="2050" name="Picture 2" descr="Jesus Drives Money Changers from the Temple -Mk | Listen to God, Receive  Grace">
            <a:extLst>
              <a:ext uri="{FF2B5EF4-FFF2-40B4-BE49-F238E27FC236}">
                <a16:creationId xmlns:a16="http://schemas.microsoft.com/office/drawing/2014/main" id="{D8914D77-4410-CA07-2FC2-33006AB49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1" y="898325"/>
            <a:ext cx="3837160" cy="4584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98EDE5-B80A-869B-C084-668AB3CAFDDD}"/>
              </a:ext>
            </a:extLst>
          </p:cNvPr>
          <p:cNvSpPr txBox="1"/>
          <p:nvPr/>
        </p:nvSpPr>
        <p:spPr>
          <a:xfrm>
            <a:off x="-167190" y="801348"/>
            <a:ext cx="9372600" cy="14465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rPr>
              <a:t>Cleansed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of the crooked moneychangers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(Vs 12,13); </a:t>
            </a:r>
          </a:p>
        </p:txBody>
      </p:sp>
      <p:pic>
        <p:nvPicPr>
          <p:cNvPr id="6" name="Picture 5">
            <a:extLst>
              <a:ext uri="{FF2B5EF4-FFF2-40B4-BE49-F238E27FC236}">
                <a16:creationId xmlns:a16="http://schemas.microsoft.com/office/drawing/2014/main" id="{07941FBF-9E8C-1709-D652-B64582952574}"/>
              </a:ext>
            </a:extLst>
          </p:cNvPr>
          <p:cNvPicPr>
            <a:picLocks noChangeAspect="1"/>
          </p:cNvPicPr>
          <p:nvPr/>
        </p:nvPicPr>
        <p:blipFill>
          <a:blip r:embed="rId3"/>
          <a:stretch>
            <a:fillRect/>
          </a:stretch>
        </p:blipFill>
        <p:spPr>
          <a:xfrm>
            <a:off x="0" y="2126532"/>
            <a:ext cx="6017274" cy="1176630"/>
          </a:xfrm>
          <a:prstGeom prst="rect">
            <a:avLst/>
          </a:prstGeom>
        </p:spPr>
      </p:pic>
      <p:pic>
        <p:nvPicPr>
          <p:cNvPr id="2052" name="Picture 4" descr="Jesus Heals the Lame in the Temple - Watching Holy Week Unfold with  paintings by James Tissot">
            <a:extLst>
              <a:ext uri="{FF2B5EF4-FFF2-40B4-BE49-F238E27FC236}">
                <a16:creationId xmlns:a16="http://schemas.microsoft.com/office/drawing/2014/main" id="{29D54AAA-8F73-C690-8502-FADCF5140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1" y="3148981"/>
            <a:ext cx="4455429" cy="36637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A89DF0-1814-7358-6170-CC6C9A246BD2}"/>
              </a:ext>
            </a:extLst>
          </p:cNvPr>
          <p:cNvSpPr txBox="1"/>
          <p:nvPr/>
        </p:nvSpPr>
        <p:spPr>
          <a:xfrm>
            <a:off x="4343400" y="2779081"/>
            <a:ext cx="4455429" cy="1446550"/>
          </a:xfrm>
          <a:prstGeom prst="rect">
            <a:avLst/>
          </a:prstGeom>
          <a:noFill/>
        </p:spPr>
        <p:txBody>
          <a:bodyPr wrap="square">
            <a:spAutoFit/>
          </a:bodyPr>
          <a:lstStyle/>
          <a:p>
            <a:pPr algn="ct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Annoyed the Priests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vs 15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dirty="0"/>
          </a:p>
        </p:txBody>
      </p:sp>
      <p:pic>
        <p:nvPicPr>
          <p:cNvPr id="2054" name="Picture 6" descr="Christ and the Chief Priests">
            <a:extLst>
              <a:ext uri="{FF2B5EF4-FFF2-40B4-BE49-F238E27FC236}">
                <a16:creationId xmlns:a16="http://schemas.microsoft.com/office/drawing/2014/main" id="{CA4D4E68-E31B-C178-3EF6-371AFE61D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110" y="4225631"/>
            <a:ext cx="4508863" cy="255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wipe(down)">
                                      <p:cBhvr>
                                        <p:cTn id="24"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830997"/>
          </a:xfrm>
          <a:prstGeom prst="rect">
            <a:avLst/>
          </a:prstGeom>
          <a:noFill/>
        </p:spPr>
        <p:txBody>
          <a:bodyPr wrap="square">
            <a:spAutoFit/>
          </a:bodyPr>
          <a:lstStyle/>
          <a:p>
            <a:pPr algn="ctr"/>
            <a:r>
              <a:rPr lang="en-US" sz="4800" b="1" i="1" dirty="0">
                <a:latin typeface="Times New Roman" panose="02020603050405020304" pitchFamily="18" charset="0"/>
                <a:cs typeface="Times New Roman" panose="02020603050405020304" pitchFamily="18" charset="0"/>
              </a:rPr>
              <a:t>And the next day cursed the fruitless fig tree</a:t>
            </a:r>
          </a:p>
        </p:txBody>
      </p:sp>
      <p:sp>
        <p:nvSpPr>
          <p:cNvPr id="5" name="TextBox 4">
            <a:extLst>
              <a:ext uri="{FF2B5EF4-FFF2-40B4-BE49-F238E27FC236}">
                <a16:creationId xmlns:a16="http://schemas.microsoft.com/office/drawing/2014/main" id="{C5241B77-BCA6-8A9E-2D1F-0A69935C8398}"/>
              </a:ext>
            </a:extLst>
          </p:cNvPr>
          <p:cNvSpPr txBox="1"/>
          <p:nvPr/>
        </p:nvSpPr>
        <p:spPr>
          <a:xfrm>
            <a:off x="121845" y="860420"/>
            <a:ext cx="6838792" cy="5016758"/>
          </a:xfrm>
          <a:prstGeom prst="rect">
            <a:avLst/>
          </a:prstGeom>
          <a:noFill/>
        </p:spPr>
        <p:txBody>
          <a:bodyPr wrap="square">
            <a:spAutoFit/>
          </a:bodyPr>
          <a:lstStyle/>
          <a:p>
            <a:pPr algn="ctr"/>
            <a:r>
              <a:rPr lang="en-US" sz="2800" b="1" dirty="0"/>
              <a:t>Mt 21:19 </a:t>
            </a:r>
            <a:r>
              <a:rPr lang="en-US" sz="4000" b="1" i="1" dirty="0">
                <a:solidFill>
                  <a:srgbClr val="FF0000"/>
                </a:solidFill>
                <a:latin typeface="Times New Roman" panose="02020603050405020304" pitchFamily="18" charset="0"/>
                <a:cs typeface="Times New Roman" panose="02020603050405020304" pitchFamily="18" charset="0"/>
              </a:rPr>
              <a:t>“And when he saw a fig tree in the way, he came to it, and found nothing thereon, </a:t>
            </a:r>
          </a:p>
          <a:p>
            <a:pPr algn="ctr"/>
            <a:r>
              <a:rPr lang="en-US" sz="4000" b="1" i="1" dirty="0">
                <a:solidFill>
                  <a:srgbClr val="FF0000"/>
                </a:solidFill>
                <a:latin typeface="Times New Roman" panose="02020603050405020304" pitchFamily="18" charset="0"/>
                <a:cs typeface="Times New Roman" panose="02020603050405020304" pitchFamily="18" charset="0"/>
              </a:rPr>
              <a:t>but leaves only, and said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no fruit grow on thee henceforward for ever.’ </a:t>
            </a:r>
          </a:p>
          <a:p>
            <a:pPr algn="ctr"/>
            <a:r>
              <a:rPr lang="en-US" sz="4000" b="1" i="1" dirty="0">
                <a:solidFill>
                  <a:srgbClr val="FF0000"/>
                </a:solidFill>
                <a:latin typeface="Times New Roman" panose="02020603050405020304" pitchFamily="18" charset="0"/>
                <a:cs typeface="Times New Roman" panose="02020603050405020304" pitchFamily="18" charset="0"/>
              </a:rPr>
              <a:t>And presently the fig tree withered away.” </a:t>
            </a:r>
          </a:p>
        </p:txBody>
      </p:sp>
      <p:pic>
        <p:nvPicPr>
          <p:cNvPr id="3074" name="Picture 2" descr="Jesus cursed a fig tree in... - Carroll Roberson Ministries | Facebook">
            <a:extLst>
              <a:ext uri="{FF2B5EF4-FFF2-40B4-BE49-F238E27FC236}">
                <a16:creationId xmlns:a16="http://schemas.microsoft.com/office/drawing/2014/main" id="{BAB896CA-60B3-A310-F405-1DB8166D6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637" y="10668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barn(inVertical)">
                                      <p:cBhvr>
                                        <p:cTn id="1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31842"/>
            <a:ext cx="12192000" cy="769441"/>
          </a:xfrm>
          <a:prstGeom prst="rect">
            <a:avLst/>
          </a:prstGeom>
          <a:noFill/>
        </p:spPr>
        <p:txBody>
          <a:bodyPr wrap="square">
            <a:spAutoFit/>
          </a:bodyPr>
          <a:lstStyle/>
          <a:p>
            <a:pPr algn="ctr"/>
            <a:r>
              <a:rPr lang="en-US" sz="4400" b="1" i="1" dirty="0">
                <a:latin typeface="Times New Roman" panose="02020603050405020304" pitchFamily="18" charset="0"/>
                <a:cs typeface="Times New Roman" panose="02020603050405020304" pitchFamily="18" charset="0"/>
              </a:rPr>
              <a:t>and later wept over the barrenness of Jerusalem.</a:t>
            </a:r>
          </a:p>
        </p:txBody>
      </p:sp>
      <p:sp>
        <p:nvSpPr>
          <p:cNvPr id="5" name="TextBox 4">
            <a:extLst>
              <a:ext uri="{FF2B5EF4-FFF2-40B4-BE49-F238E27FC236}">
                <a16:creationId xmlns:a16="http://schemas.microsoft.com/office/drawing/2014/main" id="{C5241B77-BCA6-8A9E-2D1F-0A69935C8398}"/>
              </a:ext>
            </a:extLst>
          </p:cNvPr>
          <p:cNvSpPr txBox="1"/>
          <p:nvPr/>
        </p:nvSpPr>
        <p:spPr>
          <a:xfrm>
            <a:off x="150513" y="533400"/>
            <a:ext cx="12070156" cy="4001095"/>
          </a:xfrm>
          <a:prstGeom prst="rect">
            <a:avLst/>
          </a:prstGeom>
          <a:noFill/>
        </p:spPr>
        <p:txBody>
          <a:bodyPr wrap="square">
            <a:spAutoFit/>
          </a:bodyPr>
          <a:lstStyle/>
          <a:p>
            <a:pPr algn="ctr"/>
            <a:r>
              <a:rPr lang="en-US" sz="2800" b="1" dirty="0"/>
              <a:t>Mt 23:37-38 </a:t>
            </a:r>
            <a:r>
              <a:rPr lang="en-US" sz="4000" b="1" i="1" dirty="0">
                <a:solidFill>
                  <a:srgbClr val="FF0000"/>
                </a:solidFill>
                <a:latin typeface="Times New Roman" panose="02020603050405020304" pitchFamily="18" charset="0"/>
                <a:cs typeface="Times New Roman" panose="02020603050405020304" pitchFamily="18" charset="0"/>
              </a:rPr>
              <a:t>“O Jerusalem, thou that </a:t>
            </a:r>
            <a:r>
              <a:rPr lang="en-US" sz="4000" b="1" i="1" dirty="0" err="1">
                <a:solidFill>
                  <a:srgbClr val="FF0000"/>
                </a:solidFill>
                <a:latin typeface="Times New Roman" panose="02020603050405020304" pitchFamily="18" charset="0"/>
                <a:cs typeface="Times New Roman" panose="02020603050405020304" pitchFamily="18" charset="0"/>
              </a:rPr>
              <a:t>killest</a:t>
            </a:r>
            <a:r>
              <a:rPr lang="en-US" sz="4000" b="1" i="1" dirty="0">
                <a:solidFill>
                  <a:srgbClr val="FF0000"/>
                </a:solidFill>
                <a:latin typeface="Times New Roman" panose="02020603050405020304" pitchFamily="18" charset="0"/>
                <a:cs typeface="Times New Roman" panose="02020603050405020304" pitchFamily="18" charset="0"/>
              </a:rPr>
              <a:t> the prophets, and </a:t>
            </a:r>
            <a:r>
              <a:rPr lang="en-US" sz="4000" b="1" i="1" dirty="0" err="1">
                <a:solidFill>
                  <a:srgbClr val="FF0000"/>
                </a:solidFill>
                <a:latin typeface="Times New Roman" panose="02020603050405020304" pitchFamily="18" charset="0"/>
                <a:cs typeface="Times New Roman" panose="02020603050405020304" pitchFamily="18" charset="0"/>
              </a:rPr>
              <a:t>stonest</a:t>
            </a:r>
            <a:r>
              <a:rPr lang="en-US" sz="4000" b="1" i="1" dirty="0">
                <a:solidFill>
                  <a:srgbClr val="FF0000"/>
                </a:solidFill>
                <a:latin typeface="Times New Roman" panose="02020603050405020304" pitchFamily="18" charset="0"/>
                <a:cs typeface="Times New Roman" panose="02020603050405020304" pitchFamily="18" charset="0"/>
              </a:rPr>
              <a:t> them which are sent unto thee, how often would I have gathered thy children together, </a:t>
            </a:r>
          </a:p>
          <a:p>
            <a:pPr algn="ctr"/>
            <a:r>
              <a:rPr lang="en-US" sz="4000" b="1" i="1" dirty="0">
                <a:solidFill>
                  <a:srgbClr val="FF0000"/>
                </a:solidFill>
                <a:latin typeface="Times New Roman" panose="02020603050405020304" pitchFamily="18" charset="0"/>
                <a:cs typeface="Times New Roman" panose="02020603050405020304" pitchFamily="18" charset="0"/>
              </a:rPr>
              <a:t>even as a hen </a:t>
            </a:r>
            <a:r>
              <a:rPr lang="en-US" sz="4000" b="1" i="1" dirty="0" err="1">
                <a:solidFill>
                  <a:srgbClr val="FF0000"/>
                </a:solidFill>
                <a:latin typeface="Times New Roman" panose="02020603050405020304" pitchFamily="18" charset="0"/>
                <a:cs typeface="Times New Roman" panose="02020603050405020304" pitchFamily="18" charset="0"/>
              </a:rPr>
              <a:t>gathereth</a:t>
            </a:r>
            <a:r>
              <a:rPr lang="en-US" sz="4000" b="1" i="1" dirty="0">
                <a:solidFill>
                  <a:srgbClr val="FF0000"/>
                </a:solidFill>
                <a:latin typeface="Times New Roman" panose="02020603050405020304" pitchFamily="18" charset="0"/>
                <a:cs typeface="Times New Roman" panose="02020603050405020304" pitchFamily="18" charset="0"/>
              </a:rPr>
              <a:t> her chickens under her wings,</a:t>
            </a:r>
          </a:p>
          <a:p>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ye would not! </a:t>
            </a:r>
            <a:endPar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i="1" dirty="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C9CBEBA-425F-4579-DCE5-CFBFEE5CB5D0}"/>
              </a:ext>
            </a:extLst>
          </p:cNvPr>
          <p:cNvSpPr txBox="1"/>
          <p:nvPr/>
        </p:nvSpPr>
        <p:spPr>
          <a:xfrm>
            <a:off x="1150261" y="3749665"/>
            <a:ext cx="6620535" cy="1569660"/>
          </a:xfrm>
          <a:prstGeom prst="rect">
            <a:avLst/>
          </a:prstGeom>
          <a:noFill/>
        </p:spPr>
        <p:txBody>
          <a:bodyPr wrap="square">
            <a:spAutoFit/>
          </a:bodyPr>
          <a:lstStyle/>
          <a:p>
            <a:pPr algn="ctr"/>
            <a:r>
              <a:rPr kumimoji="0" lang="en-US" sz="4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Behold, </a:t>
            </a:r>
            <a:r>
              <a:rPr kumimoji="0" lang="en-US" sz="48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your house </a:t>
            </a:r>
            <a:r>
              <a:rPr kumimoji="0" lang="en-US" sz="4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a:t>
            </a:r>
          </a:p>
          <a:p>
            <a:pPr algn="ctr"/>
            <a:r>
              <a:rPr kumimoji="0" lang="en-US" sz="4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left unto you desolate.” </a:t>
            </a:r>
            <a:endParaRPr lang="en-US" sz="2000" dirty="0"/>
          </a:p>
        </p:txBody>
      </p:sp>
      <p:pic>
        <p:nvPicPr>
          <p:cNvPr id="3080" name="Picture 8" descr="When Jesus Wept by Bodie Thoene, Brock Thoene - Audiobook - Audible.com">
            <a:extLst>
              <a:ext uri="{FF2B5EF4-FFF2-40B4-BE49-F238E27FC236}">
                <a16:creationId xmlns:a16="http://schemas.microsoft.com/office/drawing/2014/main" id="{41A67ED9-829F-F61B-8F03-C1D1A22DA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383733"/>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937F11A-6D00-29A9-7AF7-1390B2E15897}"/>
              </a:ext>
            </a:extLst>
          </p:cNvPr>
          <p:cNvSpPr txBox="1"/>
          <p:nvPr/>
        </p:nvSpPr>
        <p:spPr>
          <a:xfrm>
            <a:off x="132406" y="5214166"/>
            <a:ext cx="8630594" cy="1446550"/>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wonder if he ever weeps over our barrenness?  (Jn 15:16)</a:t>
            </a:r>
          </a:p>
        </p:txBody>
      </p:sp>
    </p:spTree>
    <p:extLst>
      <p:ext uri="{BB962C8B-B14F-4D97-AF65-F5344CB8AC3E}">
        <p14:creationId xmlns:p14="http://schemas.microsoft.com/office/powerpoint/2010/main" val="5515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0" y="45267"/>
            <a:ext cx="12192000" cy="3231654"/>
          </a:xfrm>
          <a:prstGeom prst="rect">
            <a:avLst/>
          </a:prstGeom>
          <a:noFill/>
        </p:spPr>
        <p:txBody>
          <a:bodyPr wrap="square">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it became clear that Jesus wasn’t going to cooperate with what they wanted, </a:t>
            </a:r>
            <a:endParaRPr lang="en-US" sz="4000" b="1" dirty="0">
              <a:latin typeface="Times New Roman" panose="02020603050405020304" pitchFamily="18" charset="0"/>
              <a:cs typeface="Times New Roman" panose="02020603050405020304" pitchFamily="18" charset="0"/>
            </a:endParaRPr>
          </a:p>
          <a:p>
            <a:pPr algn="ctr"/>
            <a:r>
              <a:rPr lang="en-US" sz="4400" b="1" i="1" dirty="0">
                <a:solidFill>
                  <a:srgbClr val="FF0000"/>
                </a:solidFill>
                <a:latin typeface="Times New Roman" panose="02020603050405020304" pitchFamily="18" charset="0"/>
                <a:cs typeface="Times New Roman" panose="02020603050405020304" pitchFamily="18" charset="0"/>
              </a:rPr>
              <a:t>“What will ye then that I shall do unto him </a:t>
            </a:r>
          </a:p>
          <a:p>
            <a:pPr algn="ctr"/>
            <a:r>
              <a:rPr lang="en-US" sz="4400" b="1" i="1" dirty="0">
                <a:solidFill>
                  <a:srgbClr val="FF0000"/>
                </a:solidFill>
                <a:latin typeface="Times New Roman" panose="02020603050405020304" pitchFamily="18" charset="0"/>
                <a:cs typeface="Times New Roman" panose="02020603050405020304" pitchFamily="18" charset="0"/>
              </a:rPr>
              <a:t>whom ye call the King of the Jews? </a:t>
            </a:r>
          </a:p>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they cried out again, Crucify him! </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Jesus_or_barabbas2_57174557_std - Women In The Bible">
            <a:extLst>
              <a:ext uri="{FF2B5EF4-FFF2-40B4-BE49-F238E27FC236}">
                <a16:creationId xmlns:a16="http://schemas.microsoft.com/office/drawing/2014/main" id="{F2160AB8-BD3A-8B64-10C3-64BE1A734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5" y="3225605"/>
            <a:ext cx="4868158" cy="3632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AB3416-8FD4-70E1-7A26-48C8C6750827}"/>
              </a:ext>
            </a:extLst>
          </p:cNvPr>
          <p:cNvSpPr txBox="1"/>
          <p:nvPr/>
        </p:nvSpPr>
        <p:spPr>
          <a:xfrm>
            <a:off x="5105400" y="3088637"/>
            <a:ext cx="6553200" cy="37240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Then Pilate said, Why,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evil hath he done?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they cried out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more exceedingly,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Crucify him!”</a:t>
            </a:r>
            <a:endParaRPr kumimoji="0" lang="en-US" sz="5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FF1AACFD-C88D-176F-AD4F-C333F2BD5450}"/>
              </a:ext>
            </a:extLst>
          </p:cNvPr>
          <p:cNvSpPr txBox="1"/>
          <p:nvPr/>
        </p:nvSpPr>
        <p:spPr>
          <a:xfrm>
            <a:off x="4800600" y="597456"/>
            <a:ext cx="7722811" cy="646331"/>
          </a:xfrm>
          <a:prstGeom prst="rect">
            <a:avLst/>
          </a:prstGeom>
          <a:noFill/>
        </p:spPr>
        <p:txBody>
          <a:bodyPr wrap="square">
            <a:spAutoFit/>
          </a:bodyPr>
          <a:lstStyle/>
          <a:p>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many turned on him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Mk 15:12-14</a:t>
            </a:r>
            <a:endParaRPr lang="en-US" dirty="0"/>
          </a:p>
        </p:txBody>
      </p:sp>
    </p:spTree>
    <p:extLst>
      <p:ext uri="{BB962C8B-B14F-4D97-AF65-F5344CB8AC3E}">
        <p14:creationId xmlns:p14="http://schemas.microsoft.com/office/powerpoint/2010/main" val="37192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randombar(horizont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4">
                                            <p:txEl>
                                              <p:pRg st="2" end="2"/>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p:cTn id="4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4">
                                            <p:txEl>
                                              <p:pRg st="3" end="3"/>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2263" y="0"/>
            <a:ext cx="12192000" cy="6971139"/>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We, like the early believers, face both opportunities, and opposition (1 Cor 16:9)</a:t>
            </a:r>
          </a:p>
          <a:p>
            <a:pPr algn="ctr"/>
            <a:r>
              <a:rPr lang="en-US" sz="4000" b="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from Satan, Society, and our own selfish flesh.</a:t>
            </a:r>
          </a:p>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work together </a:t>
            </a: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t>
            </a:r>
            <a:r>
              <a:rPr lang="en-US" sz="40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blind</a:t>
            </a: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God’s </a:t>
            </a:r>
            <a:r>
              <a:rPr lang="en-US" sz="4000" b="1" dirty="0">
                <a:latin typeface="Times New Roman" panose="02020603050405020304" pitchFamily="18" charset="0"/>
                <a:cs typeface="Times New Roman" panose="02020603050405020304" pitchFamily="18" charset="0"/>
              </a:rPr>
              <a:t>open doors</a:t>
            </a:r>
          </a:p>
          <a:p>
            <a:pPr algn="ct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(Through infiltration, intimidation, or distraction)</a:t>
            </a:r>
          </a:p>
          <a:p>
            <a:pPr algn="ctr">
              <a:spcBef>
                <a:spcPts val="1800"/>
              </a:spcBef>
            </a:pP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0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bind</a:t>
            </a: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our own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ultimately Satan’s).</a:t>
            </a:r>
          </a:p>
          <a:p>
            <a:pPr algn="ctr">
              <a:spcBef>
                <a:spcPts val="0"/>
              </a:spcBef>
            </a:pPr>
            <a:r>
              <a:rPr lang="en-US" sz="4000" b="1" i="1" dirty="0">
                <a:latin typeface="Times New Roman" panose="02020603050405020304" pitchFamily="18" charset="0"/>
                <a:cs typeface="Times New Roman" panose="02020603050405020304" pitchFamily="18" charset="0"/>
              </a:rPr>
              <a:t> </a:t>
            </a:r>
            <a:r>
              <a:rPr lang="en-US" sz="4000" b="1" i="1" dirty="0">
                <a:solidFill>
                  <a:srgbClr val="0000FF"/>
                </a:solidFill>
                <a:latin typeface="Times New Roman" panose="02020603050405020304" pitchFamily="18" charset="0"/>
                <a:cs typeface="Times New Roman" panose="02020603050405020304" pitchFamily="18" charset="0"/>
              </a:rPr>
              <a:t>(through folly, frustration, finite time limits, or fear)</a:t>
            </a:r>
          </a:p>
          <a:p>
            <a:pPr algn="ctr">
              <a:spcBef>
                <a:spcPts val="2400"/>
              </a:spcBef>
            </a:pPr>
            <a:r>
              <a:rPr lang="en-US" sz="4000" b="1" dirty="0">
                <a:latin typeface="Times New Roman" panose="02020603050405020304" pitchFamily="18" charset="0"/>
                <a:cs typeface="Times New Roman" panose="02020603050405020304" pitchFamily="18" charset="0"/>
              </a:rPr>
              <a:t>Satan, Society and “Self”  offer us “easier paths” that will ultimately rob us of God’s Paths, power and promises.  (Pr. 14:12; Jn 10:10) </a:t>
            </a:r>
          </a:p>
        </p:txBody>
      </p:sp>
    </p:spTree>
    <p:extLst>
      <p:ext uri="{BB962C8B-B14F-4D97-AF65-F5344CB8AC3E}">
        <p14:creationId xmlns:p14="http://schemas.microsoft.com/office/powerpoint/2010/main" val="1552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7FED2-35FA-599B-EEF9-D954D5FD54EE}"/>
              </a:ext>
            </a:extLst>
          </p:cNvPr>
          <p:cNvSpPr txBox="1"/>
          <p:nvPr/>
        </p:nvSpPr>
        <p:spPr>
          <a:xfrm>
            <a:off x="22634" y="-10562"/>
            <a:ext cx="12192000" cy="7971413"/>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No Wonder God’s “Path Principle” reminds us to:</a:t>
            </a:r>
          </a:p>
          <a:p>
            <a:pPr algn="ctr"/>
            <a:r>
              <a:rPr lang="en-US" sz="4400" b="1" i="1" dirty="0">
                <a:solidFill>
                  <a:srgbClr val="FF0000"/>
                </a:solidFill>
                <a:latin typeface="Times New Roman" panose="02020603050405020304" pitchFamily="18" charset="0"/>
                <a:cs typeface="Times New Roman" panose="02020603050405020304" pitchFamily="18" charset="0"/>
              </a:rPr>
              <a:t>“Trust in the Lord with all thine heart,</a:t>
            </a:r>
          </a:p>
          <a:p>
            <a:pPr algn="ctr"/>
            <a:r>
              <a:rPr lang="en-US" sz="4400" b="1" i="1" dirty="0">
                <a:solidFill>
                  <a:srgbClr val="FF0000"/>
                </a:solidFill>
                <a:latin typeface="Times New Roman" panose="02020603050405020304" pitchFamily="18" charset="0"/>
                <a:cs typeface="Times New Roman" panose="02020603050405020304" pitchFamily="18" charset="0"/>
              </a:rPr>
              <a:t>And Lean not unto thine own understanding.</a:t>
            </a:r>
          </a:p>
          <a:p>
            <a:pPr algn="ctr">
              <a:spcBef>
                <a:spcPts val="0"/>
              </a:spcBef>
            </a:pPr>
            <a:r>
              <a:rPr lang="en-US" sz="4400" b="1" i="1" dirty="0">
                <a:solidFill>
                  <a:srgbClr val="FF0000"/>
                </a:solidFill>
                <a:latin typeface="Times New Roman" panose="02020603050405020304" pitchFamily="18" charset="0"/>
                <a:cs typeface="Times New Roman" panose="02020603050405020304" pitchFamily="18" charset="0"/>
              </a:rPr>
              <a:t>In all thy ways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acknowledge him</a:t>
            </a:r>
            <a:r>
              <a:rPr lang="en-US" sz="4400" b="1" i="1" dirty="0">
                <a:solidFill>
                  <a:srgbClr val="FF0000"/>
                </a:solidFill>
                <a:latin typeface="Times New Roman" panose="02020603050405020304" pitchFamily="18" charset="0"/>
                <a:cs typeface="Times New Roman" panose="02020603050405020304" pitchFamily="18" charset="0"/>
              </a:rPr>
              <a:t>,</a:t>
            </a:r>
          </a:p>
          <a:p>
            <a:pPr algn="ctr">
              <a:spcBef>
                <a:spcPts val="0"/>
              </a:spcBef>
            </a:pP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(yada: consider, recognize and respond)</a:t>
            </a:r>
            <a:endParaRPr lang="en-US" sz="6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Bef>
                <a:spcPts val="0"/>
              </a:spcBef>
            </a:pPr>
            <a:r>
              <a:rPr lang="en-US" sz="4800" b="1" i="1" dirty="0">
                <a:solidFill>
                  <a:srgbClr val="FF0000"/>
                </a:solidFill>
                <a:latin typeface="Times New Roman" panose="02020603050405020304" pitchFamily="18" charset="0"/>
                <a:cs typeface="Times New Roman" panose="02020603050405020304" pitchFamily="18" charset="0"/>
              </a:rPr>
              <a:t>And He shall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a:t>
            </a:r>
            <a:r>
              <a:rPr lang="en-US" sz="4800" b="1" i="1" dirty="0">
                <a:solidFill>
                  <a:srgbClr val="FF0000"/>
                </a:solidFill>
                <a:latin typeface="Times New Roman" panose="02020603050405020304" pitchFamily="18" charset="0"/>
                <a:cs typeface="Times New Roman" panose="02020603050405020304" pitchFamily="18" charset="0"/>
              </a:rPr>
              <a:t> thy paths.”  </a:t>
            </a:r>
            <a:r>
              <a:rPr lang="en-US" sz="4000" b="1" dirty="0" err="1">
                <a:latin typeface="Times New Roman" panose="02020603050405020304" pitchFamily="18" charset="0"/>
                <a:cs typeface="Times New Roman" panose="02020603050405020304" pitchFamily="18" charset="0"/>
              </a:rPr>
              <a:t>Pr</a:t>
            </a:r>
            <a:r>
              <a:rPr lang="en-US" sz="4000" b="1" dirty="0">
                <a:latin typeface="Times New Roman" panose="02020603050405020304" pitchFamily="18" charset="0"/>
                <a:cs typeface="Times New Roman" panose="02020603050405020304" pitchFamily="18" charset="0"/>
              </a:rPr>
              <a:t> 3:5,6</a:t>
            </a:r>
          </a:p>
          <a:p>
            <a:pPr algn="ctr">
              <a:spcBef>
                <a:spcPts val="0"/>
              </a:spcBef>
            </a:pPr>
            <a:r>
              <a:rPr lang="en-US" sz="4000" b="1" dirty="0">
                <a:solidFill>
                  <a:srgbClr val="0000FF"/>
                </a:solidFill>
                <a:latin typeface="Times New Roman" panose="02020603050405020304" pitchFamily="18" charset="0"/>
                <a:cs typeface="Times New Roman" panose="02020603050405020304" pitchFamily="18" charset="0"/>
              </a:rPr>
              <a:t>(Yashar: make straight, right, clear, prosper) </a:t>
            </a:r>
          </a:p>
          <a:p>
            <a:pPr algn="ctr">
              <a:spcBef>
                <a:spcPts val="0"/>
              </a:spcBef>
            </a:pPr>
            <a:endParaRPr lang="en-US" sz="4000" b="1" dirty="0">
              <a:latin typeface="Times New Roman" panose="02020603050405020304" pitchFamily="18" charset="0"/>
              <a:cs typeface="Times New Roman" panose="02020603050405020304" pitchFamily="18" charset="0"/>
            </a:endParaRPr>
          </a:p>
          <a:p>
            <a:pPr algn="ctr">
              <a:spcBef>
                <a:spcPts val="0"/>
              </a:spcBef>
            </a:pPr>
            <a:r>
              <a:rPr lang="en-US" sz="4000" b="1" dirty="0">
                <a:latin typeface="Times New Roman" panose="02020603050405020304" pitchFamily="18" charset="0"/>
                <a:cs typeface="Times New Roman" panose="02020603050405020304" pitchFamily="18" charset="0"/>
              </a:rPr>
              <a:t>Heb. 12:3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consider him</a:t>
            </a:r>
            <a:r>
              <a:rPr lang="en-US" sz="44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algn="ctr">
              <a:spcBef>
                <a:spcPts val="0"/>
              </a:spcBef>
            </a:pP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Analogiz’omai</a:t>
            </a:r>
            <a:r>
              <a:rPr lang="en-US" sz="4000" b="1" dirty="0">
                <a:solidFill>
                  <a:srgbClr val="0000FF"/>
                </a:solidFill>
                <a:latin typeface="Times New Roman" panose="02020603050405020304" pitchFamily="18" charset="0"/>
                <a:cs typeface="Times New Roman" panose="02020603050405020304" pitchFamily="18" charset="0"/>
              </a:rPr>
              <a:t> contemplate, proportion, prioritize)</a:t>
            </a:r>
          </a:p>
          <a:p>
            <a:pPr algn="ctr">
              <a:spcBef>
                <a:spcPts val="0"/>
              </a:spcBef>
            </a:pPr>
            <a:endParaRPr lang="en-US" sz="4000" b="1" dirty="0">
              <a:latin typeface="Times New Roman" panose="02020603050405020304" pitchFamily="18" charset="0"/>
              <a:cs typeface="Times New Roman" panose="02020603050405020304" pitchFamily="18" charset="0"/>
            </a:endParaRPr>
          </a:p>
          <a:p>
            <a:pPr algn="ctr">
              <a:spcBef>
                <a:spcPts val="0"/>
              </a:spcBef>
            </a:pP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3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st and Found Painting by Greg Olsen - Fine Art America">
            <a:extLst>
              <a:ext uri="{FF2B5EF4-FFF2-40B4-BE49-F238E27FC236}">
                <a16:creationId xmlns:a16="http://schemas.microsoft.com/office/drawing/2014/main" id="{80F85909-63BA-717D-A1D1-9D0842127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 y="0"/>
            <a:ext cx="1214966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A83691-B006-3357-5FB3-33D9DF60D890}"/>
              </a:ext>
            </a:extLst>
          </p:cNvPr>
          <p:cNvSpPr txBox="1"/>
          <p:nvPr/>
        </p:nvSpPr>
        <p:spPr>
          <a:xfrm>
            <a:off x="1295400" y="-24143"/>
            <a:ext cx="9220199" cy="1569660"/>
          </a:xfrm>
          <a:prstGeom prst="rect">
            <a:avLst/>
          </a:prstGeom>
          <a:solidFill>
            <a:schemeClr val="tx1">
              <a:alpha val="45000"/>
            </a:schemeClr>
          </a:solidFill>
          <a:effectLst>
            <a:softEdge rad="228600"/>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Are </a:t>
            </a:r>
            <a:r>
              <a:rPr kumimoji="0" lang="en-US" sz="4800" b="1"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you willing </a:t>
            </a:r>
            <a:r>
              <a:rPr kumimoji="0" lang="en-US" sz="4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to honestly “consider” Christ?</a:t>
            </a:r>
          </a:p>
        </p:txBody>
      </p:sp>
      <p:sp>
        <p:nvSpPr>
          <p:cNvPr id="5" name="TextBox 4">
            <a:extLst>
              <a:ext uri="{FF2B5EF4-FFF2-40B4-BE49-F238E27FC236}">
                <a16:creationId xmlns:a16="http://schemas.microsoft.com/office/drawing/2014/main" id="{38DF5CA6-F4C1-09B0-6815-DDF97D2F81D5}"/>
              </a:ext>
            </a:extLst>
          </p:cNvPr>
          <p:cNvSpPr txBox="1"/>
          <p:nvPr/>
        </p:nvSpPr>
        <p:spPr>
          <a:xfrm>
            <a:off x="9296400" y="6314420"/>
            <a:ext cx="2971800" cy="523220"/>
          </a:xfrm>
          <a:prstGeom prst="rect">
            <a:avLst/>
          </a:prstGeom>
          <a:noFill/>
        </p:spPr>
        <p:txBody>
          <a:bodyPr wrap="square" rtlCol="0">
            <a:spAutoFit/>
          </a:bodyPr>
          <a:lstStyle/>
          <a:p>
            <a:r>
              <a:rPr lang="en-US" sz="2800" dirty="0">
                <a:solidFill>
                  <a:schemeClr val="bg1"/>
                </a:solidFill>
              </a:rPr>
              <a:t>Greg Olson</a:t>
            </a:r>
          </a:p>
        </p:txBody>
      </p:sp>
      <p:sp>
        <p:nvSpPr>
          <p:cNvPr id="7" name="TextBox 6">
            <a:extLst>
              <a:ext uri="{FF2B5EF4-FFF2-40B4-BE49-F238E27FC236}">
                <a16:creationId xmlns:a16="http://schemas.microsoft.com/office/drawing/2014/main" id="{BAA1AC36-38A9-9AF4-0CEA-C6C425D583B9}"/>
              </a:ext>
            </a:extLst>
          </p:cNvPr>
          <p:cNvSpPr txBox="1"/>
          <p:nvPr/>
        </p:nvSpPr>
        <p:spPr>
          <a:xfrm>
            <a:off x="266322" y="6252482"/>
            <a:ext cx="8039478" cy="461665"/>
          </a:xfrm>
          <a:prstGeom prst="rect">
            <a:avLst/>
          </a:prstGeom>
          <a:noFill/>
        </p:spPr>
        <p:txBody>
          <a:bodyPr wrap="square">
            <a:spAutoFit/>
          </a:bodyPr>
          <a:lstStyle/>
          <a:p>
            <a:r>
              <a:rPr lang="en-US" sz="2400" dirty="0">
                <a:solidFill>
                  <a:schemeClr val="bg1"/>
                </a:solidFill>
              </a:rPr>
              <a:t>https://sethadamsmith.com/2015/07/29/lost-and-found/</a:t>
            </a:r>
          </a:p>
        </p:txBody>
      </p:sp>
    </p:spTree>
    <p:extLst>
      <p:ext uri="{BB962C8B-B14F-4D97-AF65-F5344CB8AC3E}">
        <p14:creationId xmlns:p14="http://schemas.microsoft.com/office/powerpoint/2010/main" val="393369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Content Placeholder 2">
            <a:extLst>
              <a:ext uri="{FF2B5EF4-FFF2-40B4-BE49-F238E27FC236}">
                <a16:creationId xmlns:a16="http://schemas.microsoft.com/office/drawing/2014/main" id="{A4331750-46BB-B874-21A4-36D7D62AB4F4}"/>
              </a:ext>
            </a:extLst>
          </p:cNvPr>
          <p:cNvSpPr>
            <a:spLocks noGrp="1"/>
          </p:cNvSpPr>
          <p:nvPr>
            <p:ph idx="1"/>
          </p:nvPr>
        </p:nvSpPr>
        <p:spPr>
          <a:xfrm>
            <a:off x="114300" y="1732313"/>
            <a:ext cx="3810000" cy="3749964"/>
          </a:xfrm>
          <a:solidFill>
            <a:schemeClr val="tx1">
              <a:alpha val="67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ctr">
              <a:buNone/>
            </a:pPr>
            <a:r>
              <a:rPr lang="en-US" sz="4000" b="1" i="1" dirty="0">
                <a:solidFill>
                  <a:srgbClr val="FFFF00"/>
                </a:solidFill>
                <a:latin typeface="Times New Roman" panose="02020603050405020304" pitchFamily="18" charset="0"/>
                <a:cs typeface="Times New Roman" panose="02020603050405020304" pitchFamily="18" charset="0"/>
              </a:rPr>
              <a:t>These things saith he that is holy, </a:t>
            </a:r>
          </a:p>
          <a:p>
            <a:pPr marL="0" indent="0" algn="ctr">
              <a:buNone/>
            </a:pPr>
            <a:r>
              <a:rPr lang="en-US" sz="4000" b="1" i="1" dirty="0">
                <a:solidFill>
                  <a:srgbClr val="FFFF00"/>
                </a:solidFill>
                <a:latin typeface="Times New Roman" panose="02020603050405020304" pitchFamily="18" charset="0"/>
                <a:cs typeface="Times New Roman" panose="02020603050405020304" pitchFamily="18" charset="0"/>
              </a:rPr>
              <a:t>he that is true, </a:t>
            </a:r>
          </a:p>
          <a:p>
            <a:pPr marL="0" indent="0" algn="ctr">
              <a:buNone/>
            </a:pPr>
            <a:r>
              <a:rPr lang="en-US" sz="4000" b="1" i="1" dirty="0">
                <a:solidFill>
                  <a:srgbClr val="FFFF00"/>
                </a:solidFill>
                <a:latin typeface="Times New Roman" panose="02020603050405020304" pitchFamily="18" charset="0"/>
                <a:cs typeface="Times New Roman" panose="02020603050405020304" pitchFamily="18" charset="0"/>
              </a:rPr>
              <a:t>he that hath the key of David, </a:t>
            </a:r>
          </a:p>
        </p:txBody>
      </p:sp>
      <p:sp>
        <p:nvSpPr>
          <p:cNvPr id="3" name="TextBox 2">
            <a:extLst>
              <a:ext uri="{FF2B5EF4-FFF2-40B4-BE49-F238E27FC236}">
                <a16:creationId xmlns:a16="http://schemas.microsoft.com/office/drawing/2014/main" id="{0BEF9C55-C8A9-7AAD-AD87-727A15190164}"/>
              </a:ext>
            </a:extLst>
          </p:cNvPr>
          <p:cNvSpPr txBox="1"/>
          <p:nvPr/>
        </p:nvSpPr>
        <p:spPr>
          <a:xfrm>
            <a:off x="114300" y="76200"/>
            <a:ext cx="11963400" cy="1631216"/>
          </a:xfrm>
          <a:prstGeom prst="rect">
            <a:avLst/>
          </a:prstGeom>
          <a:solidFill>
            <a:schemeClr val="tx1"/>
          </a:solidFill>
        </p:spPr>
        <p:txBody>
          <a:bodyPr wrap="square">
            <a:sp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The Path (Open Door) Principle</a:t>
            </a:r>
          </a:p>
          <a:p>
            <a:r>
              <a:rPr lang="en-US" sz="2800" b="1" dirty="0">
                <a:solidFill>
                  <a:schemeClr val="bg1"/>
                </a:solidFill>
              </a:rPr>
              <a:t>Rev 3:7 </a:t>
            </a: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 angel of the church in Philadelphia write; </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4C871AA-A112-53E5-A524-28DF1FEE86D1}"/>
              </a:ext>
            </a:extLst>
          </p:cNvPr>
          <p:cNvSpPr txBox="1"/>
          <p:nvPr/>
        </p:nvSpPr>
        <p:spPr>
          <a:xfrm>
            <a:off x="8153400" y="1905000"/>
            <a:ext cx="3733800" cy="2936188"/>
          </a:xfrm>
          <a:prstGeom prst="rect">
            <a:avLst/>
          </a:prstGeom>
          <a:solidFill>
            <a:schemeClr val="tx1">
              <a:alpha val="76000"/>
            </a:schemeClr>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he that </a:t>
            </a:r>
            <a:r>
              <a:rPr kumimoji="0" lang="en-US" sz="44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openeth</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and no man </a:t>
            </a:r>
            <a:r>
              <a:rPr kumimoji="0" lang="en-US" sz="44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shutteth</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endParaRPr kumimoji="0" lang="en-US" alt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426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Content Placeholder 2">
            <a:extLst>
              <a:ext uri="{FF2B5EF4-FFF2-40B4-BE49-F238E27FC236}">
                <a16:creationId xmlns:a16="http://schemas.microsoft.com/office/drawing/2014/main" id="{A4331750-46BB-B874-21A4-36D7D62AB4F4}"/>
              </a:ext>
            </a:extLst>
          </p:cNvPr>
          <p:cNvSpPr>
            <a:spLocks noGrp="1"/>
          </p:cNvSpPr>
          <p:nvPr>
            <p:ph idx="1"/>
          </p:nvPr>
        </p:nvSpPr>
        <p:spPr>
          <a:xfrm>
            <a:off x="4038600" y="838200"/>
            <a:ext cx="4038600" cy="4511964"/>
          </a:xfrm>
          <a:solidFill>
            <a:schemeClr val="tx1"/>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ctr">
              <a:buNone/>
            </a:pPr>
            <a:r>
              <a:rPr lang="en-US" sz="6000" b="1" i="1" dirty="0">
                <a:solidFill>
                  <a:srgbClr val="FFFF00"/>
                </a:solidFill>
                <a:latin typeface="Times New Roman" panose="02020603050405020304" pitchFamily="18" charset="0"/>
                <a:cs typeface="Times New Roman" panose="02020603050405020304" pitchFamily="18" charset="0"/>
              </a:rPr>
              <a:t>“and </a:t>
            </a:r>
            <a:r>
              <a:rPr lang="en-US" sz="6000" b="1" i="1" dirty="0" err="1">
                <a:solidFill>
                  <a:srgbClr val="FFFF00"/>
                </a:solidFill>
                <a:latin typeface="Times New Roman" panose="02020603050405020304" pitchFamily="18" charset="0"/>
                <a:cs typeface="Times New Roman" panose="02020603050405020304" pitchFamily="18" charset="0"/>
              </a:rPr>
              <a:t>shuteth</a:t>
            </a:r>
            <a:r>
              <a:rPr lang="en-US" sz="6000" b="1" i="1" dirty="0">
                <a:solidFill>
                  <a:srgbClr val="FFFF00"/>
                </a:solidFill>
                <a:latin typeface="Times New Roman" panose="02020603050405020304" pitchFamily="18" charset="0"/>
                <a:cs typeface="Times New Roman" panose="02020603050405020304" pitchFamily="18" charset="0"/>
              </a:rPr>
              <a:t> </a:t>
            </a:r>
          </a:p>
          <a:p>
            <a:pPr marL="0" indent="0" algn="ctr">
              <a:buNone/>
            </a:pPr>
            <a:r>
              <a:rPr lang="en-US" sz="6000" b="1" i="1" dirty="0">
                <a:solidFill>
                  <a:srgbClr val="FFFF00"/>
                </a:solidFill>
                <a:latin typeface="Times New Roman" panose="02020603050405020304" pitchFamily="18" charset="0"/>
                <a:cs typeface="Times New Roman" panose="02020603050405020304" pitchFamily="18" charset="0"/>
              </a:rPr>
              <a:t>and no man </a:t>
            </a:r>
            <a:r>
              <a:rPr lang="en-US" sz="6000" b="1" i="1" dirty="0" err="1">
                <a:solidFill>
                  <a:srgbClr val="FFFF00"/>
                </a:solidFill>
                <a:latin typeface="Times New Roman" panose="02020603050405020304" pitchFamily="18" charset="0"/>
                <a:cs typeface="Times New Roman" panose="02020603050405020304" pitchFamily="18" charset="0"/>
              </a:rPr>
              <a:t>openeth</a:t>
            </a:r>
            <a:r>
              <a:rPr lang="en-US" sz="6000" b="1" i="1" dirty="0">
                <a:solidFill>
                  <a:srgbClr val="FFFF00"/>
                </a:solidFill>
                <a:latin typeface="Times New Roman" panose="02020603050405020304" pitchFamily="18" charset="0"/>
                <a:cs typeface="Times New Roman" panose="02020603050405020304" pitchFamily="18" charset="0"/>
              </a:rPr>
              <a:t>”</a:t>
            </a:r>
            <a:endParaRPr lang="en-US" altLang="en-US" sz="54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81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8E42A1-79B4-60C9-4FEB-256121855BBC}"/>
              </a:ext>
            </a:extLst>
          </p:cNvPr>
          <p:cNvSpPr txBox="1"/>
          <p:nvPr/>
        </p:nvSpPr>
        <p:spPr>
          <a:xfrm>
            <a:off x="48086" y="-131593"/>
            <a:ext cx="11963399" cy="1446550"/>
          </a:xfrm>
          <a:prstGeom prst="rect">
            <a:avLst/>
          </a:prstGeom>
          <a:solidFill>
            <a:schemeClr val="tx1"/>
          </a:solidFill>
          <a:effectLst>
            <a:softEdge rad="152400"/>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God’s “Open doors” involve opportunity, particularly for ministry.</a:t>
            </a:r>
            <a:r>
              <a:rPr kumimoji="0" lang="en-US" alt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72E7A69B-F1D9-D066-57C3-17DF23796FD7}"/>
              </a:ext>
            </a:extLst>
          </p:cNvPr>
          <p:cNvSpPr txBox="1"/>
          <p:nvPr/>
        </p:nvSpPr>
        <p:spPr>
          <a:xfrm>
            <a:off x="-30933" y="1300677"/>
            <a:ext cx="4526733" cy="3416320"/>
          </a:xfrm>
          <a:prstGeom prst="rect">
            <a:avLst/>
          </a:prstGeom>
          <a:solidFill>
            <a:schemeClr val="tx1">
              <a:alpha val="54000"/>
            </a:schemeClr>
          </a:solidFill>
          <a:effectLst>
            <a:softEdge rad="177800"/>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prstClr val="white"/>
                </a:solidFill>
                <a:effectLst/>
                <a:uLnTx/>
                <a:uFillTx/>
                <a:latin typeface="Calibri"/>
                <a:ea typeface="+mn-ea"/>
                <a:cs typeface="+mn-cs"/>
              </a:rPr>
              <a:t>1 Cor 16:9 </a:t>
            </a:r>
            <a:r>
              <a:rPr kumimoji="0" lang="en-US" altLang="en-US" sz="5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 a great door </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5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effectual is opened…     </a:t>
            </a:r>
          </a:p>
        </p:txBody>
      </p:sp>
      <p:sp>
        <p:nvSpPr>
          <p:cNvPr id="9" name="TextBox 8">
            <a:extLst>
              <a:ext uri="{FF2B5EF4-FFF2-40B4-BE49-F238E27FC236}">
                <a16:creationId xmlns:a16="http://schemas.microsoft.com/office/drawing/2014/main" id="{65242D3C-F6EF-3D8A-73AD-E8302C6D3218}"/>
              </a:ext>
            </a:extLst>
          </p:cNvPr>
          <p:cNvSpPr txBox="1"/>
          <p:nvPr/>
        </p:nvSpPr>
        <p:spPr>
          <a:xfrm>
            <a:off x="7848600" y="1715770"/>
            <a:ext cx="4419600" cy="2585323"/>
          </a:xfrm>
          <a:prstGeom prst="rect">
            <a:avLst/>
          </a:prstGeom>
          <a:solidFill>
            <a:schemeClr val="tx1">
              <a:alpha val="78000"/>
            </a:schemeClr>
          </a:solidFill>
          <a:effectLst>
            <a:softEdge rad="152400"/>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5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there</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5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are many </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5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adversaries.”</a:t>
            </a:r>
            <a:r>
              <a:rPr kumimoji="0" lang="en-US"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6662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52400" y="1600200"/>
            <a:ext cx="7848600" cy="4965700"/>
          </a:xfrm>
          <a:ln/>
        </p:spPr>
        <p:txBody>
          <a:bodyPr vert="horz" wrap="square" lIns="50800" tIns="50800" rIns="233680" bIns="50800" numCol="1" anchor="t" anchorCtr="0" compatLnSpc="1">
            <a:prstTxWarp prst="textNoShape">
              <a:avLst/>
            </a:prstTxWarp>
          </a:bodyPr>
          <a:lstStyle/>
          <a:p>
            <a:pPr marL="742950" marR="0" lvl="0" indent="-742950" algn="l" defTabSz="914400" rtl="0" eaLnBrk="1" fontAlgn="base" latinLnBrk="0" hangingPunct="1">
              <a:lnSpc>
                <a:spcPct val="100000"/>
              </a:lnSpc>
              <a:spcBef>
                <a:spcPct val="0"/>
              </a:spcBef>
              <a:spcAft>
                <a:spcPct val="0"/>
              </a:spcAft>
              <a:buClrTx/>
              <a:buSzTx/>
              <a:buFontTx/>
              <a:buAutoNum type="alphaUcPeriod"/>
              <a:tabLst/>
              <a:defRPr/>
            </a:pPr>
            <a:r>
              <a:rPr kumimoji="0" lang="en-US" sz="4400" b="1" i="1" u="sng"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Divinity.</a:t>
            </a: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that is </a:t>
            </a:r>
            <a:r>
              <a:rPr kumimoji="0" lang="en-US" sz="4400" b="1" i="1" u="sng"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Holy”</a:t>
            </a:r>
            <a:r>
              <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None/>
              <a:tabLst/>
              <a:defRPr/>
            </a:pPr>
            <a:r>
              <a:rPr lang="en-US" sz="48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hagios</a:t>
            </a:r>
            <a:r>
              <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pure, sacred)</a:t>
            </a:r>
          </a:p>
          <a:p>
            <a:pPr marL="742950" marR="0" lvl="0" indent="-742950" algn="l" defTabSz="914400" rtl="0" eaLnBrk="1" fontAlgn="base" latinLnBrk="0" hangingPunct="1">
              <a:lnSpc>
                <a:spcPct val="100000"/>
              </a:lnSpc>
              <a:spcBef>
                <a:spcPts val="2400"/>
              </a:spcBef>
              <a:spcAft>
                <a:spcPct val="0"/>
              </a:spcAft>
              <a:buClrTx/>
              <a:buSzTx/>
              <a:buFontTx/>
              <a:buAutoNum type="alphaUcPeriod" startAt="2"/>
              <a:tabLst/>
              <a:defRPr/>
            </a:pP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400" b="1" i="1" u="sng"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Sincerity:</a:t>
            </a: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that is </a:t>
            </a:r>
            <a:r>
              <a:rPr kumimoji="0" lang="en-US" sz="4400" b="1" i="1" u="sng"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True</a:t>
            </a:r>
            <a:r>
              <a:rPr kumimoji="0" lang="en-US" sz="4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alēthinos</a:t>
            </a: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truthful)</a:t>
            </a:r>
            <a:endParaRPr kumimoji="0" lang="en-US" sz="5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(From </a:t>
            </a:r>
            <a:r>
              <a:rPr kumimoji="0" lang="en-US" sz="40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alēthēs</a:t>
            </a:r>
            <a:r>
              <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not concealing)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aka: Trustworthy</a:t>
            </a:r>
            <a:endPar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39688" indent="0">
              <a:buNone/>
            </a:pPr>
            <a:endParaRPr lang="en-US" altLang="en-US" dirty="0"/>
          </a:p>
        </p:txBody>
      </p:sp>
      <p:sp>
        <p:nvSpPr>
          <p:cNvPr id="3" name="TextBox 2">
            <a:extLst>
              <a:ext uri="{FF2B5EF4-FFF2-40B4-BE49-F238E27FC236}">
                <a16:creationId xmlns:a16="http://schemas.microsoft.com/office/drawing/2014/main" id="{5C517660-7480-3637-222C-A7A61ECDB21F}"/>
              </a:ext>
            </a:extLst>
          </p:cNvPr>
          <p:cNvSpPr txBox="1"/>
          <p:nvPr/>
        </p:nvSpPr>
        <p:spPr>
          <a:xfrm>
            <a:off x="304800" y="76200"/>
            <a:ext cx="11658600" cy="1508105"/>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Understanding the “Open Door” principle</a:t>
            </a:r>
            <a:r>
              <a:rPr lang="en-US" sz="40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1.	 </a:t>
            </a:r>
            <a:r>
              <a:rPr lang="en-US" sz="4800" b="1" dirty="0">
                <a:latin typeface="Times New Roman" panose="02020603050405020304" pitchFamily="18" charset="0"/>
                <a:cs typeface="Times New Roman" panose="02020603050405020304" pitchFamily="18" charset="0"/>
              </a:rPr>
              <a:t>The Preamble:   </a:t>
            </a:r>
            <a:r>
              <a:rPr lang="en-US" sz="4000" b="1" dirty="0">
                <a:latin typeface="Times New Roman" panose="02020603050405020304" pitchFamily="18" charset="0"/>
                <a:cs typeface="Times New Roman" panose="02020603050405020304" pitchFamily="18" charset="0"/>
              </a:rPr>
              <a:t>Vs 7  </a:t>
            </a:r>
            <a:r>
              <a:rPr lang="en-US" sz="4400" b="1" dirty="0">
                <a:latin typeface="Times New Roman" panose="02020603050405020304" pitchFamily="18" charset="0"/>
                <a:cs typeface="Times New Roman" panose="02020603050405020304" pitchFamily="18" charset="0"/>
              </a:rPr>
              <a:t>Jesus declares His:</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137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xEl>
                                              <p:pRg st="4" end="4"/>
                                            </p:txEl>
                                          </p:spTgt>
                                        </p:tgtEl>
                                        <p:attrNameLst>
                                          <p:attrName>style.visibility</p:attrName>
                                        </p:attrNameLst>
                                      </p:cBhvr>
                                      <p:to>
                                        <p:strVal val="visible"/>
                                      </p:to>
                                    </p:set>
                                    <p:anim calcmode="lin" valueType="num">
                                      <p:cBhvr>
                                        <p:cTn id="7" dur="1000" fill="hold"/>
                                        <p:tgtEl>
                                          <p:spTgt spid="10242">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0242">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0242">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0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005617-70EE-4887-4F2D-05CAE617C67D}"/>
              </a:ext>
            </a:extLst>
          </p:cNvPr>
          <p:cNvSpPr txBox="1"/>
          <p:nvPr/>
        </p:nvSpPr>
        <p:spPr>
          <a:xfrm>
            <a:off x="116941" y="-36668"/>
            <a:ext cx="12192000" cy="830997"/>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 Picture</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Keys represent </a:t>
            </a:r>
            <a:r>
              <a:rPr lang="en-US" sz="4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authority</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pic>
        <p:nvPicPr>
          <p:cNvPr id="1026" name="Picture 2" descr="Key of David — Products – Prophetic Art of James Nesbit | Prophetic art, Key  of david, Prophet">
            <a:extLst>
              <a:ext uri="{FF2B5EF4-FFF2-40B4-BE49-F238E27FC236}">
                <a16:creationId xmlns:a16="http://schemas.microsoft.com/office/drawing/2014/main" id="{313669DF-D249-0858-82B7-DFE66294F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860" y="1671492"/>
            <a:ext cx="6231802" cy="40986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itter-এ SpeakOut4Jesus🗣️: &quot;I am he that liveth, and was dead; and,  behold, I am alive for evermore, Amen; and have the keys of hell and of  death. Revelation 1:18 Kjv #wonderfulSavior #Jesus #">
            <a:extLst>
              <a:ext uri="{FF2B5EF4-FFF2-40B4-BE49-F238E27FC236}">
                <a16:creationId xmlns:a16="http://schemas.microsoft.com/office/drawing/2014/main" id="{7291EA77-490A-B67B-CCFD-059430C19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64" y="1616044"/>
            <a:ext cx="5084402" cy="4090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6275E0-05D8-65EA-F9A8-60A691A5ADA5}"/>
              </a:ext>
            </a:extLst>
          </p:cNvPr>
          <p:cNvSpPr txBox="1"/>
          <p:nvPr/>
        </p:nvSpPr>
        <p:spPr>
          <a:xfrm>
            <a:off x="27160" y="594274"/>
            <a:ext cx="5306839" cy="1077218"/>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Rev 1:18 Jesus presents himself as the one who holds: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12386FD-B036-3D69-7F35-F161F173C13F}"/>
              </a:ext>
            </a:extLst>
          </p:cNvPr>
          <p:cNvSpPr txBox="1"/>
          <p:nvPr/>
        </p:nvSpPr>
        <p:spPr>
          <a:xfrm>
            <a:off x="460969" y="4331202"/>
            <a:ext cx="4816886" cy="1323439"/>
          </a:xfrm>
          <a:prstGeom prst="rect">
            <a:avLst/>
          </a:prstGeom>
          <a:noFill/>
        </p:spPr>
        <p:txBody>
          <a:bodyPr wrap="square">
            <a:spAutoFit/>
          </a:bodyPr>
          <a:lstStyle/>
          <a:p>
            <a:r>
              <a:rPr kumimoji="0" lang="en-US" sz="4000" b="1" i="1" u="none" strike="noStrike" kern="1200" cap="none" spc="0" normalizeH="0" baseline="0" noProof="0" dirty="0">
                <a:ln>
                  <a:noFill/>
                </a:ln>
                <a:solidFill>
                  <a:srgbClr val="99CCFF"/>
                </a:solidFill>
                <a:effectLst/>
                <a:uLnTx/>
                <a:uFillTx/>
                <a:latin typeface="Times New Roman" panose="02020603050405020304" pitchFamily="18" charset="0"/>
                <a:cs typeface="Times New Roman" panose="02020603050405020304" pitchFamily="18" charset="0"/>
              </a:rPr>
              <a:t>“The keys (authority)</a:t>
            </a:r>
          </a:p>
          <a:p>
            <a:r>
              <a:rPr kumimoji="0" lang="en-US" sz="4000" b="1" i="1" u="none" strike="noStrike" kern="1200" cap="none" spc="0" normalizeH="0" baseline="0" noProof="0" dirty="0">
                <a:ln>
                  <a:noFill/>
                </a:ln>
                <a:solidFill>
                  <a:srgbClr val="99CCFF"/>
                </a:solidFill>
                <a:effectLst/>
                <a:uLnTx/>
                <a:uFillTx/>
                <a:latin typeface="Times New Roman" panose="02020603050405020304" pitchFamily="18" charset="0"/>
                <a:cs typeface="Times New Roman" panose="02020603050405020304" pitchFamily="18" charset="0"/>
              </a:rPr>
              <a:t> of hell and of death”</a:t>
            </a:r>
            <a:endParaRPr lang="en-US" i="1" dirty="0">
              <a:solidFill>
                <a:srgbClr val="99CCFF"/>
              </a:solidFill>
            </a:endParaRPr>
          </a:p>
        </p:txBody>
      </p:sp>
      <p:sp>
        <p:nvSpPr>
          <p:cNvPr id="10" name="TextBox 9">
            <a:extLst>
              <a:ext uri="{FF2B5EF4-FFF2-40B4-BE49-F238E27FC236}">
                <a16:creationId xmlns:a16="http://schemas.microsoft.com/office/drawing/2014/main" id="{5CD4D0FC-56C5-9878-2990-8DA3F0721E83}"/>
              </a:ext>
            </a:extLst>
          </p:cNvPr>
          <p:cNvSpPr txBox="1"/>
          <p:nvPr/>
        </p:nvSpPr>
        <p:spPr>
          <a:xfrm>
            <a:off x="5715000" y="632454"/>
            <a:ext cx="6449840" cy="113877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 Rev. 3:7 he presents himself as: </a:t>
            </a:r>
          </a:p>
          <a:p>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hath the key of David”</a:t>
            </a:r>
          </a:p>
        </p:txBody>
      </p:sp>
      <p:sp>
        <p:nvSpPr>
          <p:cNvPr id="12" name="TextBox 11">
            <a:extLst>
              <a:ext uri="{FF2B5EF4-FFF2-40B4-BE49-F238E27FC236}">
                <a16:creationId xmlns:a16="http://schemas.microsoft.com/office/drawing/2014/main" id="{48498571-FA8F-78B0-1D8F-5BDE973928A3}"/>
              </a:ext>
            </a:extLst>
          </p:cNvPr>
          <p:cNvSpPr txBox="1"/>
          <p:nvPr/>
        </p:nvSpPr>
        <p:spPr>
          <a:xfrm>
            <a:off x="169033" y="5654641"/>
            <a:ext cx="11956298" cy="1323439"/>
          </a:xfrm>
          <a:prstGeom prst="rect">
            <a:avLst/>
          </a:prstGeom>
          <a:noFill/>
        </p:spPr>
        <p:txBody>
          <a:bodyPr wrap="square">
            <a:spAutoFit/>
          </a:bodyPr>
          <a:lstStyle/>
          <a:p>
            <a:pPr algn="ctr"/>
            <a:r>
              <a:rPr lang="en-US" sz="4000" b="1" dirty="0">
                <a:solidFill>
                  <a:srgbClr val="081C2A"/>
                </a:solidFill>
                <a:latin typeface="Times New Roman" panose="02020603050405020304" pitchFamily="18" charset="0"/>
                <a:cs typeface="Times New Roman" panose="02020603050405020304" pitchFamily="18" charset="0"/>
              </a:rPr>
              <a:t>Authority to open and close doors to direct us toward God’s “expected end”.  </a:t>
            </a:r>
            <a:r>
              <a:rPr lang="en-US" sz="3600" b="1" dirty="0">
                <a:solidFill>
                  <a:srgbClr val="081C2A"/>
                </a:solidFill>
                <a:latin typeface="Times New Roman" panose="02020603050405020304" pitchFamily="18" charset="0"/>
                <a:cs typeface="Times New Roman" panose="02020603050405020304" pitchFamily="18" charset="0"/>
              </a:rPr>
              <a:t>(Jer. 29:11)</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6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B9DD8-9B39-E956-45F6-526828BF07BC}"/>
              </a:ext>
            </a:extLst>
          </p:cNvPr>
          <p:cNvSpPr txBox="1"/>
          <p:nvPr/>
        </p:nvSpPr>
        <p:spPr>
          <a:xfrm>
            <a:off x="76200" y="-228600"/>
            <a:ext cx="12039600" cy="6494085"/>
          </a:xfrm>
          <a:prstGeom prst="rect">
            <a:avLst/>
          </a:prstGeom>
          <a:noFill/>
        </p:spPr>
        <p:txBody>
          <a:bodyPr wrap="square">
            <a:spAutoFit/>
          </a:bodyPr>
          <a:lstStyle/>
          <a:p>
            <a:endParaRPr lang="en-US" dirty="0"/>
          </a:p>
          <a:p>
            <a:pPr marL="914400" indent="-914400">
              <a:buAutoNum type="arabicPeriod" startAt="3"/>
            </a:pPr>
            <a:r>
              <a:rPr lang="en-US" sz="5400" b="1" dirty="0">
                <a:latin typeface="Times New Roman" panose="02020603050405020304" pitchFamily="18" charset="0"/>
                <a:cs typeface="Times New Roman" panose="02020603050405020304" pitchFamily="18" charset="0"/>
              </a:rPr>
              <a:t>The Problems </a:t>
            </a:r>
            <a:r>
              <a:rPr lang="en-US" sz="5400" b="1" i="1" dirty="0">
                <a:latin typeface="Times New Roman" panose="02020603050405020304" pitchFamily="18" charset="0"/>
                <a:cs typeface="Times New Roman" panose="02020603050405020304" pitchFamily="18" charset="0"/>
              </a:rPr>
              <a:t>(locks or barriers)</a:t>
            </a:r>
          </a:p>
          <a:p>
            <a:r>
              <a:rPr lang="en-US" sz="48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 Cor 16:9  </a:t>
            </a:r>
            <a:r>
              <a:rPr lang="en-US" sz="4400" b="1" i="1" dirty="0">
                <a:solidFill>
                  <a:srgbClr val="FF0000"/>
                </a:solidFill>
                <a:latin typeface="Times New Roman" panose="02020603050405020304" pitchFamily="18" charset="0"/>
                <a:cs typeface="Times New Roman" panose="02020603050405020304" pitchFamily="18" charset="0"/>
              </a:rPr>
              <a:t>“For a great door and effectual is </a:t>
            </a:r>
          </a:p>
          <a:p>
            <a:r>
              <a:rPr lang="en-US" sz="4400" b="1" i="1" dirty="0">
                <a:solidFill>
                  <a:srgbClr val="FF0000"/>
                </a:solidFill>
                <a:latin typeface="Times New Roman" panose="02020603050405020304" pitchFamily="18" charset="0"/>
                <a:cs typeface="Times New Roman" panose="02020603050405020304" pitchFamily="18" charset="0"/>
              </a:rPr>
              <a:t>   opened unto me, </a:t>
            </a:r>
          </a:p>
          <a:p>
            <a:pPr algn="ct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antik’eimai</a:t>
            </a:r>
            <a:r>
              <a:rPr lang="en-US" sz="4000" b="1" dirty="0">
                <a:solidFill>
                  <a:srgbClr val="0000FF"/>
                </a:solidFill>
                <a:latin typeface="Times New Roman" panose="02020603050405020304" pitchFamily="18" charset="0"/>
                <a:cs typeface="Times New Roman" panose="02020603050405020304" pitchFamily="18" charset="0"/>
              </a:rPr>
              <a:t>: from anti: opposite or instead</a:t>
            </a:r>
          </a:p>
          <a:p>
            <a:pPr algn="ctr"/>
            <a:r>
              <a:rPr lang="en-US" sz="4000" b="1" dirty="0">
                <a:solidFill>
                  <a:srgbClr val="0000FF"/>
                </a:solidFill>
                <a:latin typeface="Times New Roman" panose="02020603050405020304" pitchFamily="18" charset="0"/>
                <a:cs typeface="Times New Roman" panose="02020603050405020304" pitchFamily="18" charset="0"/>
              </a:rPr>
              <a:t> and </a:t>
            </a:r>
            <a:r>
              <a:rPr lang="en-US" sz="4000" b="1" dirty="0" err="1">
                <a:solidFill>
                  <a:srgbClr val="0000FF"/>
                </a:solidFill>
                <a:latin typeface="Times New Roman" panose="02020603050405020304" pitchFamily="18" charset="0"/>
                <a:cs typeface="Times New Roman" panose="02020603050405020304" pitchFamily="18" charset="0"/>
              </a:rPr>
              <a:t>keimai</a:t>
            </a:r>
            <a:r>
              <a:rPr lang="en-US" sz="4000" b="1" dirty="0">
                <a:solidFill>
                  <a:srgbClr val="0000FF"/>
                </a:solidFill>
                <a:latin typeface="Times New Roman" panose="02020603050405020304" pitchFamily="18" charset="0"/>
                <a:cs typeface="Times New Roman" panose="02020603050405020304" pitchFamily="18" charset="0"/>
              </a:rPr>
              <a:t>: to lie outstretched {reach after}, wait</a:t>
            </a:r>
          </a:p>
          <a:p>
            <a:r>
              <a:rPr lang="en-US" sz="4400" b="1" dirty="0">
                <a:latin typeface="Times New Roman" panose="02020603050405020304" pitchFamily="18" charset="0"/>
                <a:cs typeface="Times New Roman" panose="02020603050405020304" pitchFamily="18" charset="0"/>
              </a:rPr>
              <a:t>A.	 External “adversaries”:  </a:t>
            </a:r>
          </a:p>
          <a:p>
            <a:r>
              <a:rPr lang="en-US" sz="40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Satan: (mentioned 938 x in 666 passages.      </a:t>
            </a:r>
          </a:p>
          <a:p>
            <a:r>
              <a:rPr lang="en-US" sz="4400" b="1" dirty="0">
                <a:latin typeface="Times New Roman" panose="02020603050405020304" pitchFamily="18" charset="0"/>
                <a:cs typeface="Times New Roman" panose="02020603050405020304" pitchFamily="18" charset="0"/>
              </a:rPr>
              <a:t>        Greek: Σατα</a:t>
            </a:r>
            <a:r>
              <a:rPr lang="en-US" sz="4400" b="1" dirty="0" err="1">
                <a:latin typeface="Times New Roman" panose="02020603050405020304" pitchFamily="18" charset="0"/>
                <a:cs typeface="Times New Roman" panose="02020603050405020304" pitchFamily="18" charset="0"/>
              </a:rPr>
              <a:t>νᾶς</a:t>
            </a:r>
            <a:r>
              <a:rPr lang="en-US" sz="4400" b="1" dirty="0">
                <a:latin typeface="Times New Roman" panose="02020603050405020304" pitchFamily="18" charset="0"/>
                <a:cs typeface="Times New Roman" panose="02020603050405020304" pitchFamily="18" charset="0"/>
              </a:rPr>
              <a:t> (S</a:t>
            </a:r>
            <a:r>
              <a:rPr lang="en-US" sz="4000" b="1" dirty="0">
                <a:latin typeface="Times New Roman" panose="02020603050405020304" pitchFamily="18" charset="0"/>
                <a:cs typeface="Times New Roman" panose="02020603050405020304" pitchFamily="18" charset="0"/>
              </a:rPr>
              <a:t>atanas’) accuser </a:t>
            </a:r>
            <a:r>
              <a:rPr lang="en-US" sz="3600" b="1" dirty="0">
                <a:latin typeface="Times New Roman" panose="02020603050405020304" pitchFamily="18" charset="0"/>
                <a:cs typeface="Times New Roman" panose="02020603050405020304" pitchFamily="18" charset="0"/>
              </a:rPr>
              <a:t>(Rev. 12:10)</a:t>
            </a:r>
            <a:endParaRPr lang="en-US" sz="44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B9C47E7-DC7A-C83C-8826-3CE865BDB544}"/>
              </a:ext>
            </a:extLst>
          </p:cNvPr>
          <p:cNvSpPr txBox="1"/>
          <p:nvPr/>
        </p:nvSpPr>
        <p:spPr>
          <a:xfrm>
            <a:off x="4343400" y="1600200"/>
            <a:ext cx="7848600"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there are many </a:t>
            </a:r>
            <a:r>
              <a:rPr kumimoji="0" lang="en-US" sz="44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adversaries.”</a:t>
            </a:r>
          </a:p>
        </p:txBody>
      </p:sp>
      <p:sp>
        <p:nvSpPr>
          <p:cNvPr id="6" name="TextBox 5">
            <a:extLst>
              <a:ext uri="{FF2B5EF4-FFF2-40B4-BE49-F238E27FC236}">
                <a16:creationId xmlns:a16="http://schemas.microsoft.com/office/drawing/2014/main" id="{79EEA732-9EA6-9428-7E2F-B559BE143DAA}"/>
              </a:ext>
            </a:extLst>
          </p:cNvPr>
          <p:cNvSpPr txBox="1"/>
          <p:nvPr/>
        </p:nvSpPr>
        <p:spPr>
          <a:xfrm>
            <a:off x="1752600" y="5638800"/>
            <a:ext cx="9098124" cy="830997"/>
          </a:xfrm>
          <a:prstGeom prst="rect">
            <a:avLst/>
          </a:prstGeom>
          <a:noFill/>
        </p:spPr>
        <p:txBody>
          <a:bodyPr wrap="square">
            <a:spAutoFit/>
          </a:bodyPr>
          <a:lstStyle/>
          <a:p>
            <a:r>
              <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from Hebrew  </a:t>
            </a:r>
            <a:r>
              <a:rPr lang="he-IL" sz="4000" b="1" i="1" dirty="0">
                <a:solidFill>
                  <a:srgbClr val="0000FF"/>
                </a:solidFill>
                <a:latin typeface="Times New Roman" panose="02020603050405020304" pitchFamily="18" charset="0"/>
                <a:cs typeface="Times New Roman" panose="02020603050405020304" pitchFamily="18" charset="0"/>
              </a:rPr>
              <a:t> שָׂטָן‎</a:t>
            </a:r>
            <a:r>
              <a:rPr lang="en-US" sz="4000" b="1" i="1" dirty="0">
                <a:solidFill>
                  <a:srgbClr val="0000FF"/>
                </a:solidFill>
                <a:latin typeface="Times New Roman" panose="02020603050405020304" pitchFamily="18" charset="0"/>
                <a:cs typeface="Times New Roman" panose="02020603050405020304" pitchFamily="18" charset="0"/>
              </a:rPr>
              <a:t> (</a:t>
            </a:r>
            <a:r>
              <a:rPr kumimoji="0" lang="en-US" sz="48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śāṭān</a:t>
            </a:r>
            <a:r>
              <a:rPr lang="en-US" sz="4800" b="1" i="1" dirty="0">
                <a:solidFill>
                  <a:srgbClr val="0000FF"/>
                </a:solidFill>
                <a:latin typeface="Times New Roman" panose="02020603050405020304" pitchFamily="18" charset="0"/>
                <a:cs typeface="Times New Roman" panose="02020603050405020304" pitchFamily="18" charset="0"/>
              </a:rPr>
              <a:t>)</a:t>
            </a:r>
            <a:r>
              <a:rPr kumimoji="0" lang="en-US" sz="48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adversary</a:t>
            </a:r>
            <a:r>
              <a:rPr kumimoji="0" lang="en-US" sz="4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endParaRPr lang="en-US" sz="2400" dirty="0">
              <a:solidFill>
                <a:srgbClr val="0000FF"/>
              </a:solidFill>
            </a:endParaRPr>
          </a:p>
        </p:txBody>
      </p:sp>
    </p:spTree>
    <p:extLst>
      <p:ext uri="{BB962C8B-B14F-4D97-AF65-F5344CB8AC3E}">
        <p14:creationId xmlns:p14="http://schemas.microsoft.com/office/powerpoint/2010/main" val="33573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p:cTn id="1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7" dur="500"/>
                                        <p:tgtEl>
                                          <p:spTgt spid="4">
                                            <p:txEl>
                                              <p:pRg st="4" end="4"/>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 calcmode="lin" valueType="num">
                                      <p:cBhvr>
                                        <p:cTn id="2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arn(inVertical)">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down)">
                                      <p:cBhvr>
                                        <p:cTn id="35" dur="500"/>
                                        <p:tgtEl>
                                          <p:spTgt spid="4">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down)">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
      <a:dk1>
        <a:srgbClr val="808080"/>
      </a:dk1>
      <a:lt1>
        <a:srgbClr val="FFFFFF"/>
      </a:lt1>
      <a:dk2>
        <a:srgbClr val="000000"/>
      </a:dk2>
      <a:lt2>
        <a:srgbClr val="000000"/>
      </a:lt2>
      <a:accent1>
        <a:srgbClr val="8A7B6F"/>
      </a:accent1>
      <a:accent2>
        <a:srgbClr val="333399"/>
      </a:accent2>
      <a:accent3>
        <a:srgbClr val="AAAAAA"/>
      </a:accent3>
      <a:accent4>
        <a:srgbClr val="DADADA"/>
      </a:accent4>
      <a:accent5>
        <a:srgbClr val="C4BFBB"/>
      </a:accent5>
      <a:accent6>
        <a:srgbClr val="2D2D8A"/>
      </a:accent6>
      <a:hlink>
        <a:srgbClr val="009999"/>
      </a:hlink>
      <a:folHlink>
        <a:srgbClr val="99CC00"/>
      </a:folHlink>
    </a:clrScheme>
    <a:fontScheme name="Default Design">
      <a:majorFont>
        <a:latin typeface="Georgia"/>
        <a:ea typeface="ヒラギノ明朝 Pro W6"/>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A7B6F"/>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spDef>
    <a:lnDef>
      <a:spPr bwMode="auto">
        <a:xfrm>
          <a:off x="0" y="0"/>
          <a:ext cx="1" cy="1"/>
        </a:xfrm>
        <a:custGeom>
          <a:avLst/>
          <a:gdLst/>
          <a:ahLst/>
          <a:cxnLst/>
          <a:rect l="0" t="0" r="0" b="0"/>
          <a:pathLst/>
        </a:custGeom>
        <a:solidFill>
          <a:srgbClr val="8A7B6F"/>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TotalTime>
  <Words>2501</Words>
  <Application>Microsoft Office PowerPoint</Application>
  <PresentationFormat>Widescreen</PresentationFormat>
  <Paragraphs>251</Paragraphs>
  <Slides>36</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Calibri</vt:lpstr>
      <vt:lpstr>Georgia</vt:lpstr>
      <vt:lpstr>Georgia Pro</vt:lpstr>
      <vt:lpstr>Lucida Grande</vt:lpstr>
      <vt:lpstr>Times New Roman</vt:lpstr>
      <vt:lpstr>Office Theme</vt:lpstr>
      <vt:lpstr>Office Theme</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Keith Peters</cp:lastModifiedBy>
  <cp:revision>190</cp:revision>
  <dcterms:created xsi:type="dcterms:W3CDTF">2011-08-02T06:30:26Z</dcterms:created>
  <dcterms:modified xsi:type="dcterms:W3CDTF">2023-03-30T19:21:27Z</dcterms:modified>
</cp:coreProperties>
</file>