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709" r:id="rId3"/>
  </p:sldMasterIdLst>
  <p:notesMasterIdLst>
    <p:notesMasterId r:id="rId38"/>
  </p:notesMasterIdLst>
  <p:sldIdLst>
    <p:sldId id="337" r:id="rId4"/>
    <p:sldId id="284" r:id="rId5"/>
    <p:sldId id="329" r:id="rId6"/>
    <p:sldId id="283" r:id="rId7"/>
    <p:sldId id="256" r:id="rId8"/>
    <p:sldId id="289" r:id="rId9"/>
    <p:sldId id="322" r:id="rId10"/>
    <p:sldId id="315" r:id="rId11"/>
    <p:sldId id="290" r:id="rId12"/>
    <p:sldId id="291" r:id="rId13"/>
    <p:sldId id="304" r:id="rId14"/>
    <p:sldId id="305" r:id="rId15"/>
    <p:sldId id="307" r:id="rId16"/>
    <p:sldId id="308" r:id="rId17"/>
    <p:sldId id="326" r:id="rId18"/>
    <p:sldId id="309" r:id="rId19"/>
    <p:sldId id="327" r:id="rId20"/>
    <p:sldId id="328" r:id="rId21"/>
    <p:sldId id="317" r:id="rId22"/>
    <p:sldId id="323" r:id="rId23"/>
    <p:sldId id="301" r:id="rId24"/>
    <p:sldId id="302" r:id="rId25"/>
    <p:sldId id="293" r:id="rId26"/>
    <p:sldId id="299" r:id="rId27"/>
    <p:sldId id="324" r:id="rId28"/>
    <p:sldId id="330" r:id="rId29"/>
    <p:sldId id="336" r:id="rId30"/>
    <p:sldId id="303" r:id="rId31"/>
    <p:sldId id="335" r:id="rId32"/>
    <p:sldId id="321" r:id="rId33"/>
    <p:sldId id="325" r:id="rId34"/>
    <p:sldId id="332" r:id="rId35"/>
    <p:sldId id="338" r:id="rId36"/>
    <p:sldId id="339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327F1-14B2-4C94-AF1E-BC5E0FAFA70E}" v="16" dt="2023-01-21T02:30:57.447"/>
    <p1510:client id="{DE089C18-F917-408D-B433-D6AD5D15B469}" v="275" dt="2023-01-20T21:36:4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2E27-23B4-4A8A-82E3-2C8EE9FC7F0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2976-0D99-4F48-AFA4-2DDEBDE6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2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5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0FC-5BDB-92F7-132D-5D2643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4470-50F6-4962-A9C8-3AA6B78BD1B0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AD31-614C-DE8F-E9A1-38EF713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DAB7-4E5F-92B4-F5DB-1B74AA5A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E00-D075-415C-B377-13968CE4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D48E-7F1A-DEAE-A5C9-7F4FA28F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5396-8C7C-4FDD-9DA7-B4533C17E1B4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DAA5-5BAB-7009-F046-2B7C02D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B93E-E412-0D12-6F5F-AC49404E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A8911-7DE9-4B4A-B296-1184FBFB6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97E5-F93A-FB62-0B52-B4CFED4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7B35-5167-4410-BEE3-35FE83BEA338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81E96-CC21-0F82-A357-F51DE90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EAFD-BB74-0F98-9642-62321D41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1571-F967-4A82-81CF-A8FE2AE73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96FE-B2FE-4DA8-AB32-C69A727F5FC7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35A5-FF01-43E6-BF41-FDB0FCF0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E836-7FC0-962B-0F39-952192E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8F4F-364B-4192-834A-B59C9D5847BC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9763-9E8A-BC81-F7AE-8CA8A1E6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9A9AD-1F22-230E-90A8-9636CD71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1D9F-0944-4378-A0E4-85C57C53F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1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01E8C2-3E64-DA47-80B0-EC38A9C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475E-DBA6-4485-B67E-361AF148BB01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BE4E7-19C3-6DA8-2393-61EACA7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A49CF-9D2D-263A-72DD-0F512F97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E9D0-98D0-49B2-BC9E-BE156D3C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24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1489BF-9EDA-9831-9671-47D88F07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BAC1-1E8A-49B3-87CF-B2726B5E6452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DD7D7A-FE1B-B4BC-0A36-78D4F73F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3349CF-DB5B-2522-2C91-05AB89C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D2ADB-C08F-4381-B85D-3C1886BE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5AE70A-F1E4-22FC-02D2-C53824FD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5DE5-C512-4F2D-A838-BC3B6192A32A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865567-6E37-6F3A-D1D0-DF9EA235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9CCDB1-3034-FD89-8D7B-33E79CE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1B00-EF52-4F6D-987D-6E3CA6096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E7FE50-498E-9487-0C98-19FF2A4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571D-7361-4D08-ABDA-BAF65B5929F5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4B4A86-5EEA-A2CA-7D0F-4F781D9A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3071E-765F-5096-E592-0E1BDE55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A45C-F03F-45FC-8E56-BE3A4BCB5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1A78B3-3C4B-1664-E44C-01A35724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582D-8278-4694-A138-37F396921E9B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C3344-4F3B-F5AD-8A93-1EB30B5C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3CDC0-09DF-A6CA-CB90-6A8785C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714D-A3AF-4C9A-AE29-63E4C1D54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D20793-472D-2B42-A2C9-666A2A5D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A1E-4CD5-4403-BB17-C52D928E9B49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7B1CE-D29F-90CB-DAE6-31077CCF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467E6-2ED7-BD21-C5E2-D3874211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39AED-EB30-4AC7-A958-680913A49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56C6C-4F88-4C56-B76B-190973B5BC6D}" type="datetimeFigureOut">
              <a:rPr lang="en-US"/>
              <a:pPr>
                <a:defRPr/>
              </a:pPr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D0D3D-0C6C-4EDD-9D55-AF95E00E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1" r:id="rId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3:21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an ear, let him hear what the Spirit saith unto the churches.” </a:t>
            </a:r>
          </a:p>
        </p:txBody>
      </p:sp>
      <p:pic>
        <p:nvPicPr>
          <p:cNvPr id="1026" name="Picture 2" descr="The days of Samuel - Study 3 Speak for thy servant heareth - YouTube">
            <a:extLst>
              <a:ext uri="{FF2B5EF4-FFF2-40B4-BE49-F238E27FC236}">
                <a16:creationId xmlns:a16="http://schemas.microsoft.com/office/drawing/2014/main" id="{5A1144CC-3D2F-D2C5-400C-BEF0BB07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409948"/>
            <a:ext cx="11814390" cy="53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4F8D9-190A-1D3E-D7B7-8D84EA045285}"/>
              </a:ext>
            </a:extLst>
          </p:cNvPr>
          <p:cNvSpPr txBox="1"/>
          <p:nvPr/>
        </p:nvSpPr>
        <p:spPr>
          <a:xfrm>
            <a:off x="3124200" y="601378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 Samuel 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4BC8F-A0B7-A23D-206E-B341BC3D5FB5}"/>
              </a:ext>
            </a:extLst>
          </p:cNvPr>
          <p:cNvSpPr txBox="1"/>
          <p:nvPr/>
        </p:nvSpPr>
        <p:spPr>
          <a:xfrm>
            <a:off x="381000" y="4876800"/>
            <a:ext cx="11430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“Speak Lord, for thy servant heareth”</a:t>
            </a:r>
          </a:p>
        </p:txBody>
      </p:sp>
    </p:spTree>
    <p:extLst>
      <p:ext uri="{BB962C8B-B14F-4D97-AF65-F5344CB8AC3E}">
        <p14:creationId xmlns:p14="http://schemas.microsoft.com/office/powerpoint/2010/main" val="273486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4C8B-D7CB-41D6-A189-625C8A4B86ED}"/>
              </a:ext>
            </a:extLst>
          </p:cNvPr>
          <p:cNvSpPr/>
          <p:nvPr/>
        </p:nvSpPr>
        <p:spPr>
          <a:xfrm>
            <a:off x="149010" y="107258"/>
            <a:ext cx="12042991" cy="6297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Difficult Desert “Detours” have a way of  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“cooling” our spiritual passion!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They test our spiritual tenacity!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(commitment)  </a:t>
            </a:r>
            <a:endParaRPr lang="en-US" sz="309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9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94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09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1:3 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trying of your faith worketh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4219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cheerful endurance!</a:t>
            </a:r>
          </a:p>
          <a:p>
            <a:pPr>
              <a:spcBef>
                <a:spcPts val="844"/>
              </a:spcBef>
            </a:pP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They tempt us to return to comfort of “Egypt”!?!</a:t>
            </a:r>
          </a:p>
          <a:p>
            <a:pPr algn="ctr"/>
            <a:r>
              <a:rPr lang="en-US" sz="281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Nu. 14:3-4 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“…were it not better for us to return into Egypt?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said one to another, Let us make a captain,</a:t>
            </a:r>
          </a:p>
          <a:p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us return into Egypt.”</a:t>
            </a:r>
            <a:endParaRPr lang="en-US" sz="379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A6340-5C31-FC60-B82F-31D885A3631D}"/>
              </a:ext>
            </a:extLst>
          </p:cNvPr>
          <p:cNvSpPr txBox="1"/>
          <p:nvPr/>
        </p:nvSpPr>
        <p:spPr>
          <a:xfrm>
            <a:off x="8305800" y="5334000"/>
            <a:ext cx="6260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Bondage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24897"/>
            <a:ext cx="12042990" cy="68459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</a:t>
            </a: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Luke warm Laodicea)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3:17,18</a:t>
            </a:r>
          </a:p>
          <a:p>
            <a:pPr>
              <a:spcBef>
                <a:spcPts val="0"/>
              </a:spcBef>
            </a:pP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64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sz="464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Reliance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17  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sayest, I am rich, and     </a:t>
            </a:r>
          </a:p>
          <a:p>
            <a:pPr>
              <a:spcBef>
                <a:spcPts val="0"/>
              </a:spcBef>
            </a:pP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increased with goods,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 need of nothing;”</a:t>
            </a:r>
            <a:endParaRPr lang="en-US" sz="3797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3:5-7  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 </a:t>
            </a:r>
            <a:r>
              <a:rPr lang="en-US" sz="464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lean not to thine own understanding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spcBef>
                <a:spcPts val="0"/>
              </a:spcBef>
            </a:pPr>
            <a:r>
              <a:rPr lang="en-US" sz="46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wise in thine own eyes, fear the Lord…”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ts val="1200"/>
              </a:spcBef>
            </a:pP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16:18 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“Pride </a:t>
            </a:r>
            <a:r>
              <a:rPr lang="en-US" sz="464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destruction,</a:t>
            </a:r>
          </a:p>
          <a:p>
            <a:pPr algn="ctr">
              <a:spcBef>
                <a:spcPts val="0"/>
              </a:spcBef>
            </a:pP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haughty spirit, before a fall.”</a:t>
            </a:r>
            <a:endParaRPr lang="en-US" sz="30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49011" y="172198"/>
            <a:ext cx="12042990" cy="6513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Spiritual Apathy </a:t>
            </a:r>
            <a:r>
              <a:rPr lang="en-US" sz="309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3:17,18</a:t>
            </a:r>
            <a:endParaRPr lang="en-US" sz="421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Self Reliance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22:3-5</a:t>
            </a:r>
            <a:endParaRPr lang="en-US" sz="3094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9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9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prudent man </a:t>
            </a:r>
            <a:r>
              <a:rPr lang="en-US" sz="379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foreseeth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evil, and </a:t>
            </a:r>
            <a:r>
              <a:rPr lang="en-US" sz="379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simple pass on, and are punished.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humility and the fear of the LORD are riches, and honor, and life. </a:t>
            </a:r>
          </a:p>
          <a:p>
            <a:pPr algn="ctr"/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Thorns and snares are in the way of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froward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219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Iqqēsh</a:t>
            </a:r>
            <a:r>
              <a:rPr lang="en-US" sz="4219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distorted, false, deceived</a:t>
            </a:r>
          </a:p>
          <a:p>
            <a:pPr algn="ctr"/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doth keep his soul shall be far from them.“</a:t>
            </a:r>
          </a:p>
          <a:p>
            <a:endParaRPr lang="en-US" sz="3094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" y="4226"/>
            <a:ext cx="12042990" cy="7373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  Rev. 3</a:t>
            </a: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Blindness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that thou art wretched, miserable, poor, blind, and naked:”</a:t>
            </a:r>
          </a:p>
          <a:p>
            <a:pPr>
              <a:spcBef>
                <a:spcPts val="0"/>
              </a:spcBef>
            </a:pPr>
            <a:r>
              <a:rPr lang="en-US" sz="3375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so blind as they that will not see!</a:t>
            </a:r>
          </a:p>
          <a:p>
            <a:pPr algn="ctr">
              <a:spcBef>
                <a:spcPts val="0"/>
              </a:spcBef>
            </a:pP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9:39-41 </a:t>
            </a:r>
            <a:r>
              <a:rPr lang="en-US" sz="337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judgment I am come …, that they which see not might see; and that they which see might be made blind.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some of the Pharisees which were with him heard these words, and said unto him, Are we blind also?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said unto them, If ye were blind, ye should have no sin: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now ye say, We see;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your sin remains.”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69645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21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13:13-15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speak to them in parables: because they seeing see not; and hearing they hear not,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do they understand. And in them is fulfilled the prophecy of Esaias, which saith…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people's heart is waxed gross, and their ears are dull of hearing,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their eyes they have closed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at any time they should see with their eyes,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hear with their ears, </a:t>
            </a:r>
            <a:endParaRPr lang="en-US" sz="3375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should understand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their heart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should be converted, and I should heal them.”</a:t>
            </a:r>
          </a:p>
          <a:p>
            <a:pPr algn="ctr">
              <a:spcBef>
                <a:spcPts val="0"/>
              </a:spcBef>
            </a:pPr>
            <a:r>
              <a:rPr lang="en-US" sz="3375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Isaiah 6:9-11  (See also 2 Cor 3:14,15)</a:t>
            </a: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5844"/>
            <a:ext cx="12042990" cy="66495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</a:t>
            </a:r>
          </a:p>
          <a:p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Disregard of Godly Counsel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Rev.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3:18</a:t>
            </a:r>
          </a:p>
          <a:p>
            <a:pPr algn="ctr">
              <a:spcBef>
                <a:spcPts val="0"/>
              </a:spcBef>
            </a:pPr>
            <a:r>
              <a:rPr lang="en-US" sz="379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counsel thee to buy of me gold tried in the fire,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be rich; and white raiment,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be clothed, </a:t>
            </a:r>
          </a:p>
          <a:p>
            <a:pPr algn="ctr">
              <a:spcBef>
                <a:spcPts val="0"/>
              </a:spcBef>
            </a:pP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the shame of thy nakedness do not appear; </a:t>
            </a:r>
          </a:p>
          <a:p>
            <a:pPr algn="ctr">
              <a:spcBef>
                <a:spcPts val="0"/>
              </a:spcBef>
            </a:pPr>
            <a:r>
              <a:rPr lang="en-US" sz="506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anoint thine eyes with eye-salve, </a:t>
            </a:r>
          </a:p>
          <a:p>
            <a:pPr algn="ctr">
              <a:spcBef>
                <a:spcPts val="0"/>
              </a:spcBef>
            </a:pPr>
            <a:r>
              <a:rPr lang="en-US" sz="67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</a:t>
            </a:r>
            <a:r>
              <a:rPr lang="en-US" sz="675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see.</a:t>
            </a:r>
            <a:r>
              <a:rPr lang="en-US" sz="67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ts val="0"/>
              </a:spcBef>
            </a:pP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CF129-9EF8-AE2D-6564-A694B5A32164}"/>
              </a:ext>
            </a:extLst>
          </p:cNvPr>
          <p:cNvSpPr txBox="1"/>
          <p:nvPr/>
        </p:nvSpPr>
        <p:spPr>
          <a:xfrm>
            <a:off x="152400" y="5987338"/>
            <a:ext cx="1158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Ble’pō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 aware, beware, take heed</a:t>
            </a:r>
          </a:p>
        </p:txBody>
      </p:sp>
    </p:spTree>
    <p:extLst>
      <p:ext uri="{BB962C8B-B14F-4D97-AF65-F5344CB8AC3E}">
        <p14:creationId xmlns:p14="http://schemas.microsoft.com/office/powerpoint/2010/main" val="27117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5844"/>
            <a:ext cx="12042990" cy="72533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Symptoms of Spiritual Apathy</a:t>
            </a:r>
          </a:p>
          <a:p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Disregard of Godly Counsel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219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1:23-25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“Turn you at my reproof: behold, I will pour out my spirit unto you, I will make known my words unto you.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have called, and ye refused;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stretched out my hand, and no man regarded;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ye have set at nought 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counsel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ʿēṣâ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my purpose, plan, prudence)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would none 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reproof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Tôwkêchâh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correction)</a:t>
            </a:r>
          </a:p>
          <a:p>
            <a:pPr>
              <a:spcBef>
                <a:spcPts val="0"/>
              </a:spcBef>
            </a:pPr>
            <a:endParaRPr lang="en-US" sz="309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69003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6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Disregard of Godly Counsel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219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1:29-32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that they hated knowledge,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did not choose the fear of the LORD: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would none of my counsel: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despised all my reproof.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shall they eat of the fruit of their own way,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filled with their own devices.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09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turning away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simple shall slay them,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prosperity of fools shall destroy them.” </a:t>
            </a:r>
          </a:p>
          <a:p>
            <a:pPr algn="ctr">
              <a:spcBef>
                <a:spcPts val="0"/>
              </a:spcBef>
            </a:pP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5201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Bible “But” in Pr. 1:33 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But: whoso </a:t>
            </a:r>
            <a:r>
              <a:rPr 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hearkeneth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me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shāmaʿ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hear intelligently and obediently)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dwell safely,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beṭah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’:̣ securely)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be quiet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shāʾan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peaceful)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fear of evil.” </a:t>
            </a:r>
          </a:p>
        </p:txBody>
      </p:sp>
    </p:spTree>
    <p:extLst>
      <p:ext uri="{BB962C8B-B14F-4D97-AF65-F5344CB8AC3E}">
        <p14:creationId xmlns:p14="http://schemas.microsoft.com/office/powerpoint/2010/main" val="2330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-39642"/>
            <a:ext cx="12042990" cy="68634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Causes of Spiritual Apathy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(Diminished spiritual appetites &amp; interests. </a:t>
            </a:r>
            <a:endParaRPr lang="en-US" sz="464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Principle of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en-US" sz="4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 causes Apathy!)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In Rev. 1:12,13 Jesus is in the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“midst of the candlesticks”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In Rev. 2:4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“you’ve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first love…”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aphi’ēmi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neglect, lay aside, or Forsake)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 By Rev. 3:20 Jesus is outside the church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of Laodicea, seeking entrance!</a:t>
            </a:r>
            <a:endParaRPr lang="en-US" sz="3375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i stand at the door and knock">
            <a:extLst>
              <a:ext uri="{FF2B5EF4-FFF2-40B4-BE49-F238E27FC236}">
                <a16:creationId xmlns:a16="http://schemas.microsoft.com/office/drawing/2014/main" id="{7C46A614-6898-758D-79A6-FEB6341D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10" y="3543364"/>
            <a:ext cx="2341517" cy="3276497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BA625EFF-F0AB-8721-D3C6-B5E12FF9F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94" y="152400"/>
            <a:ext cx="4603706" cy="44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0" y="1493256"/>
            <a:ext cx="10728720" cy="3231144"/>
          </a:xfrm>
          <a:solidFill>
            <a:schemeClr val="tx1">
              <a:alpha val="82000"/>
            </a:schemeClr>
          </a:solidFill>
          <a:effectLst>
            <a:softEdge rad="279400"/>
          </a:effectLst>
        </p:spPr>
        <p:txBody>
          <a:bodyPr rtlCol="0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4:1-13; 18-27</a:t>
            </a:r>
            <a:endParaRPr lang="en-US" sz="9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7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“Wisdom is the principal thing;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7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therefore get wisdom…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9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the just is as the shining light,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shineth more and more unto the perfect day.”</a:t>
            </a:r>
            <a:endParaRPr lang="en-US" sz="10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2238491" y="105"/>
            <a:ext cx="9858075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64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Jan 1</a:t>
            </a:r>
            <a:r>
              <a:rPr lang="en-US" sz="464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64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6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we contrasted two paths outlined for us in Proverbs 4: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D90DB-1105-9D52-3EB7-AC8DE61FD122}"/>
              </a:ext>
            </a:extLst>
          </p:cNvPr>
          <p:cNvSpPr txBox="1"/>
          <p:nvPr/>
        </p:nvSpPr>
        <p:spPr>
          <a:xfrm>
            <a:off x="9808" y="4572000"/>
            <a:ext cx="10728719" cy="2215991"/>
          </a:xfrm>
          <a:prstGeom prst="rect">
            <a:avLst/>
          </a:prstGeom>
          <a:solidFill>
            <a:schemeClr val="tx1"/>
          </a:solidFill>
          <a:effectLst>
            <a:softEdge rad="406400"/>
          </a:effec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Path of Wickedness.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4:14-17,24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way of the wicked is as darkness: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know not at what they stumble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-39642"/>
            <a:ext cx="12042990" cy="76143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causes our spiritual appetites/interests   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to diminish. 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B. The Principle of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Gravity</a:t>
            </a:r>
            <a:endParaRPr lang="en-US" sz="4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The larger the object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(accumulated Mass) </a:t>
            </a: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the stronger the attraction or pull. Ps 34:33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“magnify the LORD with me, and let us exalt his name”</a:t>
            </a:r>
          </a:p>
          <a:p>
            <a:pPr lvl="0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The closer you are to an object,</a:t>
            </a:r>
          </a:p>
          <a:p>
            <a:pPr lvl="0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the stronger the attraction or pull.  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6:21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where your treasure is,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there will your heart be also.” 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33196"/>
            <a:ext cx="12042990" cy="6024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Principle of Appetite / Nutrition</a:t>
            </a:r>
            <a:endParaRPr lang="en-US" sz="421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Feeding on the junk food of worldly wisdom</a:t>
            </a: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diminishes our spiritual appetite &amp; energy.</a:t>
            </a:r>
          </a:p>
          <a:p>
            <a:pPr algn="ctr"/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2:8-10 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Beware lest any man spoil you through philosophy and vain deceit, after the tradition of men,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rudiments of the world, and not after Christ.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 him dwelleth all the fulness of the Godhead bodily. 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are </a:t>
            </a:r>
            <a:r>
              <a:rPr lang="en-US" sz="5062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Him…”</a:t>
            </a:r>
            <a:endParaRPr lang="en-US" sz="379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6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Plēroō</a:t>
            </a:r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replete, filled, satisfied!)</a:t>
            </a:r>
          </a:p>
        </p:txBody>
      </p:sp>
    </p:spTree>
    <p:extLst>
      <p:ext uri="{BB962C8B-B14F-4D97-AF65-F5344CB8AC3E}">
        <p14:creationId xmlns:p14="http://schemas.microsoft.com/office/powerpoint/2010/main" val="27180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955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5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causes Spiritual Apathy?</a:t>
            </a:r>
          </a:p>
          <a:p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Principle of 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sz="4219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in our lives </a:t>
            </a:r>
          </a:p>
          <a:p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weakens our spiritual appetite/energy</a:t>
            </a:r>
            <a:r>
              <a:rPr lang="en-US" sz="421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11:30-31</a:t>
            </a:r>
            <a:endParaRPr lang="en-US" sz="421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this cause many are </a:t>
            </a:r>
            <a:r>
              <a:rPr lang="en-US" sz="3797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sickly among you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asthenēs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without strength or appetite) </a:t>
            </a:r>
          </a:p>
          <a:p>
            <a:pPr algn="ctr"/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sleep. </a:t>
            </a:r>
          </a:p>
          <a:p>
            <a:pPr algn="ctr"/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if we would judge ourselves,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Diakrinō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separate thoroughly, withdraw from.)</a:t>
            </a:r>
          </a:p>
          <a:p>
            <a:pPr algn="ctr"/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be judged.”  </a:t>
            </a:r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6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46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sentenced)</a:t>
            </a:r>
            <a:endParaRPr lang="en-US" sz="67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64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24143"/>
            <a:ext cx="12192000" cy="6977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(Entropy, Gravity, Appetite, Poison) </a:t>
            </a:r>
            <a:r>
              <a:rPr lang="en-US" sz="46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at work:  In ancient Israel. </a:t>
            </a:r>
          </a:p>
          <a:p>
            <a:pPr algn="ctr"/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Num. 11:5 </a:t>
            </a:r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remember…what we did eat in Egypt…</a:t>
            </a:r>
          </a:p>
          <a:p>
            <a:pPr algn="ctr"/>
            <a:r>
              <a:rPr lang="en-US" sz="379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 our soul is dried away: there is nothing at all except this manna before our eyes.”</a:t>
            </a:r>
          </a:p>
          <a:p>
            <a:pPr algn="ctr">
              <a:spcBef>
                <a:spcPts val="1266"/>
              </a:spcBef>
            </a:pP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21:5 </a:t>
            </a:r>
            <a:r>
              <a:rPr lang="en-US" sz="337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people </a:t>
            </a:r>
            <a:r>
              <a:rPr lang="en-US" sz="337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337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God, and against Moses, Wherefore have ye brought us up out of Egypt to die in the wilderness? for there is no bread, neither is there any water; </a:t>
            </a:r>
          </a:p>
          <a:p>
            <a:pPr algn="ctr"/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our soul </a:t>
            </a:r>
            <a:r>
              <a:rPr lang="en-US" sz="5062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loatheth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light bread.”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Nu. 14:3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“…were it not better for us to return into Egypt?” </a:t>
            </a:r>
          </a:p>
          <a:p>
            <a:pPr algn="ctr"/>
            <a:endParaRPr lang="en-US" sz="337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" y="267987"/>
            <a:ext cx="12042990" cy="6949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were at work  in Laodicea! </a:t>
            </a: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Entropy: Rev. 3:15-16</a:t>
            </a:r>
          </a:p>
          <a:p>
            <a:pPr marL="642915" indent="-642915" algn="ctr">
              <a:buAutoNum type="arabicPlain" startAt="15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thy works, that thou art neither cold nor hot: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thou wert cold or hot. 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then because thou art lukewarm…</a:t>
            </a:r>
          </a:p>
          <a:p>
            <a:pPr algn="ctr"/>
            <a:r>
              <a:rPr lang="en-US" sz="618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(apathetic)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will spue thee out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my mouth.”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37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1CA19411-9C7B-425F-AB47-8D4A78BC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23590"/>
            <a:ext cx="380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955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were at work in Laodicea! </a:t>
            </a: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3:17,18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thou sayest, I am rich, and increased with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goods, and have need of nothing;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that thou art wretched, and miserable, and poor, and blind, and naked: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counsel thee to buy of me gold tried in the fire, that thou mayest be rich; and white raiment, that thou mayest be clothed, and that the shame of thy nakedness do not appear;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anoint thine eyes with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eyesalve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thou mayest see.”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are at work in our lives! 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John 2:15-17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not the world, neither the things that are in the world.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man love the world,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love of the Father is not in him.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that is in the world, the lust of the flesh,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lust of the eyes, and the pride of life,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of the Father, but is of the world.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world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away, and the lust thereof: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that doeth the will of God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ever.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7294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are at work in our lives!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 3:17-19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“Brethren, be followers …of me, and mark them that walk so as you have us for an example.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many walk, of whom I have told you often, and now tell you even weeping,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the enemies of the cross of Christ:</a:t>
            </a:r>
          </a:p>
          <a:p>
            <a:pPr algn="ctr">
              <a:spcBef>
                <a:spcPts val="18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Whose end is destruction, whose God is their belly, and whose glory is in their shame,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mind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value, regard)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things.) </a:t>
            </a:r>
          </a:p>
          <a:p>
            <a:pPr algn="ctr"/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" y="-4016"/>
            <a:ext cx="12192000" cy="1288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worldly appetite spoils spiritual discernment!</a:t>
            </a:r>
          </a:p>
          <a:p>
            <a:pPr algn="ctr"/>
            <a:endParaRPr lang="en-US" sz="337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Related image">
            <a:extLst>
              <a:ext uri="{FF2B5EF4-FFF2-40B4-BE49-F238E27FC236}">
                <a16:creationId xmlns:a16="http://schemas.microsoft.com/office/drawing/2014/main" id="{4AAB61A6-D4CE-4E0C-A8CC-9669BFAF9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28"/>
          <a:stretch/>
        </p:blipFill>
        <p:spPr bwMode="auto">
          <a:xfrm>
            <a:off x="497257" y="990600"/>
            <a:ext cx="11197486" cy="54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2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lated image">
            <a:extLst>
              <a:ext uri="{FF2B5EF4-FFF2-40B4-BE49-F238E27FC236}">
                <a16:creationId xmlns:a16="http://schemas.microsoft.com/office/drawing/2014/main" id="{4AAB61A6-D4CE-4E0C-A8CC-9669BFAF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7" y="46704"/>
            <a:ext cx="11197486" cy="60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2F328-A454-FB87-5812-0181513915A6}"/>
              </a:ext>
            </a:extLst>
          </p:cNvPr>
          <p:cNvSpPr txBox="1"/>
          <p:nvPr/>
        </p:nvSpPr>
        <p:spPr>
          <a:xfrm>
            <a:off x="0" y="3394976"/>
            <a:ext cx="1219200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Titus 1:15-16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“unto them that are defiled and unbelieving is nothing pure; but even their mind and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co-perception)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defiled.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miai’no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They profess that they know God; but in works they deny him, being abominable,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bdelyk’tos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idolatrous)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disobedient,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unto every good work reprobate.”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adokimos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worthless)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71600"/>
            <a:ext cx="10287000" cy="5430765"/>
          </a:xfrm>
          <a:solidFill>
            <a:schemeClr val="tx1">
              <a:alpha val="97000"/>
            </a:schemeClr>
          </a:solidFill>
          <a:effectLst>
            <a:softEdge rad="215900"/>
          </a:effectLst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16:11 </a:t>
            </a: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the path of life: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is </a:t>
            </a:r>
            <a:r>
              <a:rPr lang="en-US" sz="3797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fulness</a:t>
            </a: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śōbaʿ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satisfaction) </a:t>
            </a: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joy;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thy right hand there are </a:t>
            </a:r>
            <a:r>
              <a:rPr lang="en-US" sz="3797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pleasures forever</a:t>
            </a:r>
            <a:r>
              <a:rPr lang="en-US" sz="3797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nāʿîm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{delights}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̣’aḥ: perpetual confidence)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nāṣah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̣: the goal (Jer. 29:11)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know the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maḥashābâ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purposes)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think toward …, thoughts of peace 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you an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Tiqwâ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a cord, hope)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aḥarît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 future rewards)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5740B-AE9D-637D-03C2-3FDFC5758801}"/>
              </a:ext>
            </a:extLst>
          </p:cNvPr>
          <p:cNvSpPr txBox="1"/>
          <p:nvPr/>
        </p:nvSpPr>
        <p:spPr>
          <a:xfrm>
            <a:off x="1143000" y="55635"/>
            <a:ext cx="11402437" cy="1446550"/>
          </a:xfrm>
          <a:prstGeom prst="rect">
            <a:avLst/>
          </a:prstGeom>
          <a:solidFill>
            <a:schemeClr val="tx1"/>
          </a:solidFill>
          <a:effectLst>
            <a:softEdge rad="596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Principles act as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“moral compass”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guide us on the path of wisdom. </a:t>
            </a:r>
          </a:p>
        </p:txBody>
      </p:sp>
    </p:spTree>
    <p:extLst>
      <p:ext uri="{BB962C8B-B14F-4D97-AF65-F5344CB8AC3E}">
        <p14:creationId xmlns:p14="http://schemas.microsoft.com/office/powerpoint/2010/main" val="39250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1CA19411-9C7B-425F-AB47-8D4A78BC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3233056" cy="3233056"/>
          </a:xfrm>
          <a:prstGeom prst="rect">
            <a:avLst/>
          </a:prstGeom>
        </p:spPr>
      </p:pic>
      <p:pic>
        <p:nvPicPr>
          <p:cNvPr id="36866" name="Picture 2" descr="Image result for i will spue thee out of my mouth">
            <a:extLst>
              <a:ext uri="{FF2B5EF4-FFF2-40B4-BE49-F238E27FC236}">
                <a16:creationId xmlns:a16="http://schemas.microsoft.com/office/drawing/2014/main" id="{C4E0264C-4E43-4C58-B91E-922360C2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39" y="0"/>
            <a:ext cx="6803657" cy="680365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69288-13ED-DDB6-C884-36D0222D1BDF}"/>
              </a:ext>
            </a:extLst>
          </p:cNvPr>
          <p:cNvSpPr txBox="1"/>
          <p:nvPr/>
        </p:nvSpPr>
        <p:spPr>
          <a:xfrm>
            <a:off x="-228600" y="2522228"/>
            <a:ext cx="60975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many as I love,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rebuke and chasten: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zealous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Zēlo’ō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Passionate)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reconsider)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DF841-8A63-AD9F-1117-E4E7B00F154B}"/>
              </a:ext>
            </a:extLst>
          </p:cNvPr>
          <p:cNvSpPr txBox="1"/>
          <p:nvPr/>
        </p:nvSpPr>
        <p:spPr>
          <a:xfrm>
            <a:off x="2879002" y="290629"/>
            <a:ext cx="246633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 3:19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7D536-6A3C-F5A5-958D-B619176ED3C7}"/>
              </a:ext>
            </a:extLst>
          </p:cNvPr>
          <p:cNvSpPr txBox="1"/>
          <p:nvPr/>
        </p:nvSpPr>
        <p:spPr>
          <a:xfrm>
            <a:off x="8452942" y="152400"/>
            <a:ext cx="3696054" cy="71711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warm people don’t want to be saved from the Power of their Sin;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only want to be saved from the Penalty (consequences) of their sin.</a:t>
            </a:r>
          </a:p>
          <a:p>
            <a:pPr algn="ctr">
              <a:spcBef>
                <a:spcPts val="1200"/>
              </a:spcBef>
            </a:pP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invitation.  Rev 3:20-22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stand at the door, and knock: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any man hear my voice,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open the door, I will come in to him,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will sup with him, and he with me.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To him that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nika’ō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subdue, conquer, prevail)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 grant to sit with me in my throne,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as I also overcame,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am set down with my Father in his throne.”</a:t>
            </a:r>
          </a:p>
        </p:txBody>
      </p:sp>
      <p:pic>
        <p:nvPicPr>
          <p:cNvPr id="3" name="Picture 2" descr="Image result for i stand at the door and knock">
            <a:extLst>
              <a:ext uri="{FF2B5EF4-FFF2-40B4-BE49-F238E27FC236}">
                <a16:creationId xmlns:a16="http://schemas.microsoft.com/office/drawing/2014/main" id="{8490FD5E-101B-69D6-7C25-D7D51562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-25400"/>
            <a:ext cx="2874917" cy="4022886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possibly overcome such odds?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4:4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God, …and have overcome them: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F472B-0687-C89D-BC30-B3C24D63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981530"/>
            <a:ext cx="50292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47899-C900-359F-CA06-4DDB0DAD647E}"/>
              </a:ext>
            </a:extLst>
          </p:cNvPr>
          <p:cNvSpPr txBox="1"/>
          <p:nvPr/>
        </p:nvSpPr>
        <p:spPr>
          <a:xfrm>
            <a:off x="3505200" y="1600200"/>
            <a:ext cx="853779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greater is he that is in you, than he that is in the world.”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Jn 5:4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is the victory that overcomes the world,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our Faith!”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challenge to the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-warm Laodiceans of every age.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3:22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F472B-0687-C89D-BC30-B3C24D63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981530"/>
            <a:ext cx="5029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4E31D-47AB-06C8-DC66-2B5E8293B0A9}"/>
              </a:ext>
            </a:extLst>
          </p:cNvPr>
          <p:cNvSpPr txBox="1"/>
          <p:nvPr/>
        </p:nvSpPr>
        <p:spPr>
          <a:xfrm>
            <a:off x="-228600" y="5562600"/>
            <a:ext cx="1242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Spirit saying to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CFF19-C942-567B-F0FF-6081EE39573D}"/>
              </a:ext>
            </a:extLst>
          </p:cNvPr>
          <p:cNvSpPr txBox="1"/>
          <p:nvPr/>
        </p:nvSpPr>
        <p:spPr>
          <a:xfrm>
            <a:off x="4800600" y="1981530"/>
            <a:ext cx="63588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an ear, let him hear what the Spirit saith unto the churches.”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ays of Samuel - Study 3 Speak for thy servant heareth - YouTube">
            <a:extLst>
              <a:ext uri="{FF2B5EF4-FFF2-40B4-BE49-F238E27FC236}">
                <a16:creationId xmlns:a16="http://schemas.microsoft.com/office/drawing/2014/main" id="{5A1144CC-3D2F-D2C5-400C-BEF0BB07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409948"/>
            <a:ext cx="11814390" cy="53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4F8D9-190A-1D3E-D7B7-8D84EA045285}"/>
              </a:ext>
            </a:extLst>
          </p:cNvPr>
          <p:cNvSpPr txBox="1"/>
          <p:nvPr/>
        </p:nvSpPr>
        <p:spPr>
          <a:xfrm>
            <a:off x="3124200" y="601378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 Samuel 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4BC8F-A0B7-A23D-206E-B341BC3D5FB5}"/>
              </a:ext>
            </a:extLst>
          </p:cNvPr>
          <p:cNvSpPr txBox="1"/>
          <p:nvPr/>
        </p:nvSpPr>
        <p:spPr>
          <a:xfrm>
            <a:off x="381000" y="4876800"/>
            <a:ext cx="11430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“Speak Lord, for thy servant heareth”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1EBB3-0F65-38D8-E451-2252738ECCEB}"/>
              </a:ext>
            </a:extLst>
          </p:cNvPr>
          <p:cNvSpPr/>
          <p:nvPr/>
        </p:nvSpPr>
        <p:spPr>
          <a:xfrm>
            <a:off x="0" y="0"/>
            <a:ext cx="1204299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“saying” to God’s Spirit?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6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928C4A-6F13-6242-67C5-7B4544271C1A}"/>
              </a:ext>
            </a:extLst>
          </p:cNvPr>
          <p:cNvSpPr txBox="1"/>
          <p:nvPr/>
        </p:nvSpPr>
        <p:spPr>
          <a:xfrm>
            <a:off x="-36968" y="1482009"/>
            <a:ext cx="9829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What “goal” are you working toward?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006C8-DEF2-1451-DA47-172ED2C81A9A}"/>
              </a:ext>
            </a:extLst>
          </p:cNvPr>
          <p:cNvSpPr txBox="1"/>
          <p:nvPr/>
        </p:nvSpPr>
        <p:spPr>
          <a:xfrm>
            <a:off x="2057400" y="35459"/>
            <a:ext cx="9525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What “Principles” are you using to guide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(and guard)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your journey?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25EE2-658B-98E3-8B1D-7340ECE08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1969"/>
            <a:ext cx="9296400" cy="4572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9CE80-335B-6F58-D9E6-2CA65E084B92}"/>
              </a:ext>
            </a:extLst>
          </p:cNvPr>
          <p:cNvSpPr txBox="1"/>
          <p:nvPr/>
        </p:nvSpPr>
        <p:spPr>
          <a:xfrm>
            <a:off x="4800600" y="6248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Greg Olson</a:t>
            </a:r>
          </a:p>
        </p:txBody>
      </p:sp>
    </p:spTree>
    <p:extLst>
      <p:ext uri="{BB962C8B-B14F-4D97-AF65-F5344CB8AC3E}">
        <p14:creationId xmlns:p14="http://schemas.microsoft.com/office/powerpoint/2010/main" val="1808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4433A856-B6C8-B22E-E392-4AF9B606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-152400"/>
            <a:ext cx="11658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6600"/>
                </a:solidFill>
              </a:rPr>
              <a:t>Principles for Powerful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EEDBC-0DE3-98A4-9B10-54AE7188EBC6}"/>
              </a:ext>
            </a:extLst>
          </p:cNvPr>
          <p:cNvSpPr txBox="1"/>
          <p:nvPr/>
        </p:nvSpPr>
        <p:spPr>
          <a:xfrm>
            <a:off x="0" y="76200"/>
            <a:ext cx="12192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Principles for Powerful and Productive Living.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 1: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Principle!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3:16,17  </a:t>
            </a:r>
            <a:r>
              <a:rPr kumimoji="0" lang="en-US" altLang="en-US" sz="4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the word of Christ dwell in you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richly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Plousi’ōs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copiously)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all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wisdom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(Sophia: from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saphes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clarity)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teaching and admonishing one another…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Grace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charis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God’s influence)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your hearts.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whatsoever ye do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word or deed,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all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name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Lord Jesus,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On’oma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authority and character)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giving thanks to God and the Father by him” </a:t>
            </a:r>
          </a:p>
        </p:txBody>
      </p:sp>
    </p:spTree>
    <p:extLst>
      <p:ext uri="{BB962C8B-B14F-4D97-AF65-F5344CB8AC3E}">
        <p14:creationId xmlns:p14="http://schemas.microsoft.com/office/powerpoint/2010/main" val="12327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 1: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Principle! </a:t>
            </a:r>
          </a:p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3:23,24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whatsoever ye do,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it heartily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(ek psyche: from the soul, innermost being)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kurios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supreme authority)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unto men;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Knowing that of the Lord ye shall receive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reward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Antapod’osis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requital)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inheritance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klēronomi’a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patrimony)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douleu’ō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Christ.” </a:t>
            </a:r>
          </a:p>
        </p:txBody>
      </p:sp>
    </p:spTree>
    <p:extLst>
      <p:ext uri="{BB962C8B-B14F-4D97-AF65-F5344CB8AC3E}">
        <p14:creationId xmlns:p14="http://schemas.microsoft.com/office/powerpoint/2010/main" val="9240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107258"/>
            <a:ext cx="12001134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Spiritual Passion is difficult to maintain in a Secular </a:t>
            </a:r>
            <a:r>
              <a:rPr lang="en-US" alt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(Satanic)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World.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 12:31; 14:30; 2 Cor 4:4) 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 Jesus acknowledged this.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13:24, Mt. 7:13,14</a:t>
            </a:r>
            <a:endParaRPr kumimoji="0" lang="en-US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13:24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Strive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agoniz’omai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enter into the strait gate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7:13,14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“wide is the gate, and broad is the way, that leadeth to destruction, and many there be which go in thereat: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strait 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(stenos: cluttered with obstacles)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gate,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narrow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thlibo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troubled)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way, which leadeth unto life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few there be that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it.”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Heuris’kō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perceive and/or obtain)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5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7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1F3B9B0-990E-463A-9519-85EBE8987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28365"/>
            <a:ext cx="11506200" cy="5214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24C8B-8A4E-4967-8ECD-817B6ED87AA9}"/>
              </a:ext>
            </a:extLst>
          </p:cNvPr>
          <p:cNvSpPr txBox="1"/>
          <p:nvPr/>
        </p:nvSpPr>
        <p:spPr>
          <a:xfrm>
            <a:off x="228600" y="-76200"/>
            <a:ext cx="12170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History (experience) confirms this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Israel passed through several deserts before arriving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Promised Land.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 10:11-13)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2645</Words>
  <Application>Microsoft Office PowerPoint</Application>
  <PresentationFormat>Widescreen</PresentationFormat>
  <Paragraphs>249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Gentium</vt:lpstr>
      <vt:lpstr>Georgia</vt:lpstr>
      <vt:lpstr>Times New Roman</vt:lpstr>
      <vt:lpstr>Wingdings</vt:lpstr>
      <vt:lpstr>Office Theme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46</cp:revision>
  <dcterms:created xsi:type="dcterms:W3CDTF">2011-08-02T06:30:26Z</dcterms:created>
  <dcterms:modified xsi:type="dcterms:W3CDTF">2023-01-21T20:07:32Z</dcterms:modified>
</cp:coreProperties>
</file>