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55" r:id="rId2"/>
  </p:sldMasterIdLst>
  <p:notesMasterIdLst>
    <p:notesMasterId r:id="rId29"/>
  </p:notesMasterIdLst>
  <p:sldIdLst>
    <p:sldId id="287" r:id="rId3"/>
    <p:sldId id="292" r:id="rId4"/>
    <p:sldId id="302" r:id="rId5"/>
    <p:sldId id="309" r:id="rId6"/>
    <p:sldId id="311" r:id="rId7"/>
    <p:sldId id="312" r:id="rId8"/>
    <p:sldId id="318" r:id="rId9"/>
    <p:sldId id="324" r:id="rId10"/>
    <p:sldId id="346" r:id="rId11"/>
    <p:sldId id="336" r:id="rId12"/>
    <p:sldId id="351" r:id="rId13"/>
    <p:sldId id="334" r:id="rId14"/>
    <p:sldId id="330" r:id="rId15"/>
    <p:sldId id="347" r:id="rId16"/>
    <p:sldId id="348" r:id="rId17"/>
    <p:sldId id="349" r:id="rId18"/>
    <p:sldId id="350" r:id="rId19"/>
    <p:sldId id="331" r:id="rId20"/>
    <p:sldId id="332" r:id="rId21"/>
    <p:sldId id="333" r:id="rId22"/>
    <p:sldId id="317" r:id="rId23"/>
    <p:sldId id="342" r:id="rId24"/>
    <p:sldId id="343" r:id="rId25"/>
    <p:sldId id="339" r:id="rId26"/>
    <p:sldId id="344" r:id="rId27"/>
    <p:sldId id="345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3300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0C441-924E-433E-9653-C85153A7CE00}" v="959" dt="2023-03-01T16:49:26.290"/>
    <p1510:client id="{D663FD7F-582D-43F9-A0F6-6EAF75FB7FD6}" v="129" dt="2023-03-01T20:30:09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E3B4-4184-4DDB-A519-CE6B9513E49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4421B-F208-4532-A501-EB0ADE68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8280-5FCC-4D68-2851-33ED560B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3BAE-C0D2-400E-AB0A-9DFF53C14DB5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FF93-7DAD-0B9A-A2CE-21C76955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ED99-2BBC-54BA-FE66-B989879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E2C78-6332-4499-BAC4-F01D60859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5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CF0148-53B5-6614-FD4A-422BF2543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F4280B-A46F-B0E6-A294-20BB556F2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9A16-0B96-11F4-1584-3129B51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156D9-F8F9-4ABC-B64D-B9BEE346E454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3523-4361-2DA3-44F3-02AF27189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F6D-C120-7163-A4FC-0DFE648B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2E1478-DF19-4F64-B127-C0DC17086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16CC369F-B7B6-444C-A553-B692E590A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969" y="4944071"/>
            <a:ext cx="11919645" cy="1964531"/>
          </a:xfrm>
          <a:ln/>
        </p:spPr>
        <p:txBody>
          <a:bodyPr vert="horz" wrap="square" lIns="0" tIns="0" rIns="108367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/>
            <a:endParaRPr lang="en-US" altLang="en-US"/>
          </a:p>
        </p:txBody>
      </p:sp>
      <p:pic>
        <p:nvPicPr>
          <p:cNvPr id="8198" name="Picture 6" descr="Image result for spiritual passion">
            <a:extLst>
              <a:ext uri="{FF2B5EF4-FFF2-40B4-BE49-F238E27FC236}">
                <a16:creationId xmlns:a16="http://schemas.microsoft.com/office/drawing/2014/main" id="{1FAC1125-91AF-45F0-AC5B-51E125717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7"/>
          <a:stretch/>
        </p:blipFill>
        <p:spPr bwMode="auto">
          <a:xfrm>
            <a:off x="1" y="105"/>
            <a:ext cx="12192000" cy="68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EDA29A6-A3F8-4149-8BD7-9FCF68FBD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51" y="4446953"/>
            <a:ext cx="3803931" cy="28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7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76200" y="0"/>
            <a:ext cx="12039600" cy="638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spcBef>
                <a:spcPts val="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Our choices 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(even after being redeemed) </a:t>
            </a:r>
          </a:p>
          <a:p>
            <a:pPr marL="742950" lvl="0" indent="-742950" algn="ctr">
              <a:spcBef>
                <a:spcPts val="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can shackle and enslave us! 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6:17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God be thanked, that ye were the servants of sin,</a:t>
            </a: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ye have obeyed from the heart that form of doctrine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(truth)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was delivered you.</a:t>
            </a:r>
          </a:p>
          <a:p>
            <a:pPr lvl="0" algn="ctr">
              <a:spcBef>
                <a:spcPts val="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Being then made free from sin, </a:t>
            </a:r>
          </a:p>
          <a:p>
            <a:pPr lvl="0"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became the servants of righteousness.” </a:t>
            </a:r>
          </a:p>
          <a:p>
            <a:pPr lvl="0"/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0" y="0"/>
            <a:ext cx="121158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spcBef>
                <a:spcPct val="2000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Our choices 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(even after being redeemed) </a:t>
            </a:r>
          </a:p>
          <a:p>
            <a:pPr marL="742950" lvl="0" indent="-742950">
              <a:spcBef>
                <a:spcPts val="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can shackle and enslave us!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12:1,2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0" indent="-742950">
              <a:spcBef>
                <a:spcPts val="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us lay aside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weight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on’kos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mass, hindrance)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 algn="ctr">
              <a:spcBef>
                <a:spcPts val="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sin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(hamartia, from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hamartano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miss the mark)</a:t>
            </a:r>
          </a:p>
          <a:p>
            <a:pPr marL="742950" lvl="0" indent="-74295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doth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easily beset us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euperis’tatos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0" indent="-742950"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us standing around, detain, thwart)</a:t>
            </a:r>
          </a:p>
          <a:p>
            <a:pPr marL="742950" lvl="0" indent="-74295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run with patience the race that is set before us, </a:t>
            </a:r>
          </a:p>
          <a:p>
            <a:pPr marL="742950" lvl="0" indent="-74295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unto Jesus</a:t>
            </a:r>
          </a:p>
          <a:p>
            <a:pPr marL="742950" lvl="0" indent="-74295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author and finisher of our faith”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5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76200" y="0"/>
            <a:ext cx="120396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spcBef>
                <a:spcPct val="2000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Our choices can shackle &amp; enslave us!  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5:22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“His own iniquities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the wicked himself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holden with the cords of his sins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lvl="0" algn="ctr"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12:1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sin which doth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easily beset us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lvl="0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Lust  Pr. 7; 23:27-28; 1Thes. 4:1-7</a:t>
            </a:r>
          </a:p>
          <a:p>
            <a:pPr lvl="0"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(2) Alcohol 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23:26-35</a:t>
            </a:r>
          </a:p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(3) Drugs  (Rev. 21:8) </a:t>
            </a:r>
          </a:p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(4) Even Food!  (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23:2)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“put a knife to thy throat, </a:t>
            </a:r>
          </a:p>
          <a:p>
            <a:pPr lvl="0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if thou be …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to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ba’al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mastered by)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appetite.”</a:t>
            </a:r>
          </a:p>
          <a:p>
            <a:pPr lvl="0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Phil. 3:19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“their god is their belly…mind earthly things” </a:t>
            </a:r>
          </a:p>
          <a:p>
            <a:pPr lvl="0">
              <a:spcBef>
                <a:spcPts val="0"/>
              </a:spcBef>
            </a:pP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841216-B308-9C1F-A588-3ED79B2742BD}"/>
              </a:ext>
            </a:extLst>
          </p:cNvPr>
          <p:cNvSpPr txBox="1"/>
          <p:nvPr/>
        </p:nvSpPr>
        <p:spPr>
          <a:xfrm>
            <a:off x="190500" y="152400"/>
            <a:ext cx="11811000" cy="681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Scope of our Passion.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“whatsoever”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The Strength Of Our Passion.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“Heartily…”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  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“ye serve the Lord”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 Lord Jesus” 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A. The Example of Jesus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encourages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us.  Heb. 12:2,3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Looking unto Jesus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author and finisher of our faith; who for the joy that was set before him endured the cross, despising the shame, and is set down at the right hand of the throne of God.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For consider him who endured…”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5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F6E310-4180-D02E-71B4-F42C9D354143}"/>
              </a:ext>
            </a:extLst>
          </p:cNvPr>
          <p:cNvSpPr txBox="1"/>
          <p:nvPr/>
        </p:nvSpPr>
        <p:spPr>
          <a:xfrm>
            <a:off x="5638800" y="152400"/>
            <a:ext cx="64008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2X He cleansed the temple Jn 2:15-17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he drove them all out of the temple, and the sheep, and the oxen;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poured out the changers' money, &amp; overthrew the tables; </a:t>
            </a:r>
            <a:b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And his disciples remembered that it was written,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zeal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thine house hath eaten me up.” 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 Mt. 21:12,13</a:t>
            </a:r>
          </a:p>
        </p:txBody>
      </p:sp>
      <p:pic>
        <p:nvPicPr>
          <p:cNvPr id="1028" name="Picture 4" descr="quakerthink: Cleansing the Temple">
            <a:extLst>
              <a:ext uri="{FF2B5EF4-FFF2-40B4-BE49-F238E27FC236}">
                <a16:creationId xmlns:a16="http://schemas.microsoft.com/office/drawing/2014/main" id="{F8E0B686-68A8-A983-56B9-4919D8EA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" y="-1"/>
            <a:ext cx="5792212" cy="689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9B56FC-7E6E-6920-A325-BB2CEB0C4011}"/>
              </a:ext>
            </a:extLst>
          </p:cNvPr>
          <p:cNvSpPr txBox="1"/>
          <p:nvPr/>
        </p:nvSpPr>
        <p:spPr>
          <a:xfrm>
            <a:off x="922443" y="6147096"/>
            <a:ext cx="4716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(See Ps 69:9)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69B7F8-D4F2-267E-7319-AED07738405C}"/>
              </a:ext>
            </a:extLst>
          </p:cNvPr>
          <p:cNvSpPr txBox="1"/>
          <p:nvPr/>
        </p:nvSpPr>
        <p:spPr>
          <a:xfrm>
            <a:off x="152400" y="228600"/>
            <a:ext cx="118872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lphaUcPeriod"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Example of Jesus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encourages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us.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His final days on are known as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“his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passion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9EDD71-61B8-72B3-B3A6-887D9B29C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220" y="1905000"/>
            <a:ext cx="3421224" cy="50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B1667-3101-033E-A2E2-344A506F1EBC}"/>
              </a:ext>
            </a:extLst>
          </p:cNvPr>
          <p:cNvSpPr txBox="1"/>
          <p:nvPr/>
        </p:nvSpPr>
        <p:spPr>
          <a:xfrm>
            <a:off x="304800" y="1576197"/>
            <a:ext cx="7162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Luke 9:51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“it came to pass,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when the time was come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he should be received up,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</a:t>
            </a:r>
            <a:r>
              <a:rPr kumimoji="0" lang="en-US" sz="4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stedfastly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set his face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stērizō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turned resolutely)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go to Jerusalem.” </a:t>
            </a:r>
          </a:p>
        </p:txBody>
      </p:sp>
    </p:spTree>
    <p:extLst>
      <p:ext uri="{BB962C8B-B14F-4D97-AF65-F5344CB8AC3E}">
        <p14:creationId xmlns:p14="http://schemas.microsoft.com/office/powerpoint/2010/main" val="100228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69B7F8-D4F2-267E-7319-AED07738405C}"/>
              </a:ext>
            </a:extLst>
          </p:cNvPr>
          <p:cNvSpPr txBox="1"/>
          <p:nvPr/>
        </p:nvSpPr>
        <p:spPr>
          <a:xfrm>
            <a:off x="228600" y="0"/>
            <a:ext cx="11887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Remember Gethsemane?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22:42-44</a:t>
            </a:r>
            <a:b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“Father, if thou be willing, remove this cup from me: nevertheless not my will, but thine, be done… </a:t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My Gospel Learning Place: Submissive As Christ">
            <a:extLst>
              <a:ext uri="{FF2B5EF4-FFF2-40B4-BE49-F238E27FC236}">
                <a16:creationId xmlns:a16="http://schemas.microsoft.com/office/drawing/2014/main" id="{60175E8A-88C6-EBDB-C6E1-D36FB0D1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11125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56E5E2-4679-828A-2BA0-03B14DED8C60}"/>
              </a:ext>
            </a:extLst>
          </p:cNvPr>
          <p:cNvSpPr txBox="1"/>
          <p:nvPr/>
        </p:nvSpPr>
        <p:spPr>
          <a:xfrm>
            <a:off x="458709" y="1856715"/>
            <a:ext cx="11049000" cy="2554545"/>
          </a:xfrm>
          <a:prstGeom prst="rect">
            <a:avLst/>
          </a:prstGeom>
          <a:solidFill>
            <a:schemeClr val="tx1">
              <a:alpha val="52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 And being in an agony he prayed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 earnestly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ektenes’teron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fervently)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his sweat was as it were great drops of blood falling down to the ground.”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492B6-34E5-9CC6-3DB8-1669A04DCABD}"/>
              </a:ext>
            </a:extLst>
          </p:cNvPr>
          <p:cNvSpPr txBox="1"/>
          <p:nvPr/>
        </p:nvSpPr>
        <p:spPr>
          <a:xfrm>
            <a:off x="8458200" y="6172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See Heb. 5:7</a:t>
            </a:r>
          </a:p>
        </p:txBody>
      </p:sp>
    </p:spTree>
    <p:extLst>
      <p:ext uri="{BB962C8B-B14F-4D97-AF65-F5344CB8AC3E}">
        <p14:creationId xmlns:p14="http://schemas.microsoft.com/office/powerpoint/2010/main" val="34325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The rock of Agony - Review of Church of All Nations (Basilica of the  Agony), Jerusalem, Israel - Tripadvisor">
            <a:extLst>
              <a:ext uri="{FF2B5EF4-FFF2-40B4-BE49-F238E27FC236}">
                <a16:creationId xmlns:a16="http://schemas.microsoft.com/office/drawing/2014/main" id="{B3C66357-94E3-E40D-5557-6ABB2CB14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1" r="-1" b="4331"/>
          <a:stretch/>
        </p:blipFill>
        <p:spPr bwMode="auto">
          <a:xfrm>
            <a:off x="4599255" y="205761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3019B-2BBA-6248-FA0C-16E7671A5F92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Basilica of the Agony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(Church of all Nations)</a:t>
            </a: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Ronny Light Photo | The Church of All Nations (Basilica of the Agony)">
            <a:extLst>
              <a:ext uri="{FF2B5EF4-FFF2-40B4-BE49-F238E27FC236}">
                <a16:creationId xmlns:a16="http://schemas.microsoft.com/office/drawing/2014/main" id="{09782169-6314-3A48-ABDD-1BB4ECE41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1" r="-1" b="5869"/>
          <a:stretch/>
        </p:blipFill>
        <p:spPr bwMode="auto">
          <a:xfrm>
            <a:off x="3460520" y="2857500"/>
            <a:ext cx="8788659" cy="40607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ABD65C-4FD9-F05C-C72B-0B71667F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8580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The Spirit of Jesus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US.  (Acts 1:8)    </a:t>
            </a:r>
          </a:p>
          <a:p>
            <a:pPr>
              <a:buFont typeface="Arial" charset="0"/>
              <a:buNone/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shall receive power, after that the Holy Ghost is come upon you: and ye shall be witnesses unto me”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The power of the Spirit Transformed the apostles!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Phil. 4:13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can do all things through Christ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strengtheneth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me.”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dynamo’ō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empowers)</a:t>
            </a:r>
          </a:p>
          <a:p>
            <a:pPr>
              <a:buFont typeface="Arial" charset="0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can transform us as well!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Cor. 3:18</a:t>
            </a:r>
          </a:p>
          <a:p>
            <a:pPr>
              <a:buFont typeface="Arial" charset="0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 Enthusiasm from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&amp; Theos  (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Phil. 2:13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God which worketh in you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to will and to do of His good pleasure.”</a:t>
            </a:r>
          </a:p>
          <a:p>
            <a:pPr>
              <a:buFont typeface="Arial" charset="0"/>
              <a:buNone/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87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ABD65C-4FD9-F05C-C72B-0B71667F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"/>
            <a:ext cx="12115800" cy="7086600"/>
          </a:xfrm>
        </p:spPr>
        <p:txBody>
          <a:bodyPr rtlCol="0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cooperate with Him for this process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of  transformation.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Cor 3:9; Mt. 11:28,29)</a:t>
            </a:r>
          </a:p>
          <a:p>
            <a:pPr marL="0" indent="0">
              <a:buNone/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12:1,2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not conformed to this world but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ye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transformed by the renewing of your mind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3600" b="1" dirty="0"/>
              <a:t>Jn 15:4-5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Abide in me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in you. As the branch cannot bear fruit of itself, except it abide in the vine; </a:t>
            </a:r>
          </a:p>
          <a:p>
            <a:pPr marL="514350" indent="-514350" algn="ctr">
              <a:buFont typeface="Arial" panose="020B0604020202020204" pitchFamily="34" charset="0"/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more can ye, except ye abide in me. </a:t>
            </a:r>
          </a:p>
          <a:p>
            <a:pPr marL="514350" indent="-51435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am the vine, ye are the branches: He that abides in me, and I in him, the same bringeth forth much fruit:</a:t>
            </a:r>
          </a:p>
          <a:p>
            <a:pPr marL="514350" indent="-51435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without me ye can do nothing.”</a:t>
            </a:r>
          </a:p>
          <a:p>
            <a:pPr marL="514350" indent="-514350" algn="ctr">
              <a:buFont typeface="Arial" panose="020B0604020202020204" pitchFamily="34" charset="0"/>
              <a:buNone/>
              <a:defRPr/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5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2039600" cy="678180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The Passion Principle!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Col. 3:16  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the word of Christ dwell in you richly in all wisdom teaching and admonishing one another…with Grace in your hearts.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…And whatsoever ye do in word or deed,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all in the name of the Lord Jesus,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giving thanks to God and the Father by him…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whatsoever ye do, </a:t>
            </a:r>
            <a:r>
              <a:rPr lang="en-US" sz="4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it heartily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to the Lord, and not unto men;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Knowing that of the Lord ye shall receive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reward of the inheritance: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ye serve the Lord Christ.” ” </a:t>
            </a:r>
          </a:p>
          <a:p>
            <a:pPr marL="514350" indent="-514350">
              <a:buNone/>
              <a:defRPr/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ABD65C-4FD9-F05C-C72B-0B71667F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"/>
            <a:ext cx="12115800" cy="68580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This is at the heart of Grace!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 15:10 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by the grace of God I am what I am: 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grace which was bestowed upon me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not in vain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but I labored more abundantly than they all: 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yet not I, but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grace of God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was with me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514350" indent="-51435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Charis: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divine influence upon the heart, </a:t>
            </a:r>
          </a:p>
          <a:p>
            <a:pPr marL="514350" indent="-51435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its reflection in the life; including gratitude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Gal. 2:21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do not frustrate the Grace of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God”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i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we?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Arial" panose="020B0604020202020204" pitchFamily="34" charset="0"/>
              <a:buNone/>
              <a:defRPr/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3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841216-B308-9C1F-A588-3ED79B2742BD}"/>
              </a:ext>
            </a:extLst>
          </p:cNvPr>
          <p:cNvSpPr txBox="1"/>
          <p:nvPr/>
        </p:nvSpPr>
        <p:spPr>
          <a:xfrm>
            <a:off x="-18107" y="-15844"/>
            <a:ext cx="12192000" cy="719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 Lord Jesus” 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The Example of Jesus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encourages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us.  Heb. 12:2,3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 The Spirit of Jesus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ENABLES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US.  (Acts 1:8)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The Love Of Christ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Constrains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Us.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 Cor 5:14)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“For the love of Christ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constraineth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us;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synech’ō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holds together, compels, preoccupies)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because we thus judge,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that if one died for all, then were all dead: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And that he died for all, that they which live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should not henceforth live unto themselves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but unto him which died for them, and rose again.”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3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841216-B308-9C1F-A588-3ED79B2742BD}"/>
              </a:ext>
            </a:extLst>
          </p:cNvPr>
          <p:cNvSpPr txBox="1"/>
          <p:nvPr/>
        </p:nvSpPr>
        <p:spPr>
          <a:xfrm>
            <a:off x="-18107" y="-15844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Paul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repeatedly compared our lives to a long race. 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(Heb. 12:1,2; 1 Cor 9:27-27; 2 Tim.4:7-8)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Phil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he gives his testimony and a type of “before and after” picture.  Notice vs 12,13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“Not as though I had …attained, either were… perfect…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I follow after,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dioko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pursue)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may apprehend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for which also I am apprehended”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I count not myself to have apprehended: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this one thing I do,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forgetting those things which are behind,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reaching forth unto those things which are before, </a:t>
            </a:r>
          </a:p>
        </p:txBody>
      </p:sp>
    </p:spTree>
    <p:extLst>
      <p:ext uri="{BB962C8B-B14F-4D97-AF65-F5344CB8AC3E}">
        <p14:creationId xmlns:p14="http://schemas.microsoft.com/office/powerpoint/2010/main" val="1298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841216-B308-9C1F-A588-3ED79B2742BD}"/>
              </a:ext>
            </a:extLst>
          </p:cNvPr>
          <p:cNvSpPr txBox="1"/>
          <p:nvPr/>
        </p:nvSpPr>
        <p:spPr>
          <a:xfrm>
            <a:off x="-18107" y="-15844"/>
            <a:ext cx="12192000" cy="650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press toward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dioko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kata: pursue against opposition) 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mark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skopos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goal)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prize of the high calling of God in Christ Jesus.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 algn="ctr">
              <a:spcBef>
                <a:spcPts val="0"/>
              </a:spcBef>
              <a:buAutoNum type="arabicPlain" startAt="15"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therefore, as many as be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teleios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thus minded:…”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“mark” are you moving toward?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Are you “Pressing” or Drifting?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 descr="Eric Liddle.jpg">
            <a:extLst>
              <a:ext uri="{FF2B5EF4-FFF2-40B4-BE49-F238E27FC236}">
                <a16:creationId xmlns:a16="http://schemas.microsoft.com/office/drawing/2014/main" id="{36E3C6A2-6FD4-8BA0-565F-113E5B532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3525712"/>
            <a:ext cx="2149445" cy="34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4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8A1130D-B420-1AC1-D993-882C1C40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02" y="228600"/>
            <a:ext cx="12039600" cy="3352800"/>
          </a:xfrm>
        </p:spPr>
        <p:txBody>
          <a:bodyPr/>
          <a:lstStyle/>
          <a:p>
            <a:pPr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Horace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(Quintus Horatius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Flaccus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wrote of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“Carpe Diem”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to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“Seize the day”.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/>
              <a:t>We need to embrace a new logo: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/>
              <a:t>   “Carpe deus”: </a:t>
            </a:r>
            <a:r>
              <a:rPr lang="en-US" altLang="en-US" sz="6000" b="1" dirty="0">
                <a:solidFill>
                  <a:srgbClr val="0000FF"/>
                </a:solidFill>
              </a:rPr>
              <a:t>“seize God”! 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D4307-1C59-0376-46E8-A60A797B3873}"/>
              </a:ext>
            </a:extLst>
          </p:cNvPr>
          <p:cNvSpPr txBox="1"/>
          <p:nvPr/>
        </p:nvSpPr>
        <p:spPr>
          <a:xfrm>
            <a:off x="-152400" y="3581400"/>
            <a:ext cx="120396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Phil. 3:12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I may apprehend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katalambano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seize, possess)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AD205-4C3A-96CB-D01A-8954BE53D8AA}"/>
              </a:ext>
            </a:extLst>
          </p:cNvPr>
          <p:cNvSpPr txBox="1"/>
          <p:nvPr/>
        </p:nvSpPr>
        <p:spPr>
          <a:xfrm>
            <a:off x="838200" y="5119011"/>
            <a:ext cx="10363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for which also I am apprehended”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 Jn 15:16</a:t>
            </a:r>
            <a:endParaRPr kumimoji="0" lang="en-US" sz="4400" b="1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ichelangelo, Ceiling of the Sistine Chapel, 1508–12, fresco (Vatican City, Rome)">
            <a:extLst>
              <a:ext uri="{FF2B5EF4-FFF2-40B4-BE49-F238E27FC236}">
                <a16:creationId xmlns:a16="http://schemas.microsoft.com/office/drawing/2014/main" id="{B52C33E3-AFF1-8174-2E39-6890293A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B1BC80-87BC-6D3E-A6B8-EA0EB043DFAD}"/>
              </a:ext>
            </a:extLst>
          </p:cNvPr>
          <p:cNvSpPr txBox="1"/>
          <p:nvPr/>
        </p:nvSpPr>
        <p:spPr>
          <a:xfrm>
            <a:off x="381000" y="6273225"/>
            <a:ext cx="11277600" cy="58477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Michelangelo, Ceiling of the Sistine Chapel, 1508-12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573319-4422-C568-7568-E21B1E3A356D}"/>
              </a:ext>
            </a:extLst>
          </p:cNvPr>
          <p:cNvCxnSpPr/>
          <p:nvPr/>
        </p:nvCxnSpPr>
        <p:spPr>
          <a:xfrm flipV="1">
            <a:off x="228600" y="3200400"/>
            <a:ext cx="49530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God | GoCorps">
            <a:extLst>
              <a:ext uri="{FF2B5EF4-FFF2-40B4-BE49-F238E27FC236}">
                <a16:creationId xmlns:a16="http://schemas.microsoft.com/office/drawing/2014/main" id="{1D0292DC-1386-81DF-0138-8988060A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72"/>
            <a:ext cx="12039600" cy="4684428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am touching the hand of God, Michelangelo, ceiling of the Sistine Chapel  Start by copying a simple pictur… | Michelangelo art, God art, Aesthetic  painting">
            <a:extLst>
              <a:ext uri="{FF2B5EF4-FFF2-40B4-BE49-F238E27FC236}">
                <a16:creationId xmlns:a16="http://schemas.microsoft.com/office/drawing/2014/main" id="{03BF5F62-EE35-1CEA-F9F2-2654F9AD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30715"/>
            <a:ext cx="6134507" cy="3220616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790B4-03E5-C764-F1A3-57BA38C606F9}"/>
              </a:ext>
            </a:extLst>
          </p:cNvPr>
          <p:cNvSpPr txBox="1"/>
          <p:nvPr/>
        </p:nvSpPr>
        <p:spPr>
          <a:xfrm>
            <a:off x="2667000" y="219845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The creation of Adam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2BCDE-4332-7AF6-A76A-7A34B7A7B48F}"/>
              </a:ext>
            </a:extLst>
          </p:cNvPr>
          <p:cNvSpPr txBox="1"/>
          <p:nvPr/>
        </p:nvSpPr>
        <p:spPr>
          <a:xfrm>
            <a:off x="-3772" y="5503205"/>
            <a:ext cx="1203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Passionately are you pressing toward (and responding to) the one who created, redeemed and loves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F2C29-7025-FA7F-8FD6-3FEF57826410}"/>
              </a:ext>
            </a:extLst>
          </p:cNvPr>
          <p:cNvSpPr txBox="1"/>
          <p:nvPr/>
        </p:nvSpPr>
        <p:spPr>
          <a:xfrm>
            <a:off x="76200" y="4757596"/>
            <a:ext cx="1188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Phil. 3:14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press toward the mark for the prize…”</a:t>
            </a:r>
          </a:p>
        </p:txBody>
      </p:sp>
    </p:spTree>
    <p:extLst>
      <p:ext uri="{BB962C8B-B14F-4D97-AF65-F5344CB8AC3E}">
        <p14:creationId xmlns:p14="http://schemas.microsoft.com/office/powerpoint/2010/main" val="1882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2039600" cy="6781800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The </a:t>
            </a:r>
            <a:r>
              <a:rPr lang="en-US" sz="6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Passion.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17-22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Whatsoever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do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Compound word from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Hostis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(any) &amp; pas (all):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(vs 18-22)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(Vs 19)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(Choices/Actions)  (Vs 19)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6492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Strength Of Our Passion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Vs 23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6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“do it </a:t>
            </a:r>
            <a:r>
              <a:rPr lang="en-US" sz="60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heartily</a:t>
            </a:r>
            <a:r>
              <a:rPr lang="en-US" sz="6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from:  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ek  (the source or origin)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psyche: the soul 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(mind, will, and emotions.)  </a:t>
            </a:r>
            <a:endParaRPr lang="en-US" sz="3600" b="1" i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Eccl 9:10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“Whatsoever thy hand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findeth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do,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do it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thy might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kō’ah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̣: vigor, force, capacity)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2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0" y="0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spcBef>
                <a:spcPct val="20000"/>
              </a:spcBef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Our Passion  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“as unto the Lord”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 We Do What We Do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kumimoji="0" lang="en-US" sz="6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US" sz="4800" b="1" dirty="0">
                <a:solidFill>
                  <a:prstClr val="black"/>
                </a:solidFill>
                <a:latin typeface="Calibri"/>
                <a:cs typeface="+mn-cs"/>
              </a:rPr>
              <a:t>!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endParaRPr kumimoji="0" lang="en-US" sz="6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1)  When we serve others, we’re serving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spcBef>
                <a:spcPts val="0"/>
              </a:spcBef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Mt 25:40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“Inasmuch as ye have done it unto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one of the least of these my  brethren,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 have done it unto me.”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72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4663" y="24143"/>
            <a:ext cx="120396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 We Do What We Do For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Means: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2) No act or motive is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missed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Col. 3:22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“not with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eyeservice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menpleasers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in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singleness of heart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fearing God:”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  Our rewards have an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eternal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24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“knowing that of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</a:t>
            </a:r>
            <a:endParaRPr lang="en-US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shall receive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reward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inheritance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ye serve the Lord Christ!”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4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0"/>
            <a:ext cx="12039600" cy="716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Our service is compelling,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Vs 24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“For ye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Christ.”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douleuō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(v) slave, involuntary </a:t>
            </a:r>
            <a:r>
              <a:rPr kumimoji="0" lang="en-US" sz="4000" b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 voluntary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Involuntary Slavery involves being conquered /    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captured and sold into slavery.  (or born into it) 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All of humanity are born under sin’s “bondage”</a:t>
            </a: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Ro. 3:10;23; 5:12; 6:23; 8:21-22</a:t>
            </a: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b) Our actions demonstrate / reinforce this bondage.   Jn 8:34 </a:t>
            </a:r>
            <a:r>
              <a:rPr lang="en-US" sz="4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“Whosoever committeth sin</a:t>
            </a:r>
          </a:p>
          <a:p>
            <a:pPr marL="342900" lvl="0" indent="-342900">
              <a:spcBef>
                <a:spcPts val="0"/>
              </a:spcBef>
              <a:defRPr/>
            </a:pPr>
            <a:r>
              <a:rPr lang="en-US" sz="4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servant of sin…”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9B929-985C-E4DB-3662-659DBB024DDE}"/>
              </a:ext>
            </a:extLst>
          </p:cNvPr>
          <p:cNvSpPr txBox="1"/>
          <p:nvPr/>
        </p:nvSpPr>
        <p:spPr>
          <a:xfrm>
            <a:off x="7109988" y="0"/>
            <a:ext cx="495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not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compulsory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882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152400" y="152400"/>
            <a:ext cx="120396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be redeemed to be free!</a:t>
            </a:r>
          </a:p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never work off or pay our debt, </a:t>
            </a:r>
          </a:p>
          <a:p>
            <a:pPr lvl="0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so Jesus paid it for us!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(Ro. 6:23)</a:t>
            </a:r>
          </a:p>
          <a:p>
            <a:pPr lv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Jn 8:36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the Son therefore shall make you free,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ye shall be free indeed.”</a:t>
            </a:r>
          </a:p>
          <a:p>
            <a:pPr lv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10:45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Son of man came … to give his life a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ransom for many.”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 19:10; 2 Cor 5:21; 1 Peter 1:19)</a:t>
            </a:r>
          </a:p>
          <a:p>
            <a:pPr lvl="0" algn="ctr">
              <a:spcBef>
                <a:spcPts val="12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Gal. 4:4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sent forth his Son, …, made under the law, </a:t>
            </a:r>
          </a:p>
          <a:p>
            <a:pPr lvl="0"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redeem them that were under the law,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might receive the adoption of sons.”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8642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B9B4A-6B0A-2FA5-A550-6C7B51F84C00}"/>
              </a:ext>
            </a:extLst>
          </p:cNvPr>
          <p:cNvSpPr txBox="1"/>
          <p:nvPr/>
        </p:nvSpPr>
        <p:spPr>
          <a:xfrm>
            <a:off x="0" y="0"/>
            <a:ext cx="12115800" cy="7306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spcBef>
                <a:spcPct val="20000"/>
              </a:spcBef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Voluntary slavery involves indentured service.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(Selling ourselves/ labor in exchange for something.)</a:t>
            </a:r>
          </a:p>
          <a:p>
            <a:pPr marL="742950" lvl="0" indent="-742950">
              <a:spcBef>
                <a:spcPts val="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Our choices 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(even after being redeemed) </a:t>
            </a:r>
          </a:p>
          <a:p>
            <a:pPr marL="742950" lvl="0" indent="-742950" algn="ctr">
              <a:spcBef>
                <a:spcPts val="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can shackle and enslave us!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6:16 </a:t>
            </a:r>
          </a:p>
          <a:p>
            <a:pPr marL="742950" lvl="0" indent="-742950"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ye not, that to whom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yield yourselves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servants to obey,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servants ye are to whom ye obey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of sin unto death, </a:t>
            </a:r>
          </a:p>
          <a:p>
            <a:pPr lvl="0"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of obedience unto righteousness?</a:t>
            </a:r>
          </a:p>
          <a:p>
            <a:pPr marL="742950" lvl="0" indent="-742950">
              <a:spcBef>
                <a:spcPts val="0"/>
              </a:spcBef>
              <a:defRPr/>
            </a:pP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4D888-C014-7095-D447-50056CE55567}"/>
              </a:ext>
            </a:extLst>
          </p:cNvPr>
          <p:cNvSpPr txBox="1"/>
          <p:nvPr/>
        </p:nvSpPr>
        <p:spPr>
          <a:xfrm>
            <a:off x="6324600" y="5105400"/>
            <a:ext cx="6234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 11:30; 1 Jn 5:16)</a:t>
            </a:r>
          </a:p>
        </p:txBody>
      </p:sp>
    </p:spTree>
    <p:extLst>
      <p:ext uri="{BB962C8B-B14F-4D97-AF65-F5344CB8AC3E}">
        <p14:creationId xmlns:p14="http://schemas.microsoft.com/office/powerpoint/2010/main" val="24745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2064</Words>
  <Application>Microsoft Office PowerPoint</Application>
  <PresentationFormat>Widescreen</PresentationFormat>
  <Paragraphs>192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Times New Roman</vt:lpstr>
      <vt:lpstr>Wingdings</vt:lpstr>
      <vt:lpstr>2_Default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Admin</cp:lastModifiedBy>
  <cp:revision>50</cp:revision>
  <dcterms:created xsi:type="dcterms:W3CDTF">2011-08-02T06:30:26Z</dcterms:created>
  <dcterms:modified xsi:type="dcterms:W3CDTF">2023-03-01T20:50:54Z</dcterms:modified>
</cp:coreProperties>
</file>