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16" r:id="rId3"/>
    <p:sldMasterId id="2147483755" r:id="rId4"/>
    <p:sldMasterId id="2147483757" r:id="rId5"/>
    <p:sldMasterId id="2147483758" r:id="rId6"/>
    <p:sldMasterId id="2147483652" r:id="rId7"/>
    <p:sldMasterId id="2147483732" r:id="rId8"/>
  </p:sldMasterIdLst>
  <p:notesMasterIdLst>
    <p:notesMasterId r:id="rId39"/>
  </p:notesMasterIdLst>
  <p:sldIdLst>
    <p:sldId id="297" r:id="rId9"/>
    <p:sldId id="298" r:id="rId10"/>
    <p:sldId id="256" r:id="rId11"/>
    <p:sldId id="287" r:id="rId12"/>
    <p:sldId id="292" r:id="rId13"/>
    <p:sldId id="302" r:id="rId14"/>
    <p:sldId id="296" r:id="rId15"/>
    <p:sldId id="300" r:id="rId16"/>
    <p:sldId id="301" r:id="rId17"/>
    <p:sldId id="299" r:id="rId18"/>
    <p:sldId id="303" r:id="rId19"/>
    <p:sldId id="294" r:id="rId20"/>
    <p:sldId id="31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283" r:id="rId29"/>
    <p:sldId id="285" r:id="rId30"/>
    <p:sldId id="311" r:id="rId31"/>
    <p:sldId id="290" r:id="rId32"/>
    <p:sldId id="315" r:id="rId33"/>
    <p:sldId id="314" r:id="rId34"/>
    <p:sldId id="316" r:id="rId35"/>
    <p:sldId id="318" r:id="rId36"/>
    <p:sldId id="321" r:id="rId37"/>
    <p:sldId id="279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CC"/>
    <a:srgbClr val="0000FF"/>
    <a:srgbClr val="FF33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03CDD-1FE7-4409-8664-F92D13FD0137}" v="81" dt="2023-02-16T17:24:47.455"/>
    <p1510:client id="{D1C5AB7A-B34D-4A0E-9345-F724DC9B8ADE}" v="1070" dt="2023-02-16T20:30:18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E3B4-4184-4DDB-A519-CE6B9513E4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4421B-F208-4532-A501-EB0ADE68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5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18A2D-BDF7-135F-2739-602E3088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3D9D-C249-4C7D-8FEA-21933C01FC97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2D436-D4C4-1481-CFA0-24B26791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6FC16-648D-769B-FFBB-7D3EA374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1A38-F241-4FF8-BC02-D57E4ED0A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D0FA4-C964-55A7-8F61-16B73FD5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7099-6B21-453C-9736-F5B0F7D9C2A3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BBD93-56D5-5559-92D6-444C0CA1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9AD5-D608-1B27-9922-BC1B6D8F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E4B72-BF6A-4029-B5B6-1C36F4A25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45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F9A3E-1588-3DB4-2D0D-7CCCF88B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BD93-1B25-450C-8E42-9B897B5E7F3A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5258F-295E-D8A5-BF8D-E13ED1D9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2D72-E264-20CD-E94F-FF537C9D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63A4-D737-4725-9795-3B0F4EBA3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75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49D2-2D64-9CF2-6B64-AB1DF940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F7D1-86CC-CB1A-8ACF-7EF0F58E6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79834-20F7-758E-BAC5-64A071CE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55B89-4DFB-482A-A10D-43C80B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8794-C609-826B-AE9A-C9C41B2B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06DB4-1F13-4265-91D5-2153E2477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0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8280-5FCC-4D68-2851-33ED560B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3BAE-C0D2-400E-AB0A-9DFF53C14DB5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FF93-7DAD-0B9A-A2CE-21C76955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ED99-2BBC-54BA-FE66-B989879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E2C78-6332-4499-BAC4-F01D60859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56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96FE-B2FE-4DA8-AB32-C69A727F5FC7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35A5-FF01-43E6-BF41-FDB0FCF07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5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14312"/>
            <a:ext cx="10929938" cy="134838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6" y="1768078"/>
            <a:ext cx="10971609" cy="473943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120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375048"/>
            <a:ext cx="11049000" cy="9644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6" y="1600647"/>
            <a:ext cx="10971609" cy="488230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2979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8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7C6C5-FC0C-6F27-819F-6B87A815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8D3B-39CA-4200-AD10-84D6DADEACA3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59AF-3D23-9FA3-F588-7FDB06F2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B148-38CE-F24E-3FC0-C063002D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A184-41A7-4A3D-84F5-3E48AC135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7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E2F5-A5CC-6FA1-0208-FEC28C4C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4169-B180-4292-A0AB-1AFD77B6B44C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3E67C-A9AA-2E39-E4BC-1D09516E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CE97-D76D-EE22-0602-498853DB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31BE-8FE1-4399-97C1-ECA48A073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2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99DE27-A7F1-3BCE-DC47-57CF3D0D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EFF9-42F6-4AF2-AD88-77F04D52E940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59C504-DA4C-89B2-133C-E5E178C0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01072B-F1A9-10A3-29CE-22216C42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97B3-8DBC-4EA5-AA2B-2C3CBA90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92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2C3827-1471-A633-70D3-D670AB22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4362-0168-4039-BBE4-0E7EFC94C510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B557BD-82D8-A8C1-9A5A-92FFCE29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4B7E43-8742-B616-54F8-0F109795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1FA7-6DAB-4508-AEC4-1C3FE7645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73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A99B6E-9625-7C60-2C8A-7533A838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B217-6728-474C-9743-EE4CE7F03D1F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41AB4E-A827-A657-1B7D-FF805591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059E28-0967-5C75-E9F3-9159432E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196D-2EFE-4102-A705-94531FF22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1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0B0D68-CBCD-2186-06A4-07443797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470DC-E644-4996-9BF4-D562E0BAC716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7E0883-5B5C-A48C-3363-85CE4055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CC1B9A-34FD-8DE1-7685-0B946E94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8AD0-52F5-42C1-9CAE-07468758F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23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07CC3E-84E3-9604-D651-26DD21A1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EC8F-DB7D-495B-8E01-BD93B62E1310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715F4A-A94C-90A6-14E6-30529433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1F61E-D936-73F9-06D2-2562D351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4789D-E69A-410B-A588-E757EA777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31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0DBDA9-28EC-A599-EC78-B6984DB5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B2CA-8585-4F77-A737-6F973FABCBC2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007D8-BAA9-BCE6-4EE7-2FA34535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982901-0066-DE78-AAD0-A37DD0D3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1FAC-DFCE-4117-8100-DA4195D50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87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E21D32-1E90-2E5A-F1BA-BA4507671B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3C2C7A-7E52-44DC-046F-79097A392C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B7EF3-4D52-688C-49AD-D4A51C8FB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0740B-6051-47CA-9BFB-E75C1CFD4648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28CA9-E753-9F98-0ABF-1E607BA50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14F39-5E35-9BE0-7C8A-1029D5DBA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62D0AA-9062-4B91-8793-A61327C9F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3" r:id="rId2"/>
    <p:sldLayoutId id="2147483651" r:id="rId3"/>
    <p:sldLayoutId id="2147483760" r:id="rId4"/>
    <p:sldLayoutId id="2147483653" r:id="rId5"/>
    <p:sldLayoutId id="2147483759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E8F078-FE90-3E0E-53FC-65EFFAAFE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07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B08BE9-F2CF-4200-021A-8DC71D509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3600" y="2286000"/>
            <a:ext cx="6908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985275-6049-C663-0117-9D06FB1237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4184" y="6477000"/>
            <a:ext cx="21738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B3F668-AE69-C2E4-519C-4133544044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477000"/>
            <a:ext cx="26945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248975-3175-CF1D-217E-CD123C128F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1" y="6477000"/>
            <a:ext cx="21738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fld id="{707D45F3-1143-4091-AFE0-F5C90EDDB8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fontAlgn="base">
        <a:lnSpc>
          <a:spcPct val="7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CF0148-53B5-6614-FD4A-422BF2543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F4280B-A46F-B0E6-A294-20BB556F2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9A16-0B96-11F4-1584-3129B51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156D9-F8F9-4ABC-B64D-B9BEE346E454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3523-4361-2DA3-44F3-02AF27189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F6D-C120-7163-A4FC-0DFE648B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2E1478-DF19-4F64-B127-C0DC17086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56C6C-4F88-4C56-B76B-190973B5BC6D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D0D3D-0C6C-4EDD-9D55-AF95E00EF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428625"/>
            <a:ext cx="11001375" cy="10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96838" indent="-96838" algn="ctr" rtl="0" eaLnBrk="1" fontAlgn="base" hangingPunct="1">
        <a:spcBef>
          <a:spcPts val="1100"/>
        </a:spcBef>
        <a:spcAft>
          <a:spcPct val="0"/>
        </a:spcAft>
        <a:defRPr sz="4400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747713" indent="-290513" algn="ctr" rtl="0" eaLnBrk="1" fontAlgn="base" hangingPunct="1">
        <a:spcBef>
          <a:spcPts val="900"/>
        </a:spcBef>
        <a:spcAft>
          <a:spcPct val="0"/>
        </a:spcAft>
        <a:defRPr sz="3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1397000" indent="-482600" algn="ctr" rtl="0" eaLnBrk="1" fontAlgn="base" hangingPunct="1">
        <a:spcBef>
          <a:spcPts val="800"/>
        </a:spcBef>
        <a:spcAft>
          <a:spcPct val="0"/>
        </a:spcAft>
        <a:defRPr sz="34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2047875" indent="-676275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2697163" indent="-8683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31543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6115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687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5259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267891"/>
            <a:ext cx="10977563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+mj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577850" indent="-481013" algn="l" rtl="0" eaLnBrk="0" fontAlgn="base" hangingPunct="0">
        <a:spcBef>
          <a:spcPts val="1100"/>
        </a:spcBef>
        <a:spcAft>
          <a:spcPct val="0"/>
        </a:spcAft>
        <a:buSzPct val="100000"/>
        <a:buFont typeface="Lucida Grande" charset="0"/>
        <a:buChar char="•"/>
        <a:defRPr sz="4400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1139825" indent="-392113" algn="l" rtl="0" eaLnBrk="0" fontAlgn="base" hangingPunct="0">
        <a:spcBef>
          <a:spcPts val="900"/>
        </a:spcBef>
        <a:spcAft>
          <a:spcPct val="0"/>
        </a:spcAft>
        <a:buSzPct val="100000"/>
        <a:buFont typeface="Lucida Grande" charset="0"/>
        <a:buChar char="–"/>
        <a:defRPr sz="3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1722438" indent="-325438" algn="l" rtl="0" eaLnBrk="0" fontAlgn="base" hangingPunct="0">
        <a:spcBef>
          <a:spcPts val="800"/>
        </a:spcBef>
        <a:spcAft>
          <a:spcPct val="0"/>
        </a:spcAft>
        <a:buSzPct val="100000"/>
        <a:buFont typeface="Lucida Grande" charset="0"/>
        <a:buChar char="•"/>
        <a:defRPr sz="34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2370138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3019425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34766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9338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3910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8482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025EE2-658B-98E3-8B1D-7340ECE08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10" y="1482009"/>
            <a:ext cx="9296400" cy="5340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9CE80-335B-6F58-D9E6-2CA65E084B92}"/>
              </a:ext>
            </a:extLst>
          </p:cNvPr>
          <p:cNvSpPr txBox="1"/>
          <p:nvPr/>
        </p:nvSpPr>
        <p:spPr>
          <a:xfrm>
            <a:off x="4800600" y="6248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Greg Olson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BC337-D3CA-2C01-D42A-5A4F53D97530}"/>
              </a:ext>
            </a:extLst>
          </p:cNvPr>
          <p:cNvSpPr txBox="1"/>
          <p:nvPr/>
        </p:nvSpPr>
        <p:spPr>
          <a:xfrm>
            <a:off x="2057400" y="0"/>
            <a:ext cx="10210800" cy="1446550"/>
          </a:xfrm>
          <a:prstGeom prst="rect">
            <a:avLst/>
          </a:prstGeom>
          <a:solidFill>
            <a:schemeClr val="tx1">
              <a:alpha val="18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</a:rPr>
              <a:t>Pr</a:t>
            </a:r>
            <a:r>
              <a:rPr lang="en-US" sz="2800" b="1" i="1" dirty="0">
                <a:solidFill>
                  <a:schemeClr val="bg1"/>
                </a:solidFill>
              </a:rPr>
              <a:t> 4:26 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“Ponder the path of thy feet,  and let all thy ways be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established.” </a:t>
            </a: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F46BC-0D04-D988-7397-B8DC63EBB4AA}"/>
              </a:ext>
            </a:extLst>
          </p:cNvPr>
          <p:cNvSpPr txBox="1"/>
          <p:nvPr/>
        </p:nvSpPr>
        <p:spPr>
          <a:xfrm>
            <a:off x="8839199" y="720155"/>
            <a:ext cx="3345255" cy="707886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kûn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prepared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271FE-4399-6187-9B4F-6A9E8BFC8D01}"/>
              </a:ext>
            </a:extLst>
          </p:cNvPr>
          <p:cNvSpPr txBox="1"/>
          <p:nvPr/>
        </p:nvSpPr>
        <p:spPr>
          <a:xfrm>
            <a:off x="7545" y="1471375"/>
            <a:ext cx="105080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Biblical Principles are like a “Moral Compass”</a:t>
            </a:r>
          </a:p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To help guide (establish) us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6160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The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Scope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our Passion.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     </a:t>
            </a:r>
          </a:p>
          <a:p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Whatsoever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involves: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	Every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	 Marriage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 18,19;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“wives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submit yourselves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unto your own husbands…”  </a:t>
            </a:r>
          </a:p>
          <a:p>
            <a:pPr lvl="0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hypotasso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subordinate {hypo: under</a:t>
            </a:r>
          </a:p>
          <a:p>
            <a:pPr lvl="0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Tasso: to arrange, assign, ordain})    </a:t>
            </a:r>
          </a:p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Eph. 5:22 adds: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unto the Lord”</a:t>
            </a:r>
          </a:p>
          <a:p>
            <a:endParaRPr lang="en-US" sz="1400" dirty="0"/>
          </a:p>
        </p:txBody>
      </p:sp>
      <p:pic>
        <p:nvPicPr>
          <p:cNvPr id="2052" name="Picture 4" descr="Pin on Yes to Creation IX">
            <a:extLst>
              <a:ext uri="{FF2B5EF4-FFF2-40B4-BE49-F238E27FC236}">
                <a16:creationId xmlns:a16="http://schemas.microsoft.com/office/drawing/2014/main" id="{74576764-CD0C-131D-29B7-C7520C72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55" y="1676400"/>
            <a:ext cx="3398075" cy="516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76200" y="108642"/>
            <a:ext cx="12039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 Marriage.  Vs 18,19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husbands, 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wives.” 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here is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agapao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agab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love much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verb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(requiring action)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(2) It’s in an imperative mood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(command)</a:t>
            </a:r>
            <a:endParaRPr kumimoji="0" lang="en-US" sz="3600" b="1" i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(3) It’s in the perfect tense </a:t>
            </a:r>
          </a:p>
          <a:p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(action completed at a specific past point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results continuing into the future.)  </a:t>
            </a:r>
            <a:endParaRPr kumimoji="0" lang="en-US" sz="4400" b="1" i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pic>
        <p:nvPicPr>
          <p:cNvPr id="4098" name="Picture 2" descr="Pin on Yes to Creation IX">
            <a:extLst>
              <a:ext uri="{FF2B5EF4-FFF2-40B4-BE49-F238E27FC236}">
                <a16:creationId xmlns:a16="http://schemas.microsoft.com/office/drawing/2014/main" id="{3CAB92A5-1546-6F14-2003-C0D0F65F0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26" y="2438400"/>
            <a:ext cx="2778074" cy="445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 Marriage.  Vs 18,19;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husbands, 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wives.” 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5:25 adds: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“even as Christ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church    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and gave himself for it”</a:t>
            </a:r>
          </a:p>
          <a:p>
            <a:endParaRPr lang="en-US" sz="1400" dirty="0"/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agapao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verb form of agape.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Noun “agape” is described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in 1 Cor 13  and means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“benevolent affection” (charity!)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400" dirty="0"/>
          </a:p>
        </p:txBody>
      </p:sp>
      <p:pic>
        <p:nvPicPr>
          <p:cNvPr id="4098" name="Picture 2" descr="Pin on Yes to Creation IX">
            <a:extLst>
              <a:ext uri="{FF2B5EF4-FFF2-40B4-BE49-F238E27FC236}">
                <a16:creationId xmlns:a16="http://schemas.microsoft.com/office/drawing/2014/main" id="{3CAB92A5-1546-6F14-2003-C0D0F65F0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127942"/>
            <a:ext cx="2971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Every Relationship.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Family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20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“Children, obey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hypokouo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hearken under)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parents in all things: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is well pleasing unto the Lord. “ 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6:2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sz="4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prize) </a:t>
            </a:r>
            <a:r>
              <a:rPr lang="en-US" sz="4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father and mother; </a:t>
            </a:r>
          </a:p>
          <a:p>
            <a:r>
              <a:rPr lang="en-US" sz="4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(which is the first commandment </a:t>
            </a:r>
          </a:p>
          <a:p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with promise;)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(Ex. 20:12)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it may be well with thee” </a:t>
            </a:r>
          </a:p>
          <a:p>
            <a:endParaRPr lang="en-US" sz="4000" dirty="0"/>
          </a:p>
        </p:txBody>
      </p:sp>
      <p:pic>
        <p:nvPicPr>
          <p:cNvPr id="5122" name="Picture 2" descr="8 Ways to Strengthen a Parent-Child Relationship | Family Services">
            <a:extLst>
              <a:ext uri="{FF2B5EF4-FFF2-40B4-BE49-F238E27FC236}">
                <a16:creationId xmlns:a16="http://schemas.microsoft.com/office/drawing/2014/main" id="{C36624EC-0178-48A3-70EA-511069AB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738" y="4419600"/>
            <a:ext cx="3664263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4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Every Relationship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Family  Vs 21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b)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“Fathers, provoke not your children to anger,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lest they be 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discouraged.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athymeō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without passion; apathetic)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 6:4 adds: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bring them up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nurture and admonition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of the Lord.”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/>
              <a:t>   </a:t>
            </a:r>
          </a:p>
        </p:txBody>
      </p:sp>
      <p:pic>
        <p:nvPicPr>
          <p:cNvPr id="6146" name="Picture 2" descr="A Good Christian Family. | Christ Vision Network">
            <a:extLst>
              <a:ext uri="{FF2B5EF4-FFF2-40B4-BE49-F238E27FC236}">
                <a16:creationId xmlns:a16="http://schemas.microsoft.com/office/drawing/2014/main" id="{B4FD5229-E379-E382-14D0-C26966ED7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657600"/>
            <a:ext cx="4038600" cy="32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Every Relationship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3) Our Jobs.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22,23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“Servants, obey in all    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things your masters according to the flesh;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with eyeservice, as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menpleasers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in singleness of heart, fearing God: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heartily, as to the Lord…”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Eph 6:5-9 adds: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the servants of Christ,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doing the will of God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heart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good will doing service,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to the Lord, and not to men:…”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62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Whatsoever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involves: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Every Relationship.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Every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 ye do in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(logos: something said {including the thought})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Our words are related to our thoughts. (Mt 12:34)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“out of the abundance of the heart, the mouth speaks”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(see also 2 Cor. 10:5; Heb. 4:12)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why David prayed in Ps 19:14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the words of my mouth,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meditation of my heart,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acceptable in thy sight, O LORD”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50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sz="5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Passion.  Col. 3: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     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Whatsoever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involves: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Every Relationship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Every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 ye do in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	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Choice (activity)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“…or deed”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(ergon: work, effort, action)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20:11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“Even a child is known by his doings, whether his work be pure, and whether it be right.”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63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sz="4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Passion.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Col. 3: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“Whatsoever”</a:t>
            </a: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Strength Of Our Passion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“Heartily…”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Passion Comes From Our Soul.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1)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Heartily is a compound word from: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ek  (the source or origin)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psyche: the soul 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(mind, will, and emotions.)  </a:t>
            </a:r>
            <a:endParaRPr lang="en-US" sz="3600" b="1" i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“Heartily” means that “whatever we do”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from the depths of our soul. 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2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0BC337-D3CA-2C01-D42A-5A4F53D97530}"/>
              </a:ext>
            </a:extLst>
          </p:cNvPr>
          <p:cNvSpPr txBox="1"/>
          <p:nvPr/>
        </p:nvSpPr>
        <p:spPr>
          <a:xfrm>
            <a:off x="76200" y="0"/>
            <a:ext cx="12039600" cy="1446550"/>
          </a:xfrm>
          <a:prstGeom prst="rect">
            <a:avLst/>
          </a:prstGeom>
          <a:solidFill>
            <a:schemeClr val="tx1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Positive change requires effort and energy to overcome the entropy of selfishness and sin.</a:t>
            </a:r>
            <a:endParaRPr lang="en-US" sz="4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4E65B-277A-917E-3A43-D5C52F7ABBA7}"/>
              </a:ext>
            </a:extLst>
          </p:cNvPr>
          <p:cNvSpPr txBox="1"/>
          <p:nvPr/>
        </p:nvSpPr>
        <p:spPr>
          <a:xfrm>
            <a:off x="103910" y="5367632"/>
            <a:ext cx="12039599" cy="1446550"/>
          </a:xfrm>
          <a:prstGeom prst="rect">
            <a:avLst/>
          </a:prstGeom>
          <a:solidFill>
            <a:schemeClr val="tx1"/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apply universally and are what our founding fathers called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“self-evident truths.” 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870B19-2132-D9E8-D047-C8D45A3F798D}"/>
              </a:ext>
            </a:extLst>
          </p:cNvPr>
          <p:cNvSpPr txBox="1"/>
          <p:nvPr/>
        </p:nvSpPr>
        <p:spPr>
          <a:xfrm>
            <a:off x="129309" y="1371600"/>
            <a:ext cx="9677400" cy="1938992"/>
          </a:xfrm>
          <a:prstGeom prst="rect">
            <a:avLst/>
          </a:prstGeom>
          <a:solidFill>
            <a:schemeClr val="tx1">
              <a:alpha val="78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 change involves weaving into the fabric of our soul biblical principles by which we purpose to operate.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C41014-1FFF-5F54-1169-AFF47C64F69A}"/>
              </a:ext>
            </a:extLst>
          </p:cNvPr>
          <p:cNvSpPr txBox="1"/>
          <p:nvPr/>
        </p:nvSpPr>
        <p:spPr>
          <a:xfrm>
            <a:off x="228600" y="3341907"/>
            <a:ext cx="9296400" cy="1938992"/>
          </a:xfrm>
          <a:prstGeom prst="rect">
            <a:avLst/>
          </a:prstGeom>
          <a:solidFill>
            <a:schemeClr val="tx1">
              <a:alpha val="7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 principles enable us to rise above the mediocrity of life and as such are timeless and inherently practical.  </a:t>
            </a:r>
          </a:p>
        </p:txBody>
      </p:sp>
    </p:spTree>
    <p:extLst>
      <p:ext uri="{BB962C8B-B14F-4D97-AF65-F5344CB8AC3E}">
        <p14:creationId xmlns:p14="http://schemas.microsoft.com/office/powerpoint/2010/main" val="37926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0" y="-139471"/>
            <a:ext cx="12039600" cy="685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1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Scottish Missionary and runner Eric Liddell ran in the 1924 Olympics. </a:t>
            </a: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His sister feared that his running would interfere with his missionary work.  He explained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7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Jenny, I want you to know that I’ve committed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myself to be a missionary to China.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But I’ve got a lot of running to do first.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believe God made me for a purpose,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he also made me fast!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feel His pleasure when I run.”</a:t>
            </a:r>
            <a:endParaRPr lang="en-US" sz="1400" dirty="0"/>
          </a:p>
        </p:txBody>
      </p:sp>
      <p:pic>
        <p:nvPicPr>
          <p:cNvPr id="2" name="Picture 3" descr="Eric Liddle.jpg">
            <a:extLst>
              <a:ext uri="{FF2B5EF4-FFF2-40B4-BE49-F238E27FC236}">
                <a16:creationId xmlns:a16="http://schemas.microsoft.com/office/drawing/2014/main" id="{8F04BA3A-09D8-5182-E514-CA10CB58F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657" y="3352799"/>
            <a:ext cx="2223343" cy="352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0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quot;The last race&quot;, the other life of Eric Liddell, Evangelical Focus">
            <a:extLst>
              <a:ext uri="{FF2B5EF4-FFF2-40B4-BE49-F238E27FC236}">
                <a16:creationId xmlns:a16="http://schemas.microsoft.com/office/drawing/2014/main" id="{EDFCA8C4-2BA1-E0C3-FBFD-5FD82315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9700"/>
            <a:ext cx="121158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B7FD30-F0BE-7B09-D9B3-7E03D0CF8B05}"/>
              </a:ext>
            </a:extLst>
          </p:cNvPr>
          <p:cNvSpPr txBox="1"/>
          <p:nvPr/>
        </p:nvSpPr>
        <p:spPr>
          <a:xfrm>
            <a:off x="228600" y="5715000"/>
            <a:ext cx="1143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feel His pleasure when I run.”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ric Liddell's Questions for a Disciple - Craig O'Brien">
            <a:extLst>
              <a:ext uri="{FF2B5EF4-FFF2-40B4-BE49-F238E27FC236}">
                <a16:creationId xmlns:a16="http://schemas.microsoft.com/office/drawing/2014/main" id="{584F3853-5DB2-88FA-01E2-19FC095F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2310"/>
            <a:ext cx="12005650" cy="544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>
            <a:extLst>
              <a:ext uri="{FF2B5EF4-FFF2-40B4-BE49-F238E27FC236}">
                <a16:creationId xmlns:a16="http://schemas.microsoft.com/office/drawing/2014/main" id="{093DB965-2F26-F39E-6FF0-EE3E171B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950" y="5334000"/>
            <a:ext cx="1203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serving for 20 years as a missionary to China,</a:t>
            </a:r>
          </a:p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died in a China Internment camp at the age of 43</a:t>
            </a:r>
          </a:p>
        </p:txBody>
      </p: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18915130-1D85-66FE-DF5C-F67971E9ADBF}"/>
              </a:ext>
            </a:extLst>
          </p:cNvPr>
          <p:cNvSpPr txBox="1"/>
          <p:nvPr/>
        </p:nvSpPr>
        <p:spPr>
          <a:xfrm>
            <a:off x="4267200" y="758383"/>
            <a:ext cx="7620000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“Circumstances may appear to wreck our lives and God’s plans,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But God is not helpless among the ruin.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God’s love is still working!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 comes in and takes the calamity,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uses it victoriously,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working out His wonderful plan of love. 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9F0A79-C6F6-EACB-19BB-20C252314952}"/>
              </a:ext>
            </a:extLst>
          </p:cNvPr>
          <p:cNvSpPr txBox="1"/>
          <p:nvPr/>
        </p:nvSpPr>
        <p:spPr>
          <a:xfrm>
            <a:off x="2209800" y="147204"/>
            <a:ext cx="96774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After being pressured to compromise in order to compete he wrote: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3305B-FC7C-D5F3-871F-650356ADF735}"/>
              </a:ext>
            </a:extLst>
          </p:cNvPr>
          <p:cNvSpPr txBox="1"/>
          <p:nvPr/>
        </p:nvSpPr>
        <p:spPr>
          <a:xfrm>
            <a:off x="6629400" y="4648200"/>
            <a:ext cx="2590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Liddell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 Such Passion Pleases God. 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(Heb. 11:6; Rev. 4:11)  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 What has God made you “fast at?”   </a:t>
            </a:r>
          </a:p>
          <a:p>
            <a:pPr lvl="0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(Teaching, parenting, comforting, </a:t>
            </a:r>
          </a:p>
          <a:p>
            <a:pPr lvl="0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managing, organizing, etc.?)</a:t>
            </a:r>
          </a:p>
          <a:p>
            <a:pPr lvl="0">
              <a:spcBef>
                <a:spcPts val="0"/>
              </a:spcBef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 What we do “heartily”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(from the heart)           </a:t>
            </a:r>
          </a:p>
          <a:p>
            <a:pPr lvl="0">
              <a:spcBef>
                <a:spcPts val="0"/>
              </a:spcBef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pleases God!!!! 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Eccl 9:10 </a:t>
            </a:r>
          </a:p>
          <a:p>
            <a:pPr lvl="0" algn="ctr">
              <a:spcBef>
                <a:spcPts val="0"/>
              </a:spcBef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“Whatsoever thy hand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findeth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do,</a:t>
            </a:r>
          </a:p>
          <a:p>
            <a:pPr lvl="0"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it with thy might…” </a:t>
            </a:r>
          </a:p>
          <a:p>
            <a:pPr lvl="0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kō’ah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̣: vigor, force, capacity)</a:t>
            </a:r>
          </a:p>
          <a:p>
            <a:pPr lvl="0"/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8FDE22A2-BD61-33AE-C406-AB8CFF281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6200" y="2057400"/>
            <a:ext cx="83058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“Know ye not that they which run in a race run all, but one receives the prize? </a:t>
            </a:r>
          </a:p>
          <a:p>
            <a:pPr marL="0" indent="0" algn="ctr"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run, that ye may obtain. </a:t>
            </a:r>
          </a:p>
          <a:p>
            <a:pPr marL="0" indent="0" algn="ctr"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every man that strives for the mastery is temperate in all things. </a:t>
            </a:r>
          </a:p>
          <a:p>
            <a:pPr marL="0" indent="0" algn="ctr"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do it to obtain a corruptible crown; </a:t>
            </a:r>
          </a:p>
          <a:p>
            <a:pPr marL="0" indent="0" algn="ctr">
              <a:buNone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we an incorruptible. 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D1FD2-CC66-905A-74BE-7AA5EF211185}"/>
              </a:ext>
            </a:extLst>
          </p:cNvPr>
          <p:cNvSpPr txBox="1"/>
          <p:nvPr/>
        </p:nvSpPr>
        <p:spPr>
          <a:xfrm>
            <a:off x="228600" y="152400"/>
            <a:ext cx="11658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Bible often uses the analogy of a race to describe our Christian journey.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 Cor. 9:24-25 Paul writes: </a:t>
            </a:r>
            <a:endParaRPr lang="en-US" sz="2000" dirty="0"/>
          </a:p>
        </p:txBody>
      </p:sp>
      <p:pic>
        <p:nvPicPr>
          <p:cNvPr id="1026" name="Picture 2" descr="The Right Way to Schedule Races | ACTIVE">
            <a:extLst>
              <a:ext uri="{FF2B5EF4-FFF2-40B4-BE49-F238E27FC236}">
                <a16:creationId xmlns:a16="http://schemas.microsoft.com/office/drawing/2014/main" id="{7797A12C-852F-347D-8E0B-4B1884BC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1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8FDE22A2-BD61-33AE-C406-AB8CFF281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6200" y="2057400"/>
            <a:ext cx="83058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therefore so run, not as uncertainly; </a:t>
            </a:r>
          </a:p>
          <a:p>
            <a:pPr marL="0" indent="0" algn="ctr"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fight I, not as one that beats the air: </a:t>
            </a:r>
          </a:p>
          <a:p>
            <a:pPr marL="0" indent="0" algn="ctr"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 keep under my body, and bring it into subjection: lest that by any means, when I have preached to others, </a:t>
            </a:r>
          </a:p>
          <a:p>
            <a:pPr marL="0" indent="0" algn="ctr"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myself should be a </a:t>
            </a:r>
            <a:r>
              <a:rPr lang="en-US" alt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castaway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D1FD2-CC66-905A-74BE-7AA5EF211185}"/>
              </a:ext>
            </a:extLst>
          </p:cNvPr>
          <p:cNvSpPr txBox="1"/>
          <p:nvPr/>
        </p:nvSpPr>
        <p:spPr>
          <a:xfrm>
            <a:off x="228600" y="152400"/>
            <a:ext cx="1165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Bible often uses the analogy of a race to describe our Christian journey.  In 1 Cor. 9:26-27 Paul writes: 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83963-0679-CAAD-2DE9-607ECDFF67BA}"/>
              </a:ext>
            </a:extLst>
          </p:cNvPr>
          <p:cNvSpPr txBox="1"/>
          <p:nvPr/>
        </p:nvSpPr>
        <p:spPr>
          <a:xfrm>
            <a:off x="-152400" y="6096000"/>
            <a:ext cx="1143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6E8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6E8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adokimos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6E8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unapproved, disqualified, reprobate)</a:t>
            </a:r>
          </a:p>
        </p:txBody>
      </p:sp>
    </p:spTree>
    <p:extLst>
      <p:ext uri="{BB962C8B-B14F-4D97-AF65-F5344CB8AC3E}">
        <p14:creationId xmlns:p14="http://schemas.microsoft.com/office/powerpoint/2010/main" val="42047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801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has chosen you for this race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equipped you for victory!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8:28-37; 1 Jn 4:4; 5:4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Eph. 4:7,8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“But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unto every one of us is given grace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according to the measure of the gift of Christ.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Wherefore he saith, When he ascended up on high,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he led captivity captive,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gave gifts unto men.”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0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Peter 4:10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“As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every man hath received the gift,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so minister the same one to another,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good stewards of the manifold grace of God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What has God given you?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did He give it to you?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you doing with it?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warned that the </a:t>
            </a:r>
            <a:r>
              <a:rPr lang="en-US" alt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“Cares of this world…”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altLang="en-US" sz="4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ould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compete and seek to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“choke the word”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it’s affect on us. 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(Mark 4:19)</a:t>
            </a:r>
          </a:p>
        </p:txBody>
      </p:sp>
    </p:spTree>
    <p:extLst>
      <p:ext uri="{BB962C8B-B14F-4D97-AF65-F5344CB8AC3E}">
        <p14:creationId xmlns:p14="http://schemas.microsoft.com/office/powerpoint/2010/main" val="35885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58785-2197-0613-A3A1-E35B712E0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2115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Cuckoo lays her eggs in the nests of smaller birds such as hedge sparrows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young cuckoo hatches, its first act is to dispose of any other eggs: pushing them from the nest,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leaving itself as the sole occupant.</a:t>
            </a:r>
          </a:p>
        </p:txBody>
      </p:sp>
      <p:pic>
        <p:nvPicPr>
          <p:cNvPr id="5" name="Picture 4" descr="Cuckoo.jpg">
            <a:extLst>
              <a:ext uri="{FF2B5EF4-FFF2-40B4-BE49-F238E27FC236}">
                <a16:creationId xmlns:a16="http://schemas.microsoft.com/office/drawing/2014/main" id="{B91F62DF-07C3-6967-A351-E56E681FF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26" y="3489367"/>
            <a:ext cx="4268442" cy="336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499AEE-F66E-6DCA-5199-C3CFBAF3D205}"/>
              </a:ext>
            </a:extLst>
          </p:cNvPr>
          <p:cNvSpPr txBox="1"/>
          <p:nvPr/>
        </p:nvSpPr>
        <p:spPr>
          <a:xfrm>
            <a:off x="12071" y="3200400"/>
            <a:ext cx="7620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begins to dominate  the “foster mom’s” attention.</a:t>
            </a:r>
            <a:endParaRPr lang="en-US" altLang="en-US" sz="4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E976A-7F28-D75E-4AD1-443D6E6290A5}"/>
              </a:ext>
            </a:extLst>
          </p:cNvPr>
          <p:cNvSpPr txBox="1"/>
          <p:nvPr/>
        </p:nvSpPr>
        <p:spPr>
          <a:xfrm>
            <a:off x="0" y="4598339"/>
            <a:ext cx="7924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there any “Cuckoo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’s”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your life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competing for your attention?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2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25BF63-49B5-971A-630E-94EA325476E8}"/>
              </a:ext>
            </a:extLst>
          </p:cNvPr>
          <p:cNvSpPr txBox="1"/>
          <p:nvPr/>
        </p:nvSpPr>
        <p:spPr>
          <a:xfrm>
            <a:off x="495300" y="551289"/>
            <a:ext cx="112014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 12:1,2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“Let us lay aside every weight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(cuckoos)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sin which would so easily beset us,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run with patience the race set before us, Looking unto Jesus,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author and finisher of our faith…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sz="6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Him…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Analogiz’omai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think or proportion appropriately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“proportion” of your heart does Jesus have?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855"/>
                    </a14:imgEffect>
                    <a14:imgEffect>
                      <a14:saturation sat="1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1407B89D-02A5-15D2-3524-B6018BBC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8229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6600"/>
                </a:solidFill>
                <a:latin typeface="Arial" panose="020B0604020202020204" pitchFamily="34" charset="0"/>
              </a:rPr>
              <a:t>Principles for Powerful Living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B4C0729-7DE2-E4CD-A1DD-7DB1176DA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381000"/>
            <a:ext cx="12115800" cy="60198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800" b="1" dirty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/>
              <a:t>                 Another year is dawning; dear Father, let it be,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/>
              <a:t>               In working or in waiting, another year with thee.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/>
              <a:t>               Another year of progress, another year of praise,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/>
              <a:t>                 Another year of proving thy presence all the days.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/>
              <a:t> Another year of service, of witness for thy love;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/>
              <a:t>Another year of training for holier work above.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/>
              <a:t>Another year is dawning; dear Father, let it be,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/>
              <a:t>on earth, or else in heaven, another year for thee.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/>
              <a:t> Frances Ridley </a:t>
            </a:r>
            <a:r>
              <a:rPr lang="en-US" altLang="en-US" sz="3600" b="1" dirty="0" err="1"/>
              <a:t>Havergal</a:t>
            </a:r>
            <a:r>
              <a:rPr lang="en-US" altLang="en-US" sz="3600" b="1" dirty="0"/>
              <a:t> (1836-1879)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i="1" dirty="0"/>
              <a:t>Authored the song “Take my life and let it be consecrated”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pic>
        <p:nvPicPr>
          <p:cNvPr id="1026" name="Picture 2" descr="Credit: Getty Images/Hulton Archive">
            <a:extLst>
              <a:ext uri="{FF2B5EF4-FFF2-40B4-BE49-F238E27FC236}">
                <a16:creationId xmlns:a16="http://schemas.microsoft.com/office/drawing/2014/main" id="{C96E6A6F-E989-8A30-3C7C-3B34797E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3135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16CC369F-B7B6-444C-A553-B692E590A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969" y="4944071"/>
            <a:ext cx="11919645" cy="1964531"/>
          </a:xfrm>
          <a:ln/>
        </p:spPr>
        <p:txBody>
          <a:bodyPr vert="horz" wrap="square" lIns="0" tIns="0" rIns="108367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/>
            <a:endParaRPr lang="en-US" altLang="en-US"/>
          </a:p>
        </p:txBody>
      </p:sp>
      <p:pic>
        <p:nvPicPr>
          <p:cNvPr id="8198" name="Picture 6" descr="Image result for spiritual passion">
            <a:extLst>
              <a:ext uri="{FF2B5EF4-FFF2-40B4-BE49-F238E27FC236}">
                <a16:creationId xmlns:a16="http://schemas.microsoft.com/office/drawing/2014/main" id="{1FAC1125-91AF-45F0-AC5B-51E125717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7"/>
          <a:stretch/>
        </p:blipFill>
        <p:spPr bwMode="auto">
          <a:xfrm>
            <a:off x="1" y="105"/>
            <a:ext cx="12192000" cy="68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EDA29A6-A3F8-4149-8BD7-9FCF68FBD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51" y="4446953"/>
            <a:ext cx="3803931" cy="28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7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2039600" cy="678180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The Passion Principle!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Col. 3:16  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the word of Christ dwell in you richly in all wisdom teaching and admonishing one another…with Grace in your hearts.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…And whatsoever ye do in word or deed,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all in the name of the Lord Jesus,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giving thanks to God and the Father by him…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whatsoever ye do, </a:t>
            </a:r>
            <a:r>
              <a:rPr lang="en-US" sz="4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it heartily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to the Lord, and not unto men;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Knowing that of the Lord ye shall receive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reward of the inheritance: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ye serve the Lord Christ.” ” </a:t>
            </a:r>
          </a:p>
          <a:p>
            <a:pPr marL="514350" indent="-514350">
              <a:buNone/>
              <a:defRPr/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2039600" cy="6781800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Passion Principle! 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Col. 3:16-25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  <a:defRPr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Passion.  </a:t>
            </a:r>
          </a:p>
          <a:p>
            <a:pPr marL="0" indent="0">
              <a:buNone/>
              <a:defRPr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Whatsoever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Hostis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(any) pas (all)</a:t>
            </a:r>
          </a:p>
        </p:txBody>
      </p:sp>
    </p:spTree>
    <p:extLst>
      <p:ext uri="{BB962C8B-B14F-4D97-AF65-F5344CB8AC3E}">
        <p14:creationId xmlns:p14="http://schemas.microsoft.com/office/powerpoint/2010/main" val="19546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The Sacred Secular Divide - Part 1 | Co-Laborers - YouTube">
            <a:extLst>
              <a:ext uri="{FF2B5EF4-FFF2-40B4-BE49-F238E27FC236}">
                <a16:creationId xmlns:a16="http://schemas.microsoft.com/office/drawing/2014/main" id="{B6BBAE16-CC96-8227-F8DD-2115A07E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5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009B17-2952-AF0C-2C38-B2B915635FF9}"/>
              </a:ext>
            </a:extLst>
          </p:cNvPr>
          <p:cNvSpPr txBox="1"/>
          <p:nvPr/>
        </p:nvSpPr>
        <p:spPr>
          <a:xfrm>
            <a:off x="381000" y="304801"/>
            <a:ext cx="11353800" cy="633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 148:7-10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Praise the LORD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earth, …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hail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snow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vapor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stormy wind fulfilling his word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indent="-742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lain" startAt="9"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Mountains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hills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fruitful trees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cedars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indent="-742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lain" startAt="10"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Beasts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cattle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creeping things,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flying fowl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97D44-0085-78EC-0DBD-F48DDBF64D77}"/>
              </a:ext>
            </a:extLst>
          </p:cNvPr>
          <p:cNvSpPr txBox="1"/>
          <p:nvPr/>
        </p:nvSpPr>
        <p:spPr>
          <a:xfrm>
            <a:off x="0" y="108642"/>
            <a:ext cx="1229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makes no such distinction! </a:t>
            </a:r>
          </a:p>
        </p:txBody>
      </p:sp>
    </p:spTree>
    <p:extLst>
      <p:ext uri="{BB962C8B-B14F-4D97-AF65-F5344CB8AC3E}">
        <p14:creationId xmlns:p14="http://schemas.microsoft.com/office/powerpoint/2010/main" val="774865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009B17-2952-AF0C-2C38-B2B915635FF9}"/>
              </a:ext>
            </a:extLst>
          </p:cNvPr>
          <p:cNvSpPr txBox="1"/>
          <p:nvPr/>
        </p:nvSpPr>
        <p:spPr>
          <a:xfrm>
            <a:off x="381000" y="304801"/>
            <a:ext cx="11353800" cy="6452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 148:12-14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“Kings of the earth, and all people;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princes, and all judges of the earth: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 men, and maidens; old men, and children: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them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praise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name of the LORD: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his name alone is excellent;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glory is above the earth and heaven.”</a:t>
            </a:r>
          </a:p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 150:6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“Let every thing that hath breath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praise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LORD.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529C1-650E-1258-3EF7-DF8B8DF1C985}"/>
              </a:ext>
            </a:extLst>
          </p:cNvPr>
          <p:cNvSpPr txBox="1"/>
          <p:nvPr/>
        </p:nvSpPr>
        <p:spPr>
          <a:xfrm>
            <a:off x="6057900" y="5181600"/>
            <a:ext cx="6097508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Praise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 the LORD!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AAEDE-B7EE-086F-F777-E20FA61D82A5}"/>
              </a:ext>
            </a:extLst>
          </p:cNvPr>
          <p:cNvSpPr txBox="1"/>
          <p:nvPr/>
        </p:nvSpPr>
        <p:spPr>
          <a:xfrm>
            <a:off x="390236" y="6066071"/>
            <a:ext cx="11420764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Hālal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’:  Glory; root means to make/be clear, shine.)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063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2C223A"/>
      </a:dk1>
      <a:lt1>
        <a:srgbClr val="F6E8EE"/>
      </a:lt1>
      <a:dk2>
        <a:srgbClr val="846890"/>
      </a:dk2>
      <a:lt2>
        <a:srgbClr val="F6E8EE"/>
      </a:lt2>
      <a:accent1>
        <a:srgbClr val="A79841"/>
      </a:accent1>
      <a:accent2>
        <a:srgbClr val="BC7547"/>
      </a:accent2>
      <a:accent3>
        <a:srgbClr val="C2B9C6"/>
      </a:accent3>
      <a:accent4>
        <a:srgbClr val="D2C6CB"/>
      </a:accent4>
      <a:accent5>
        <a:srgbClr val="D0CAB0"/>
      </a:accent5>
      <a:accent6>
        <a:srgbClr val="AA693F"/>
      </a:accent6>
      <a:hlink>
        <a:srgbClr val="1F1C2F"/>
      </a:hlink>
      <a:folHlink>
        <a:srgbClr val="3C15A9"/>
      </a:folHlink>
    </a:clrScheme>
    <a:fontScheme name="Blank Presentation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aiseGod">
  <a:themeElements>
    <a:clrScheme name="Custom 8">
      <a:dk1>
        <a:srgbClr val="3311C7"/>
      </a:dk1>
      <a:lt1>
        <a:srgbClr val="FEF6FF"/>
      </a:lt1>
      <a:dk2>
        <a:srgbClr val="3311C7"/>
      </a:dk2>
      <a:lt2>
        <a:srgbClr val="F8F1FF"/>
      </a:lt2>
      <a:accent1>
        <a:srgbClr val="7B59D6"/>
      </a:accent1>
      <a:accent2>
        <a:srgbClr val="EEE835"/>
      </a:accent2>
      <a:accent3>
        <a:srgbClr val="E97F23"/>
      </a:accent3>
      <a:accent4>
        <a:srgbClr val="91C433"/>
      </a:accent4>
      <a:accent5>
        <a:srgbClr val="573BB8"/>
      </a:accent5>
      <a:accent6>
        <a:srgbClr val="E5387B"/>
      </a:accent6>
      <a:hlink>
        <a:srgbClr val="B597FF"/>
      </a:hlink>
      <a:folHlink>
        <a:srgbClr val="7B59D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Custom 8">
      <a:dk1>
        <a:srgbClr val="3311C7"/>
      </a:dk1>
      <a:lt1>
        <a:srgbClr val="FEF6FF"/>
      </a:lt1>
      <a:dk2>
        <a:srgbClr val="3311C7"/>
      </a:dk2>
      <a:lt2>
        <a:srgbClr val="F8F1FF"/>
      </a:lt2>
      <a:accent1>
        <a:srgbClr val="7B59D6"/>
      </a:accent1>
      <a:accent2>
        <a:srgbClr val="EEE835"/>
      </a:accent2>
      <a:accent3>
        <a:srgbClr val="E97F23"/>
      </a:accent3>
      <a:accent4>
        <a:srgbClr val="91C433"/>
      </a:accent4>
      <a:accent5>
        <a:srgbClr val="573BB8"/>
      </a:accent5>
      <a:accent6>
        <a:srgbClr val="E5387B"/>
      </a:accent6>
      <a:hlink>
        <a:srgbClr val="B597FF"/>
      </a:hlink>
      <a:folHlink>
        <a:srgbClr val="7B59D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2027</Words>
  <Application>Microsoft Office PowerPoint</Application>
  <PresentationFormat>Widescreen</PresentationFormat>
  <Paragraphs>225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Calibri</vt:lpstr>
      <vt:lpstr>Calibri Light</vt:lpstr>
      <vt:lpstr>Georgia</vt:lpstr>
      <vt:lpstr>Lucida Grande</vt:lpstr>
      <vt:lpstr>Times</vt:lpstr>
      <vt:lpstr>Times New Roman</vt:lpstr>
      <vt:lpstr>Verdana</vt:lpstr>
      <vt:lpstr>Office Theme</vt:lpstr>
      <vt:lpstr>2_Default Design</vt:lpstr>
      <vt:lpstr>Blank Presentation</vt:lpstr>
      <vt:lpstr>Office Theme</vt:lpstr>
      <vt:lpstr>Office Theme</vt:lpstr>
      <vt:lpstr>PraiseGod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45</cp:revision>
  <dcterms:created xsi:type="dcterms:W3CDTF">2011-08-02T06:30:26Z</dcterms:created>
  <dcterms:modified xsi:type="dcterms:W3CDTF">2023-02-19T14:37:12Z</dcterms:modified>
</cp:coreProperties>
</file>