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6" r:id="rId2"/>
    <p:sldMasterId id="2147483764" r:id="rId3"/>
  </p:sldMasterIdLst>
  <p:notesMasterIdLst>
    <p:notesMasterId r:id="rId32"/>
  </p:notesMasterIdLst>
  <p:sldIdLst>
    <p:sldId id="301" r:id="rId4"/>
    <p:sldId id="388" r:id="rId5"/>
    <p:sldId id="401" r:id="rId6"/>
    <p:sldId id="402" r:id="rId7"/>
    <p:sldId id="385" r:id="rId8"/>
    <p:sldId id="386" r:id="rId9"/>
    <p:sldId id="366" r:id="rId10"/>
    <p:sldId id="392" r:id="rId11"/>
    <p:sldId id="403" r:id="rId12"/>
    <p:sldId id="404" r:id="rId13"/>
    <p:sldId id="405" r:id="rId14"/>
    <p:sldId id="406" r:id="rId15"/>
    <p:sldId id="407" r:id="rId16"/>
    <p:sldId id="408" r:id="rId17"/>
    <p:sldId id="409" r:id="rId18"/>
    <p:sldId id="394" r:id="rId19"/>
    <p:sldId id="413" r:id="rId20"/>
    <p:sldId id="414" r:id="rId21"/>
    <p:sldId id="410" r:id="rId22"/>
    <p:sldId id="395" r:id="rId23"/>
    <p:sldId id="411" r:id="rId24"/>
    <p:sldId id="412" r:id="rId25"/>
    <p:sldId id="397" r:id="rId26"/>
    <p:sldId id="416" r:id="rId27"/>
    <p:sldId id="415" r:id="rId28"/>
    <p:sldId id="417" r:id="rId29"/>
    <p:sldId id="418" r:id="rId30"/>
    <p:sldId id="419" r:id="rId3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5" autoAdjust="0"/>
  </p:normalViewPr>
  <p:slideViewPr>
    <p:cSldViewPr>
      <p:cViewPr varScale="1">
        <p:scale>
          <a:sx n="107" d="100"/>
          <a:sy n="107" d="100"/>
        </p:scale>
        <p:origin x="714" y="1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65839-471A-41E0-833A-C782C7062F39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28236-003F-480F-BE56-EF30B4B4D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04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91DBE-AFF2-C838-05B2-25237B47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2890-4A74-4792-AE6F-8CB7BB0F08D8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C2E0F-9DD8-626D-845A-0784DE8B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0B096-5B83-872B-1707-29B0B20EB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FC539-0786-41B2-938C-F3D5E9F67F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593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0B687-AC7F-C8AE-A6A2-9ED8C7D21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022E4-B14A-4CF4-8854-9B7A7D3CC4EB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3A189-2476-36E3-F014-D2B55FC03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3EFA6-160E-978D-A3B1-F22B4CD64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8FB32-B644-45D1-A1D4-7FEA9BA398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98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33554-5DD7-75DF-9870-518D6182B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94881-6F17-46EC-8AD3-1432E88921DA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4AF9D-F752-2825-E7D5-2F389996C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BBF6A-0154-8F87-D94D-5C372D61D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B200E-E32A-4FFD-813B-309E8E792B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39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61840-E57C-D084-BE91-EDACC1F32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6FFB4-8502-4816-B29E-27923784F9AA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B50AB-1B99-C9C3-2678-16339A15F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2B756-3A21-5A51-9F72-DC0D420EC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C3716-CF16-4DDB-8673-630EDC1694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729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CABC2-D24B-1FEE-C043-705EC2C7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412DE-0D59-43CC-AD14-27249ACDB108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6C440-52ED-B869-C2D6-4D9B7C70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92CAF-E95E-F9A7-F4C4-958C0EE6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F23A4-F36F-4066-A3F8-CA624DDB85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1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F4F3F-641C-650D-0E9D-D242443C0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DD836-EE98-4A3A-83E1-F2E2B29315D0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C6CCD-F3BC-82D4-7956-FC6AC791F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95C3D-7A27-1484-BE42-1E7E28B7B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D984F-D5AE-4021-A7E1-C7B28597E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15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3E689-7B69-03AD-DB69-917EF197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39837-8743-401F-B2BE-03962BB82847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532BF-846C-50F0-F869-A9C2E134C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5B94C-2EA8-0F44-3966-FDDB0BCF0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0E618-4031-4B39-BB2D-EAAE3744D1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09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3F1187-68AB-86A6-872E-7281FEDA2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F7756-9F5F-49D6-B4A0-2BB9DD038A1A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4AF2BC-4911-3C2D-89E2-2BDF914A2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5453FF-EC73-7535-F75F-9994871B1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577B2-361F-4DC7-BAA4-D39938078C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07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4D45CE-6BA3-CD4E-4F6C-C346FF0E6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B0210-A342-4874-ACDF-763244C7AFB9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446B4E1-5D27-AA28-74C7-6180407F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980D55A-974C-0AD6-6768-555BDC39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B1385-BEB8-46F1-8CF5-A9F1D212AC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54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0A97609-C884-9894-29EA-2E2D6CB60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D3853-4997-41D6-9CC8-B7F6DD6223FB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FCF688-8E55-1B02-6D1C-EF5547086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F027826-4F49-FCFF-E4B2-24FC11DA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7974E-37E5-434F-BDBC-2A24092413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149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E730ED3-D2E0-E845-69CB-F0389C820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2A393-81A8-426E-8402-1F9AE8D96A35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579CB38-2988-B383-4AE8-D16B87EEE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5108DD9-7B81-FA9A-57DB-3A38C0F2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5657B-55C4-4F54-9B4C-D54C7170F3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30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686924-FD0F-F54D-8136-928D47944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E3168-13F8-47B9-AC42-999703FB4C1C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A4F41D-272F-65EB-CAE3-ACEEAF6D4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86A4FB-875B-7746-D9B2-E4BD9847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14A98-4694-4796-A534-23281FA88D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28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68A4E8-8A98-CD78-7085-D4635B155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6FAA9-1D15-4F93-9C9D-030C9E63BAFF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39A765-BC30-C6CD-AA9E-AE21CDAC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A85C90-D40F-8409-7861-69694510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D0710-F011-4D5F-860A-C24F723AD8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22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AD9EB"/>
            </a:gs>
            <a:gs pos="100000">
              <a:srgbClr val="B0C6E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F82FAE6-F9D5-DEE6-B104-F373D0490A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DF19140-3541-E6C0-26FC-76F803C1AF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48A58-88EB-EFA9-3CF4-844F8ED4C4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11D3E3-DD91-429F-801E-6570B1ADA1DE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A9CCE-071A-B3A6-728B-7FE576E22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3F3E0-92B2-A4F7-E3F0-F19EDB25A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90819F2-E2AE-4875-9C08-F23D7A3D80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3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6B1FD3D-4144-7F7A-93C8-5EEC2F3785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E6D74A9-B6F7-7083-A51B-DAD1E2907E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3F902-8717-D418-E384-C36525840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A641A6-9AF0-4801-B902-1C95EA77AEF5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8127C-0EC6-2319-BD2E-289A98C64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7AC4A-4ED3-C1FB-AEEB-7CACAD757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9BFD84F-DEB9-402E-94C5-9BA9563FE9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6CF3ACB-3957-0B67-CE1A-A330FF4B14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6A9E62A-578B-1A07-AAC7-553E9579E8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97C25-E8F0-363A-4CD9-B28733FEE0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7C1C13-6A97-4BB3-8CC6-EF6190756714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EA055-2AF6-B752-C429-E6EE12E21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2805A-AFCA-4529-7FE5-78029A4EC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120491C-3A5F-4191-B814-E57563D00C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575"/>
                    </a14:imgEffect>
                    <a14:imgEffect>
                      <a14:saturation sat="9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>
            <a:extLst>
              <a:ext uri="{FF2B5EF4-FFF2-40B4-BE49-F238E27FC236}">
                <a16:creationId xmlns:a16="http://schemas.microsoft.com/office/drawing/2014/main" id="{06CA8917-E0E0-1D97-0AF9-0B3844D66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0" y="152400"/>
            <a:ext cx="12268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>
                <a:solidFill>
                  <a:schemeClr val="bg1"/>
                </a:solidFill>
                <a:latin typeface="Georgia Pro" panose="02040502050405020303" pitchFamily="18" charset="0"/>
              </a:rPr>
              <a:t>Principles for Powerful Living</a:t>
            </a:r>
          </a:p>
        </p:txBody>
      </p:sp>
    </p:spTree>
    <p:extLst>
      <p:ext uri="{BB962C8B-B14F-4D97-AF65-F5344CB8AC3E}">
        <p14:creationId xmlns:p14="http://schemas.microsoft.com/office/powerpoint/2010/main" val="3339776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1D5C6D-BEEF-73F9-C857-8D16CA394FEF}"/>
              </a:ext>
            </a:extLst>
          </p:cNvPr>
          <p:cNvSpPr txBox="1"/>
          <p:nvPr/>
        </p:nvSpPr>
        <p:spPr>
          <a:xfrm>
            <a:off x="0" y="-9144"/>
            <a:ext cx="12192000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God partners with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en-US" sz="40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“laborers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together with God”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1) God’s part is to </a:t>
            </a:r>
            <a:r>
              <a:rPr 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Reveal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Jn 1:5,6; Ps. 139:23-24)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Our part is to </a:t>
            </a:r>
            <a:r>
              <a:rPr 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Respond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(Recognize, Repent,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Realign and/or</a:t>
            </a: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“If any man will come after me,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 him deny himself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take up his cross, and follow me.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 whosoever will save his life shall lose it: and whosoever will lose his life for my sake shall find it.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what is a man profited, if he gain the whole world,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lose his own soul?”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FDA034-1C5A-C60A-78AB-3867E2DB2801}"/>
              </a:ext>
            </a:extLst>
          </p:cNvPr>
          <p:cNvSpPr txBox="1"/>
          <p:nvPr/>
        </p:nvSpPr>
        <p:spPr>
          <a:xfrm>
            <a:off x="4953000" y="1828800"/>
            <a:ext cx="7391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Relinquish)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Heb 12:1,2; Mt 16:24-26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76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1D5C6D-BEEF-73F9-C857-8D16CA394FEF}"/>
              </a:ext>
            </a:extLst>
          </p:cNvPr>
          <p:cNvSpPr txBox="1"/>
          <p:nvPr/>
        </p:nvSpPr>
        <p:spPr>
          <a:xfrm>
            <a:off x="-76200" y="-9144"/>
            <a:ext cx="1226820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Our part is to Respond. 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(Recognize, Repent,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Realign and/or Relinquish) 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Luke 14:33-35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“whosoever of you that </a:t>
            </a:r>
            <a:r>
              <a:rPr lang="en-US" sz="4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forsaketh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that he hath,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(from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apotasso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arrange in proper order)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cannot be my disciple.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Salt is good: but if the salt have lost his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savour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wherewith shall it be seasoned?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It’s neither fit for the land, nor the dunghill;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men cast it out.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that hath ears to hear,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 him hear.”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akouō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understand, respond, obey)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60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1D5C6D-BEEF-73F9-C857-8D16CA394FEF}"/>
              </a:ext>
            </a:extLst>
          </p:cNvPr>
          <p:cNvSpPr txBox="1"/>
          <p:nvPr/>
        </p:nvSpPr>
        <p:spPr>
          <a:xfrm>
            <a:off x="0" y="-9144"/>
            <a:ext cx="12192000" cy="7201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God partners with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en-US" sz="40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“laborers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together with God”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2) God’s part is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Convict 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(Reprove); Jn 16:8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“of sin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and righteousness and of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judgment.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Krisis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justice)</a:t>
            </a:r>
          </a:p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Our Part is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Cooperate</a:t>
            </a:r>
            <a:r>
              <a:rPr 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(Repent)  1 Jn 1:9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we confess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sins,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is faithful and just to forgive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 our sin, and to cleanse us from all unrighteousness”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 Repent (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metanoeō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comes from meta (to change)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and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noeo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(your mind, your thinking).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(2) This is mandatory for any substantial “change”            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to last.  (Isaiah 55:6-9)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6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1D5C6D-BEEF-73F9-C857-8D16CA394FEF}"/>
              </a:ext>
            </a:extLst>
          </p:cNvPr>
          <p:cNvSpPr txBox="1"/>
          <p:nvPr/>
        </p:nvSpPr>
        <p:spPr>
          <a:xfrm>
            <a:off x="0" y="-9144"/>
            <a:ext cx="12192000" cy="7402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God partners with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en-US" sz="40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“laborers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together with God”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3) God’s Part is to Direct Ps 32:8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 will instruct thee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and teach thee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way which thou shalt go: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will guide thee with mine eye.”    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Jn 10:27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“My sheep hear my voice and I know them…”</a:t>
            </a:r>
          </a:p>
          <a:p>
            <a:pPr marL="0" marR="0">
              <a:spcBef>
                <a:spcPts val="180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a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Our part is to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Decide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follow (Submit) </a:t>
            </a: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Josh 24:15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choose…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ye will serve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1 Kings 18:21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“How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long halt ye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between two opinions”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Pr. 3:5,6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“In all thy ways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acknowledge Him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Jn 10:27b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“my sheep …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 follow me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54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1D5C6D-BEEF-73F9-C857-8D16CA394FEF}"/>
              </a:ext>
            </a:extLst>
          </p:cNvPr>
          <p:cNvSpPr txBox="1"/>
          <p:nvPr/>
        </p:nvSpPr>
        <p:spPr>
          <a:xfrm>
            <a:off x="0" y="-9144"/>
            <a:ext cx="12192000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God partners with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en-US" sz="40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“laborers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together with God”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4)	 God’s Part is to Lead     Ps. 5:8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 me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Lord”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Ps 23:3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leadeth me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paths of righteousness”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 139:24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 me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way everlasting”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Nāḥâ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’: to guide </a:t>
            </a:r>
            <a:r>
              <a:rPr lang="en-US" sz="40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govern!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a) Our Part is to Follow (Ps 23); Feed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(Heb 5:12-14); </a:t>
            </a:r>
            <a:endParaRPr lang="en-US" sz="4000" b="1" i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and </a:t>
            </a:r>
            <a:r>
              <a:rPr 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Weed. 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Heb 12:1,2; 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Tim. 2:19-21) 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19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“Nevertheless the foundation of God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standeth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sure, having this seal, The Lord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knoweth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them that are his.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And, Let every one that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name of Christ depart from iniquity.”</a:t>
            </a:r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03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1D5C6D-BEEF-73F9-C857-8D16CA394FEF}"/>
              </a:ext>
            </a:extLst>
          </p:cNvPr>
          <p:cNvSpPr txBox="1"/>
          <p:nvPr/>
        </p:nvSpPr>
        <p:spPr>
          <a:xfrm>
            <a:off x="0" y="-9144"/>
            <a:ext cx="12192000" cy="7001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5)  God’s Part is to Keep/ Protect, 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(Jn 17:12; Jude 24)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“Now unto him that is able to keep you from falling, and to present you faultless before the presence of his glory with exceeding joy…” </a:t>
            </a:r>
          </a:p>
          <a:p>
            <a:pPr marL="1200150" marR="0" indent="-74295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Our Part is to </a:t>
            </a:r>
            <a:r>
              <a:rPr lang="en-US" sz="4400" b="1" i="1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Cultivate 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kumimoji="0" lang="en-US" sz="40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er. 4:3)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“Break up your fallow ground and sow not among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thorns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….”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Pursue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Phil. 3:14)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“Press toward the mark for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the prize of the high calling of God in Christ”</a:t>
            </a:r>
          </a:p>
          <a:p>
            <a:pPr marL="457200" marR="0">
              <a:spcBef>
                <a:spcPts val="600"/>
              </a:spcBef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Mt 25:21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“Well done, thou good and faithful servant. You’ve been faithful …enter into the joy of thy Lord”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Invitation" pitchFamily="2" charset="0"/>
                <a:ea typeface="Times New Roman" panose="02020603050405020304" pitchFamily="18" charset="0"/>
              </a:rPr>
              <a:t>  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17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1D5C6D-BEEF-73F9-C857-8D16CA394FEF}"/>
              </a:ext>
            </a:extLst>
          </p:cNvPr>
          <p:cNvSpPr txBox="1"/>
          <p:nvPr/>
        </p:nvSpPr>
        <p:spPr>
          <a:xfrm>
            <a:off x="152400" y="-9144"/>
            <a:ext cx="12039600" cy="792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God partners with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en-US" sz="40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“laborers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together with God”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God partners with others to work in our lives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1) Partners in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Ministry!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1 Cor 3:5,6,9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“Who then is Paul…and …Apollos,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ministers by whom ye believed, even as the Lord gave to every man?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I’ve planted, Apollos watered;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“We are laborers together with God”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algn="ctr">
              <a:spcBef>
                <a:spcPts val="120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Eccl 4:7-12  vs 9: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“Two are better than one;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because they have a good reward for their labor….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“…but woe to him that is alone when he falls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40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C3AF06-3006-D04F-A966-4519DEF9B1C3}"/>
              </a:ext>
            </a:extLst>
          </p:cNvPr>
          <p:cNvSpPr txBox="1"/>
          <p:nvPr/>
        </p:nvSpPr>
        <p:spPr>
          <a:xfrm>
            <a:off x="5792724" y="3075057"/>
            <a:ext cx="62590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God gave the increase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292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1D5C6D-BEEF-73F9-C857-8D16CA394FEF}"/>
              </a:ext>
            </a:extLst>
          </p:cNvPr>
          <p:cNvSpPr txBox="1"/>
          <p:nvPr/>
        </p:nvSpPr>
        <p:spPr>
          <a:xfrm>
            <a:off x="152400" y="-9144"/>
            <a:ext cx="12039600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Partners in Ministry! </a:t>
            </a:r>
            <a:r>
              <a:rPr lang="en-US" sz="4000" b="1" dirty="0"/>
              <a:t>Hebrews 13:7,17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“Remember them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mnēmoneu’ō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rehearse, recall)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which have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rule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you,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hēgeomai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to lead / command with official authority)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who have spoken unto you the word of God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Obey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peitho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trust)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 that have the rule over you,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submit yourselves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hypeik’ō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yield)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they watch for your souls,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they that must give account,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they may do it with joy, and not with grief: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that is unprofitable for you” </a:t>
            </a:r>
            <a:endParaRPr lang="en-US" sz="40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C2312E-286C-0695-1154-6C9288B8A0DB}"/>
              </a:ext>
            </a:extLst>
          </p:cNvPr>
          <p:cNvSpPr txBox="1"/>
          <p:nvPr/>
        </p:nvSpPr>
        <p:spPr>
          <a:xfrm>
            <a:off x="9753600" y="3733800"/>
            <a:ext cx="2133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354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1D5C6D-BEEF-73F9-C857-8D16CA394FEF}"/>
              </a:ext>
            </a:extLst>
          </p:cNvPr>
          <p:cNvSpPr txBox="1"/>
          <p:nvPr/>
        </p:nvSpPr>
        <p:spPr>
          <a:xfrm>
            <a:off x="0" y="-9144"/>
            <a:ext cx="12192000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indent="-74295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Partners in Ministry!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a) This goes beyond “professional Preachers”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Heb 3:12-13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“Take heed, brethren, lest there be in any of you an evil heart …, in departing from the living God.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exhort one another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daily, …lest any of you be hardened through the deceitfulness of sin.” </a:t>
            </a:r>
          </a:p>
          <a:p>
            <a:pPr marR="0" algn="ctr">
              <a:spcBef>
                <a:spcPts val="120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10:23-25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“Let us hold fast the profession of our faith without wavering; …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And let us consider one another to provoke unto love and to good works: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Not forsaking the assembling of ourselves together..” </a:t>
            </a:r>
          </a:p>
        </p:txBody>
      </p:sp>
    </p:spTree>
    <p:extLst>
      <p:ext uri="{BB962C8B-B14F-4D97-AF65-F5344CB8AC3E}">
        <p14:creationId xmlns:p14="http://schemas.microsoft.com/office/powerpoint/2010/main" val="373573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1D5C6D-BEEF-73F9-C857-8D16CA394FEF}"/>
              </a:ext>
            </a:extLst>
          </p:cNvPr>
          <p:cNvSpPr txBox="1"/>
          <p:nvPr/>
        </p:nvSpPr>
        <p:spPr>
          <a:xfrm>
            <a:off x="0" y="-9144"/>
            <a:ext cx="1203960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Partners in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Marriage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!  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 2:18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“It is not good that the man should be alone;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a)   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will make him an </a:t>
            </a:r>
            <a:r>
              <a:rPr lang="en-US" sz="4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help meet </a:t>
            </a:r>
            <a:r>
              <a:rPr lang="en-US" sz="4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effectLst/>
                <a:latin typeface="Gentium" panose="02000503060000020004" pitchFamily="2" charset="0"/>
              </a:rPr>
              <a:t>ʿēzer</a:t>
            </a:r>
            <a:r>
              <a:rPr lang="en-US" sz="4400" b="1" dirty="0">
                <a:solidFill>
                  <a:srgbClr val="0000FF"/>
                </a:solidFill>
                <a:effectLst/>
                <a:latin typeface="Gentium" panose="02000503060000020004" pitchFamily="2" charset="0"/>
              </a:rPr>
              <a:t>) 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him.”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Fromʿāzar</a:t>
            </a: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’: to surround, protect, aid,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EF9701-6711-F314-A96D-9CAA7382B0CC}"/>
              </a:ext>
            </a:extLst>
          </p:cNvPr>
          <p:cNvSpPr txBox="1"/>
          <p:nvPr/>
        </p:nvSpPr>
        <p:spPr>
          <a:xfrm>
            <a:off x="8881872" y="1759832"/>
            <a:ext cx="52547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0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0" lang="en-US" sz="60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variant</a:t>
            </a:r>
            <a:r>
              <a:rPr kumimoji="0" lang="en-US" sz="60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i="1" u="sng" dirty="0"/>
          </a:p>
        </p:txBody>
      </p:sp>
      <p:pic>
        <p:nvPicPr>
          <p:cNvPr id="1026" name="Picture 2" descr="Adam and Eve: 6 Responsibilities God Entrusted Them With">
            <a:extLst>
              <a:ext uri="{FF2B5EF4-FFF2-40B4-BE49-F238E27FC236}">
                <a16:creationId xmlns:a16="http://schemas.microsoft.com/office/drawing/2014/main" id="{2702C6F9-7FEC-60D9-A2ED-25265D066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7" y="2857500"/>
            <a:ext cx="569595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93F798-31C2-4CBB-1FA2-9A2494094BAC}"/>
              </a:ext>
            </a:extLst>
          </p:cNvPr>
          <p:cNvSpPr txBox="1"/>
          <p:nvPr/>
        </p:nvSpPr>
        <p:spPr>
          <a:xfrm>
            <a:off x="5732527" y="2546909"/>
            <a:ext cx="62179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we always agreed,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couldn’t aid &amp; protect!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AC5C2-AA95-095C-170D-B50F952AE1FC}"/>
              </a:ext>
            </a:extLst>
          </p:cNvPr>
          <p:cNvSpPr txBox="1"/>
          <p:nvPr/>
        </p:nvSpPr>
        <p:spPr>
          <a:xfrm>
            <a:off x="5867401" y="4656287"/>
            <a:ext cx="628802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aseline="30000" dirty="0"/>
              <a:t>22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And the rib, which the </a:t>
            </a:r>
            <a:r>
              <a:rPr lang="en-US" sz="3600" b="1" i="1" cap="smal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God had taken from man,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he a woman,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brought her unto the man.” </a:t>
            </a:r>
            <a:b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29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C27173-9E33-7D68-232C-997F4DBB42AD}"/>
              </a:ext>
            </a:extLst>
          </p:cNvPr>
          <p:cNvSpPr txBox="1"/>
          <p:nvPr/>
        </p:nvSpPr>
        <p:spPr>
          <a:xfrm>
            <a:off x="78464" y="0"/>
            <a:ext cx="12115799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Bible reveals Spiritual principles to help guide us to God and His plans.  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Passion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(Open Heart)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Principle.  (Col. 3:16-24)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Purpose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(Open Hand)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Principle.  (Ex. 3,4)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Path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(Open Door)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Principle.  (Rev. 3:7-13)</a:t>
            </a: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Preparation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(Soil/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eed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Principle.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(Mt 13:3-30)</a:t>
            </a: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Cultivation Principle. 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(Mt 13; 1Cor 3:9)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endParaRPr kumimoji="0" lang="en-US" altLang="en-US" sz="66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52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1D5C6D-BEEF-73F9-C857-8D16CA394FEF}"/>
              </a:ext>
            </a:extLst>
          </p:cNvPr>
          <p:cNvSpPr txBox="1"/>
          <p:nvPr/>
        </p:nvSpPr>
        <p:spPr>
          <a:xfrm>
            <a:off x="152400" y="6096"/>
            <a:ext cx="12039600" cy="2365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Partners in Marriage!  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 2:18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Satan sought </a:t>
            </a: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(and still seeks) 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divide this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partnership.  Gen. 3:1-6</a:t>
            </a:r>
            <a:endParaRPr lang="en-US" sz="4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id Satan Promise Eve Immortality?">
            <a:extLst>
              <a:ext uri="{FF2B5EF4-FFF2-40B4-BE49-F238E27FC236}">
                <a16:creationId xmlns:a16="http://schemas.microsoft.com/office/drawing/2014/main" id="{2D5609BD-D377-0759-E913-7999BAF1A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" y="2584705"/>
            <a:ext cx="4255008" cy="425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6CB5FC-D22E-B350-B8B9-E718A37DD98C}"/>
              </a:ext>
            </a:extLst>
          </p:cNvPr>
          <p:cNvSpPr txBox="1"/>
          <p:nvPr/>
        </p:nvSpPr>
        <p:spPr>
          <a:xfrm>
            <a:off x="3962400" y="2360254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(1) Where was Adam during this conversation?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CF6118-6939-E706-5BD9-86B614043595}"/>
              </a:ext>
            </a:extLst>
          </p:cNvPr>
          <p:cNvSpPr txBox="1"/>
          <p:nvPr/>
        </p:nvSpPr>
        <p:spPr>
          <a:xfrm>
            <a:off x="4267200" y="4659434"/>
            <a:ext cx="792480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1 Tim 2:14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“Adam was not deceived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the woman being deceived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in the transgression.” </a:t>
            </a:r>
            <a:b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84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1D5C6D-BEEF-73F9-C857-8D16CA394FEF}"/>
              </a:ext>
            </a:extLst>
          </p:cNvPr>
          <p:cNvSpPr txBox="1"/>
          <p:nvPr/>
        </p:nvSpPr>
        <p:spPr>
          <a:xfrm>
            <a:off x="0" y="-9144"/>
            <a:ext cx="12039600" cy="2937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Satan seeks to divide this partnership.  Gen. 3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(2) Sin makes this easier for him.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Notice that the curse (consequence) of Eve’s choice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complicates this partnership.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F51584-3291-3125-484A-FB87BF7F14F6}"/>
              </a:ext>
            </a:extLst>
          </p:cNvPr>
          <p:cNvSpPr txBox="1"/>
          <p:nvPr/>
        </p:nvSpPr>
        <p:spPr>
          <a:xfrm>
            <a:off x="8534400" y="5181600"/>
            <a:ext cx="228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over!)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50] Genesis 3:22-24 – The Blessing of Death">
            <a:extLst>
              <a:ext uri="{FF2B5EF4-FFF2-40B4-BE49-F238E27FC236}">
                <a16:creationId xmlns:a16="http://schemas.microsoft.com/office/drawing/2014/main" id="{6F818DC3-B5C0-6920-92C4-3DBBDBABA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368" y="2209800"/>
            <a:ext cx="4122632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5EB935-DFA1-1306-7E8B-513ACC4B6D4C}"/>
              </a:ext>
            </a:extLst>
          </p:cNvPr>
          <p:cNvSpPr txBox="1"/>
          <p:nvPr/>
        </p:nvSpPr>
        <p:spPr>
          <a:xfrm>
            <a:off x="213466" y="2821123"/>
            <a:ext cx="7818333" cy="3619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 3:16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“…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thy desire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Teshûqâ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’)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shall be to thy husband, 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(from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shûq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to run or reach after)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shall rule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 thee.”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māshal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’: govern)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246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1D5C6D-BEEF-73F9-C857-8D16CA394FEF}"/>
              </a:ext>
            </a:extLst>
          </p:cNvPr>
          <p:cNvSpPr txBox="1"/>
          <p:nvPr/>
        </p:nvSpPr>
        <p:spPr>
          <a:xfrm>
            <a:off x="0" y="-9144"/>
            <a:ext cx="12039600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same phrase is repeated by God in Gen. 4 to Cain</a:t>
            </a:r>
            <a:endParaRPr lang="en-US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5EB935-DFA1-1306-7E8B-513ACC4B6D4C}"/>
              </a:ext>
            </a:extLst>
          </p:cNvPr>
          <p:cNvSpPr txBox="1"/>
          <p:nvPr/>
        </p:nvSpPr>
        <p:spPr>
          <a:xfrm>
            <a:off x="152400" y="990600"/>
            <a:ext cx="11815762" cy="2937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 4:6,7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LORD said unto Cain, Why art thou wroth? and why is thy countenance fallen? </a:t>
            </a:r>
          </a:p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thou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doest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well, shalt thou not be accepted? </a:t>
            </a:r>
          </a:p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if thou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doest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not well,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 lieth at the door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endParaRPr lang="en-US" sz="2000" dirty="0"/>
          </a:p>
        </p:txBody>
      </p:sp>
      <p:pic>
        <p:nvPicPr>
          <p:cNvPr id="4098" name="Picture 2" descr="Cain &amp; Abel Authority of God Episode Three - HubPages">
            <a:extLst>
              <a:ext uri="{FF2B5EF4-FFF2-40B4-BE49-F238E27FC236}">
                <a16:creationId xmlns:a16="http://schemas.microsoft.com/office/drawing/2014/main" id="{5E9ABD70-34D0-DF1C-5C05-1EF178EC3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039934"/>
            <a:ext cx="2824162" cy="282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8B7FC5-D69C-DA9E-132E-364A0F56A8EF}"/>
              </a:ext>
            </a:extLst>
          </p:cNvPr>
          <p:cNvSpPr txBox="1"/>
          <p:nvPr/>
        </p:nvSpPr>
        <p:spPr>
          <a:xfrm>
            <a:off x="381000" y="3927879"/>
            <a:ext cx="861536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unto thee shall be his desire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Teshûqâ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thou shalt rule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māshal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’)</a:t>
            </a:r>
          </a:p>
          <a:p>
            <a:pPr marL="0" marR="0" lvl="0" indent="0" algn="ctr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 him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(Sin and/or Satan) </a:t>
            </a:r>
          </a:p>
        </p:txBody>
      </p:sp>
    </p:spTree>
    <p:extLst>
      <p:ext uri="{BB962C8B-B14F-4D97-AF65-F5344CB8AC3E}">
        <p14:creationId xmlns:p14="http://schemas.microsoft.com/office/powerpoint/2010/main" val="213465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1D5C6D-BEEF-73F9-C857-8D16CA394FEF}"/>
              </a:ext>
            </a:extLst>
          </p:cNvPr>
          <p:cNvSpPr txBox="1"/>
          <p:nvPr/>
        </p:nvSpPr>
        <p:spPr>
          <a:xfrm>
            <a:off x="0" y="-9144"/>
            <a:ext cx="12039600" cy="6618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Satan seeks to divide that partnership.  Gen. 3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c) This tension is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inevitable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 We’re all inherently (and occasionally) selfish.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See Romans 3, 6 and 7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(2) Paul acknowledges this pressure in 1 Cor 7:28    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reminding us that marriage will produce: 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“trouble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thlipsis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pressure)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flesh” 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commands the married couple to focus on each 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other’s pleasure instead of their own.  (Vs 33-34)</a:t>
            </a:r>
          </a:p>
        </p:txBody>
      </p:sp>
    </p:spTree>
    <p:extLst>
      <p:ext uri="{BB962C8B-B14F-4D97-AF65-F5344CB8AC3E}">
        <p14:creationId xmlns:p14="http://schemas.microsoft.com/office/powerpoint/2010/main" val="337492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1D5C6D-BEEF-73F9-C857-8D16CA394FEF}"/>
              </a:ext>
            </a:extLst>
          </p:cNvPr>
          <p:cNvSpPr txBox="1"/>
          <p:nvPr/>
        </p:nvSpPr>
        <p:spPr>
          <a:xfrm>
            <a:off x="0" y="-9144"/>
            <a:ext cx="12039600" cy="6907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d) This tension is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intentional!</a:t>
            </a:r>
            <a:r>
              <a:rPr lang="en-US" sz="4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(1) Marriage is the best platform for growth B/C: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exposes our own natural (carnal) selfishness.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This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requires Growth and Grace to overcome. 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4:5-8)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“The spirit that dwelleth in us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lusteth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envy? 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he giveth more grace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Wherefore he saith, 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 resists the proud,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gives grace unto the humble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Submit yourselves therefore to God. 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Resist the devil, and he will flee from you.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 nigh to God, and he will draw nigh to you. “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1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1D5C6D-BEEF-73F9-C857-8D16CA394FEF}"/>
              </a:ext>
            </a:extLst>
          </p:cNvPr>
          <p:cNvSpPr txBox="1"/>
          <p:nvPr/>
        </p:nvSpPr>
        <p:spPr>
          <a:xfrm>
            <a:off x="0" y="-9144"/>
            <a:ext cx="12039600" cy="695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Partners in Marriage!  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 2:18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e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This tension is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navigable</a:t>
            </a:r>
            <a:r>
              <a:rPr lang="en-US" sz="4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God’s solution is to let him “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mashal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each of us. 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Eph. 5:18-33  vs 21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submitting yourselves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 to another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hupotasso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subordinate, line up in order)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the fear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phobos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God.”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“wives, submit…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unto the Lord…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“husbands, love…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Christ loves the church…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algn="ctr">
              <a:spcBef>
                <a:spcPts val="180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Pt 3:1-7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“dwell…according to knowledge, giving honor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…as being heirs together of the grace of life…”</a:t>
            </a:r>
          </a:p>
        </p:txBody>
      </p:sp>
    </p:spTree>
    <p:extLst>
      <p:ext uri="{BB962C8B-B14F-4D97-AF65-F5344CB8AC3E}">
        <p14:creationId xmlns:p14="http://schemas.microsoft.com/office/powerpoint/2010/main" val="238363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1D5C6D-BEEF-73F9-C857-8D16CA394FEF}"/>
              </a:ext>
            </a:extLst>
          </p:cNvPr>
          <p:cNvSpPr txBox="1"/>
          <p:nvPr/>
        </p:nvSpPr>
        <p:spPr>
          <a:xfrm>
            <a:off x="0" y="-9144"/>
            <a:ext cx="12039600" cy="689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Tomorrow is Memorial Day, 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Initiated during the not so “civil” war.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After this 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(and every war/conflict)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our focus should shift from how we were hurt </a:t>
            </a:r>
            <a:r>
              <a:rPr lang="en-US" sz="4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(or hurt)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healing.  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Joel 2 opens with judgement, (vs 1-11)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pleads for repentance (vs 12-17) 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concludes with the promise of restoration (18-32)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25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“I will restore to you the years that the locust have eaten…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And pour out my Spirit…”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(vs 28)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73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1D5C6D-BEEF-73F9-C857-8D16CA394FEF}"/>
              </a:ext>
            </a:extLst>
          </p:cNvPr>
          <p:cNvSpPr txBox="1"/>
          <p:nvPr/>
        </p:nvSpPr>
        <p:spPr>
          <a:xfrm>
            <a:off x="0" y="-9144"/>
            <a:ext cx="12039600" cy="6921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God wants to work in &amp; through us to accomplish His plans for our good and His glory.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 2:13; 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Jer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29:11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Cor 3:9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“We are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laborers together with God”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next several verses remind us that what we grow and/or build out of our lives will be tested. Vs 10-13</a:t>
            </a:r>
          </a:p>
          <a:p>
            <a:pPr lv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Fruitfulness / usefulness will be rewarded. (vs 14)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“he (she) shall receive a reward” 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4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misthos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payment)</a:t>
            </a:r>
          </a:p>
          <a:p>
            <a:pPr lv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Selfishness, shallowness will cost us in the end.  (vs 15)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“he shall suffer loss”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zēmio’ō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detriment)</a:t>
            </a:r>
          </a:p>
        </p:txBody>
      </p:sp>
    </p:spTree>
    <p:extLst>
      <p:ext uri="{BB962C8B-B14F-4D97-AF65-F5344CB8AC3E}">
        <p14:creationId xmlns:p14="http://schemas.microsoft.com/office/powerpoint/2010/main" val="116401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1D5C6D-BEEF-73F9-C857-8D16CA394FEF}"/>
              </a:ext>
            </a:extLst>
          </p:cNvPr>
          <p:cNvSpPr txBox="1"/>
          <p:nvPr/>
        </p:nvSpPr>
        <p:spPr>
          <a:xfrm>
            <a:off x="0" y="-9144"/>
            <a:ext cx="12039600" cy="689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Cor 3:16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“Know ye not that ye are the temple of God, and that the Spirit of God dwelleth in you?”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Will you purpose to Partner with Him,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as well as those He seeks to use,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to cultivate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(prepare)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you for the life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(and eternity)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that Jesus designed and desires for you?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Jn 10:10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“The thief comes…to steal, kill, destroy.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 am come that they might have life,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And that they might have it more abundantly!”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47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C27173-9E33-7D68-232C-997F4DBB42AD}"/>
              </a:ext>
            </a:extLst>
          </p:cNvPr>
          <p:cNvSpPr txBox="1"/>
          <p:nvPr/>
        </p:nvSpPr>
        <p:spPr>
          <a:xfrm>
            <a:off x="78464" y="0"/>
            <a:ext cx="12115799" cy="8433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 eaLnBrk="1" hangingPunct="1">
              <a:spcBef>
                <a:spcPts val="0"/>
              </a:spcBef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principles are timeless and universal.</a:t>
            </a:r>
          </a:p>
          <a:p>
            <a:pPr marL="342900" lvl="0" indent="-342900" algn="ctr" eaLnBrk="1" hangingPunct="1">
              <a:spcBef>
                <a:spcPts val="0"/>
              </a:spcBef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 years ago Solomon wrote in </a:t>
            </a:r>
            <a:r>
              <a:rPr lang="en-US" alt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4:20-27:</a:t>
            </a:r>
          </a:p>
          <a:p>
            <a:pPr marL="342900" lvl="0" indent="-342900" algn="ctr" eaLnBrk="1" hangingPunct="1">
              <a:spcBef>
                <a:spcPts val="0"/>
              </a:spcBef>
            </a:pP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son, attend to my words; incline thine ear unto my sayings. Let them not depart from thine eyes; </a:t>
            </a:r>
          </a:p>
          <a:p>
            <a:pPr lvl="0" algn="ctr" eaLnBrk="1" hangingPunct="1">
              <a:spcBef>
                <a:spcPts val="0"/>
              </a:spcBef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them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midst of thine heart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(Passion)</a:t>
            </a:r>
          </a:p>
          <a:p>
            <a:pPr lvl="0" algn="ctr" eaLnBrk="1" hangingPunct="1">
              <a:spcBef>
                <a:spcPts val="0"/>
              </a:spcBef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they are life unto those that find them, and health…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Keep </a:t>
            </a:r>
            <a:r>
              <a:rPr lang="en-US" altLang="en-US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nāṣar</a:t>
            </a:r>
            <a:r>
              <a:rPr lang="en-US" altLang="en-US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guard)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thy heart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all diligence; 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4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(Cultivation)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out of it are the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issues of life.”  </a:t>
            </a:r>
            <a:r>
              <a:rPr lang="en-US" altLang="en-US" sz="4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(Purpose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ḥay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tôṣāʾôt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boundary, source of life &amp; strength)</a:t>
            </a:r>
            <a:br>
              <a:rPr lang="en-US" sz="2400" dirty="0">
                <a:solidFill>
                  <a:prstClr val="black"/>
                </a:solidFill>
                <a:latin typeface="Calibri"/>
              </a:rPr>
            </a:br>
            <a:endParaRPr lang="en-US" alt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spcBef>
                <a:spcPts val="0"/>
              </a:spcBef>
            </a:pPr>
            <a:endParaRPr kumimoji="0" lang="en-US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26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C27173-9E33-7D68-232C-997F4DBB42AD}"/>
              </a:ext>
            </a:extLst>
          </p:cNvPr>
          <p:cNvSpPr txBox="1"/>
          <p:nvPr/>
        </p:nvSpPr>
        <p:spPr>
          <a:xfrm>
            <a:off x="78464" y="0"/>
            <a:ext cx="12115799" cy="7663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4:24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“Put away from thee a froward mouth,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perverse lips put far from thee.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Let thine eyes look right on, and let thine eyelids look straight before thee. 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26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Ponder the path of thy feet, and let all thy ways     </a:t>
            </a:r>
            <a:r>
              <a:rPr kumimoji="0" lang="en-US" alt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 established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kûn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4400" b="1" i="0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Prepared)</a:t>
            </a:r>
            <a:endParaRPr kumimoji="0" lang="en-US" altLang="en-US" sz="44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1" algn="ctr" eaLnBrk="1" hangingPunct="1">
              <a:spcBef>
                <a:spcPts val="1200"/>
              </a:spcBef>
              <a:defRPr/>
            </a:pPr>
            <a:r>
              <a:rPr kumimoji="0" lang="en-US" altLang="en-US" sz="44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 </a:t>
            </a:r>
            <a:r>
              <a:rPr kumimoji="0" lang="en-US" alt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Turn not 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the right hand nor to the left: remove thy foot from evil.”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Path Principle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en-US" sz="44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 eaLnBrk="1" hangingPunct="1">
              <a:spcBef>
                <a:spcPts val="0"/>
              </a:spcBef>
            </a:pPr>
            <a:endParaRPr kumimoji="0" lang="en-US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A97D5-4B28-D051-1CA5-39654DC78868}"/>
              </a:ext>
            </a:extLst>
          </p:cNvPr>
          <p:cNvSpPr txBox="1"/>
          <p:nvPr/>
        </p:nvSpPr>
        <p:spPr>
          <a:xfrm>
            <a:off x="8153400" y="3657600"/>
            <a:ext cx="63505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Preparation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743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A083C7-53D7-ECEC-7FE9-FE2F06D43C8F}"/>
              </a:ext>
            </a:extLst>
          </p:cNvPr>
          <p:cNvSpPr txBox="1"/>
          <p:nvPr/>
        </p:nvSpPr>
        <p:spPr>
          <a:xfrm>
            <a:off x="-152400" y="-27539"/>
            <a:ext cx="97536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Without any cultivation, the hard soil wouldn’t allow the seed to even penetrate it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and the “fowls” quickly devoured it.  (Mt 13:4, 19) 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0FA037-A165-C0C0-F9DB-24BADC1D93E6}"/>
              </a:ext>
            </a:extLst>
          </p:cNvPr>
          <p:cNvSpPr txBox="1"/>
          <p:nvPr/>
        </p:nvSpPr>
        <p:spPr>
          <a:xfrm>
            <a:off x="0" y="2590800"/>
            <a:ext cx="116586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2 of the 3 areas of the field Jesus described</a:t>
            </a:r>
          </a:p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(the rocky and thorny soil)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seed was able to “penetrate” the soil (heart) </a:t>
            </a:r>
          </a:p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it even began to “germinate” (grow), </a:t>
            </a:r>
          </a:p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but it was never able to propagate</a:t>
            </a:r>
          </a:p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(produce fruit).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 (vs 5-7 &amp; 20-22)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836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BCCCE7-EABE-1C14-6C28-64246EF2260F}"/>
              </a:ext>
            </a:extLst>
          </p:cNvPr>
          <p:cNvSpPr txBox="1"/>
          <p:nvPr/>
        </p:nvSpPr>
        <p:spPr>
          <a:xfrm>
            <a:off x="304800" y="76200"/>
            <a:ext cx="98298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“Good seed” needs “good ground” in order to Penetrate, Germinate, and Propagate.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Good ground requires Cultivation!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9C1D37-AFAD-F670-9E81-99270D993E44}"/>
              </a:ext>
            </a:extLst>
          </p:cNvPr>
          <p:cNvSpPr txBox="1"/>
          <p:nvPr/>
        </p:nvSpPr>
        <p:spPr>
          <a:xfrm>
            <a:off x="152400" y="2042042"/>
            <a:ext cx="118872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fruitfulness of a farm, family, friendship and even our Faith will be in direct proportion to the amount of care and cultivation they receive.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Understanding Farm to Fork – Farming &amp; Agriculture| EWG">
            <a:extLst>
              <a:ext uri="{FF2B5EF4-FFF2-40B4-BE49-F238E27FC236}">
                <a16:creationId xmlns:a16="http://schemas.microsoft.com/office/drawing/2014/main" id="{0C279791-6E42-44DB-6D71-3C5254C1A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171"/>
            <a:ext cx="2819400" cy="211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raditional Family Life - Roy Morgan Research">
            <a:extLst>
              <a:ext uri="{FF2B5EF4-FFF2-40B4-BE49-F238E27FC236}">
                <a16:creationId xmlns:a16="http://schemas.microsoft.com/office/drawing/2014/main" id="{083376FC-91AC-882F-F82E-D3C584123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747783"/>
            <a:ext cx="3024285" cy="203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4 Ways to Build a Culture of Friendship--and Why It Matters | Inc.com">
            <a:extLst>
              <a:ext uri="{FF2B5EF4-FFF2-40B4-BE49-F238E27FC236}">
                <a16:creationId xmlns:a16="http://schemas.microsoft.com/office/drawing/2014/main" id="{CBF09AE9-B5EC-D212-B01C-B78393C8A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685" y="4746171"/>
            <a:ext cx="2857500" cy="211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ive Ways To Grow Your Faith | RE: All Things Mom">
            <a:extLst>
              <a:ext uri="{FF2B5EF4-FFF2-40B4-BE49-F238E27FC236}">
                <a16:creationId xmlns:a16="http://schemas.microsoft.com/office/drawing/2014/main" id="{76944BD4-0E64-7FE0-6E56-69E971F6A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185" y="4062567"/>
            <a:ext cx="3490815" cy="279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6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C27173-9E33-7D68-232C-997F4DBB42AD}"/>
              </a:ext>
            </a:extLst>
          </p:cNvPr>
          <p:cNvSpPr txBox="1"/>
          <p:nvPr/>
        </p:nvSpPr>
        <p:spPr>
          <a:xfrm>
            <a:off x="78464" y="0"/>
            <a:ext cx="12115799" cy="550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20000"/>
              </a:spcBef>
              <a:defRPr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few weeks ago we discussed that the three distinct dimensions of Cultivation include: </a:t>
            </a:r>
          </a:p>
          <a:p>
            <a:pPr marL="571500" lvl="0" indent="-571500" eaLnBrk="1" hangingPunct="1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Preparing: </a:t>
            </a:r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Soil for growth (of plants). Hos. 10:12</a:t>
            </a:r>
            <a:endParaRPr lang="en-US" altLang="en-US" sz="4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eaLnBrk="1" hangingPunct="1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Protecting: </a:t>
            </a:r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Foster/improve growth by labor, care </a:t>
            </a:r>
          </a:p>
          <a:p>
            <a:pPr marL="342900" lvl="0" indent="-342900" eaLnBrk="1" hangingPunct="1">
              <a:spcBef>
                <a:spcPts val="0"/>
              </a:spcBef>
              <a:defRPr/>
            </a:pPr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or study.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“Nourish and Cherish” 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Eph. 5:29</a:t>
            </a:r>
            <a:endParaRPr lang="en-US" alt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Partnering:  </a:t>
            </a:r>
            <a:r>
              <a:rPr lang="en-US" alt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Seek the society of or make friends with.    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lvl="0" eaLnBrk="1" hangingPunct="1">
              <a:spcBef>
                <a:spcPct val="20000"/>
              </a:spcBef>
              <a:defRPr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ultivating Intentional Relationships - Stenzel Clinical Services">
            <a:extLst>
              <a:ext uri="{FF2B5EF4-FFF2-40B4-BE49-F238E27FC236}">
                <a16:creationId xmlns:a16="http://schemas.microsoft.com/office/drawing/2014/main" id="{EA328F17-6A5A-044D-E6E5-0128402E4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593337"/>
            <a:ext cx="4038601" cy="223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87BE28-95EA-7717-38A1-3AEB57650BFA}"/>
              </a:ext>
            </a:extLst>
          </p:cNvPr>
          <p:cNvSpPr txBox="1"/>
          <p:nvPr/>
        </p:nvSpPr>
        <p:spPr>
          <a:xfrm>
            <a:off x="470490" y="4593337"/>
            <a:ext cx="764643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involves “Cultivating” Relationships”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(Gen. 2:18; Eccl 4:7-12)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72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1D5C6D-BEEF-73F9-C857-8D16CA394FEF}"/>
              </a:ext>
            </a:extLst>
          </p:cNvPr>
          <p:cNvSpPr txBox="1"/>
          <p:nvPr/>
        </p:nvSpPr>
        <p:spPr>
          <a:xfrm>
            <a:off x="152400" y="-9144"/>
            <a:ext cx="11887200" cy="7526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The Partnership Of Cultivation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God invites us to Partner with Him!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Mt. 11:28,29 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Take my yoke upon you 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learn of me..”</a:t>
            </a:r>
            <a:endParaRPr lang="en-US" sz="4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180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our own “gardens” (lives). 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Cor 3:9; Jn 15:5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“I am the vine, ye are the branches: He that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abideth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me, and I in him, the same bringeth forth much fruit: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without me ye can do nothing.”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working with God in our own “garden”  (Soul);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expected to “cultivate it”.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4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09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1D5C6D-BEEF-73F9-C857-8D16CA394FEF}"/>
              </a:ext>
            </a:extLst>
          </p:cNvPr>
          <p:cNvSpPr txBox="1"/>
          <p:nvPr/>
        </p:nvSpPr>
        <p:spPr>
          <a:xfrm>
            <a:off x="0" y="-9144"/>
            <a:ext cx="12192000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God invites us to work with Him!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Jn 14:18</a:t>
            </a: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our own “gardens” (lives).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A. God partners with us. 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Cor 3:9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“we are laborers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together with God, Ye are God’s husbandry” 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(farm)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1) God’s part is to </a:t>
            </a:r>
            <a:r>
              <a:rPr 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Reveal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(the weeds, rocks, roots,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and Rot (Sin)!) 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Jn 1:5,6; Ps. 139:23-24</a:t>
            </a: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Search me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God, and know my heart: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Gentium" panose="02000503060000020004" pitchFamily="2" charset="0"/>
              </a:rPr>
              <a:t>ḥāqar</a:t>
            </a:r>
            <a:r>
              <a:rPr lang="en-US" sz="4000" b="1" dirty="0">
                <a:solidFill>
                  <a:srgbClr val="0000FF"/>
                </a:solidFill>
                <a:latin typeface="Gentium" panose="02000503060000020004" pitchFamily="2" charset="0"/>
              </a:rPr>
              <a:t>: examine intimately)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try me,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bāḥan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test)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know my thoughts: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see if there be any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wicked way 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ʿōṣeb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idol)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me..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321038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2979</TotalTime>
  <Words>2718</Words>
  <Application>Microsoft Office PowerPoint</Application>
  <PresentationFormat>Widescreen</PresentationFormat>
  <Paragraphs>229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Gentium</vt:lpstr>
      <vt:lpstr>Georgia Pro</vt:lpstr>
      <vt:lpstr>Invitation</vt:lpstr>
      <vt:lpstr>Times New Roman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Admin</cp:lastModifiedBy>
  <cp:revision>104</cp:revision>
  <dcterms:created xsi:type="dcterms:W3CDTF">2011-08-02T06:30:26Z</dcterms:created>
  <dcterms:modified xsi:type="dcterms:W3CDTF">2023-05-27T23:45:14Z</dcterms:modified>
</cp:coreProperties>
</file>