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  <p:sldMasterId id="2147483739" r:id="rId3"/>
  </p:sldMasterIdLst>
  <p:notesMasterIdLst>
    <p:notesMasterId r:id="rId39"/>
  </p:notesMasterIdLst>
  <p:sldIdLst>
    <p:sldId id="263" r:id="rId4"/>
    <p:sldId id="257" r:id="rId5"/>
    <p:sldId id="313" r:id="rId6"/>
    <p:sldId id="259" r:id="rId7"/>
    <p:sldId id="342" r:id="rId8"/>
    <p:sldId id="368" r:id="rId9"/>
    <p:sldId id="261" r:id="rId10"/>
    <p:sldId id="340" r:id="rId11"/>
    <p:sldId id="316" r:id="rId12"/>
    <p:sldId id="344" r:id="rId13"/>
    <p:sldId id="345" r:id="rId14"/>
    <p:sldId id="351" r:id="rId15"/>
    <p:sldId id="353" r:id="rId16"/>
    <p:sldId id="274" r:id="rId17"/>
    <p:sldId id="371" r:id="rId18"/>
    <p:sldId id="355" r:id="rId19"/>
    <p:sldId id="352" r:id="rId20"/>
    <p:sldId id="356" r:id="rId21"/>
    <p:sldId id="358" r:id="rId22"/>
    <p:sldId id="373" r:id="rId23"/>
    <p:sldId id="374" r:id="rId24"/>
    <p:sldId id="346" r:id="rId25"/>
    <p:sldId id="349" r:id="rId26"/>
    <p:sldId id="359" r:id="rId27"/>
    <p:sldId id="362" r:id="rId28"/>
    <p:sldId id="363" r:id="rId29"/>
    <p:sldId id="364" r:id="rId30"/>
    <p:sldId id="360" r:id="rId31"/>
    <p:sldId id="369" r:id="rId32"/>
    <p:sldId id="348" r:id="rId33"/>
    <p:sldId id="347" r:id="rId34"/>
    <p:sldId id="375" r:id="rId35"/>
    <p:sldId id="366" r:id="rId36"/>
    <p:sldId id="370" r:id="rId37"/>
    <p:sldId id="367" r:id="rId3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4123AD"/>
    <a:srgbClr val="55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E539-7653-4206-9D54-108931A257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AE50-382D-428C-A1C6-27168C1B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8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9AE50-382D-428C-A1C6-27168C1BD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0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2ECE-6AC4-532A-F030-0425177F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E76E-EC36-4C18-B135-77769F829FAE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32822-7F39-E405-C53D-B460F7DE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C3562-1DA6-EA0C-C222-375F5FEB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2FFD0-36CD-4BE0-9176-048C3486E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05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C8D3F-4D66-3E0D-F677-80CEB43F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BC5-E027-4B08-842B-21406E0901B8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6A187-2296-E9F6-B687-DAC2554C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FCD9-AD1F-93F8-1D33-DAAA99DD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2C8A8-6232-4BA2-815D-16D74069C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2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72EF5-0DBD-158E-7C2D-28196575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A4F9-C876-4970-A843-5C497E4F74E9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05CB-644E-DDDE-AA1E-10F098EE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7A4E7-2C76-2DF1-355A-0C54B528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63C4E-1357-4AF4-B306-1BBED8CD5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27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947A-28CC-6076-F423-9E65790F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6FB9-97FA-49CD-A432-1C55D5D5E57E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7D4EB-78C4-BB60-2747-15DAA98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AF930-00B4-88CC-EA7F-C841757C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7B0A1-6B10-4E9D-9643-5F416B44D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43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93B6-951D-256E-83D1-22EA3ACB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8B45-121B-43EC-A7B0-AC1E349A0282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534AC-B172-C091-4BB6-C8941C07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E0A7-EAEF-A59F-CA2F-B2DEBA26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10DC-116C-4260-A0FE-DF73DA699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83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845DFF-4CA4-4637-B894-9E2860B1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F7DF-150C-4E1B-96CB-A250A70A869D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5703B5-BF58-C517-97B8-58D72D98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AF63F5-9C2E-94CB-7AD3-1B5AB510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21901-9F55-4659-A084-A6C473FE6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68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2A205A-68B1-0481-35C4-1617D082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753D-306C-42EC-9ACD-F34AD2B2D982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A4B2F-4F51-9919-7A80-3894607B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E62C7F-B526-5993-D842-A5C6BDA7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4088E-EAB8-4EC2-9E84-392029658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82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A04222-4CDC-A962-FE95-BA2952E9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827A-8EBC-4745-BFFA-694AF07E41E2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1F6534-03BF-E782-2378-3702BFDF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7737C1-A821-8AC8-2B59-5886A5F2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A5C71-DF40-4F4D-BDC3-BA39B1CFF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5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29DA5D-8733-3E24-B980-041D2011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06A4-950C-4798-9528-67377DE95769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CD4AE9-7D0A-14D7-ED15-64F99B3B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613673-8589-89B8-5EDA-C0E12815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D1DBF-C850-4222-B82D-2036BE8CC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514C62-11CE-C4CC-36CA-A0FD8321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B6E2-051C-45A7-911C-21AAA963350E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EBD8E6-D27A-F27F-3FD5-F2DE9FB1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0BAD0D-ABE4-2C72-F472-1ED7EFDF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5D0B-AF37-42B1-B536-42B0C2741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96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8F4DAE-B57E-B816-8EF2-CB69413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E1F2-BE8A-4A5A-A5AF-9FAB6D93E2CE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66C047-DD14-10B9-83FE-8162C2C8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78E06D-66D3-4F2A-9760-C5400F6C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FBE57-9583-4EFE-AD57-0577243DE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96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92F4DD-380C-45B4-13CC-D65BA16A88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E1666A-B72A-3A74-06E3-830CAC6763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88197-6E6D-8E6B-DC22-7C0B4106D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49663-6ACE-4503-9EFE-32924139740D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48C2-6353-6272-496E-70446741F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7AE4F-C5A2-B9DD-BC78-EAA517638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F4CD52-7233-47FC-B9C1-16394B4344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40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2875"/>
            <a:ext cx="8229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5425"/>
            <a:ext cx="5257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40" y="4683919"/>
            <a:ext cx="312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ossbooks.com/verse.asp?ref=Ro+12%3A9-21" TargetMode="External"/><Relationship Id="rId3" Type="http://schemas.openxmlformats.org/officeDocument/2006/relationships/hyperlink" Target="http://www.crossbooks.com/verse.asp?ref=1Co+12%3A1-13" TargetMode="External"/><Relationship Id="rId7" Type="http://schemas.openxmlformats.org/officeDocument/2006/relationships/hyperlink" Target="http://www.crossbooks.com/verse.asp?ref=Ro+12%3A6-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ossbooks.com/verse.asp?ref=Ro+12%3A1-5" TargetMode="External"/><Relationship Id="rId11" Type="http://schemas.openxmlformats.org/officeDocument/2006/relationships/hyperlink" Target="http://www.crossbooks.com/verse.asp?ref=Eph+4%3A13-16" TargetMode="External"/><Relationship Id="rId5" Type="http://schemas.openxmlformats.org/officeDocument/2006/relationships/hyperlink" Target="http://www.crossbooks.com/verse.asp?ref=1Co+13%3A1-13" TargetMode="External"/><Relationship Id="rId10" Type="http://schemas.openxmlformats.org/officeDocument/2006/relationships/hyperlink" Target="http://www.crossbooks.com/verse.asp?ref=Eph+4%3A7-12" TargetMode="External"/><Relationship Id="rId4" Type="http://schemas.openxmlformats.org/officeDocument/2006/relationships/hyperlink" Target="http://www.crossbooks.com/verse.asp?ref=1Co+12%3A14-31" TargetMode="External"/><Relationship Id="rId9" Type="http://schemas.openxmlformats.org/officeDocument/2006/relationships/hyperlink" Target="http://www.crossbooks.com/verse.asp?ref=Eph+4%3A1-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57288" y="4171901"/>
            <a:ext cx="88008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57288" y="78"/>
            <a:ext cx="9029425" cy="854080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-27549"/>
            <a:ext cx="9144000" cy="5570756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4:13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Till we all come in the unity of the faith, and of the knowledge of the Son of God,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a perfect man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mature, complete)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telos: to achieve the goal or purpose!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measure of the stature of the fulness of Christ:” 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-27549"/>
            <a:ext cx="9144000" cy="5078313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Maturity Produces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endParaRPr lang="en-US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we henceforth be no more children,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tossed to and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carried about with every wind of doctrine,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sleight of men,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cunning craftiness,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whereby they lie in wait to deceive;” </a:t>
            </a:r>
          </a:p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Eph 4:14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11723" y="-44254"/>
            <a:ext cx="9220200" cy="5139869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Maturity should Produce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</a:p>
          <a:p>
            <a:pPr marL="742950" lvl="0" indent="-742950">
              <a:buAutoNum type="arabicPeriod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is the master manipulator.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He’s the author of “misinformation”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3:1-5; John 8:44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is the father of lies” </a:t>
            </a:r>
          </a:p>
          <a:p>
            <a:pPr marL="742950" lvl="0" indent="-742950">
              <a:buAutoNum type="arabicParenR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has incredible influence.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2:15-17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2Cor. 4:4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“god of this world blinds the minds”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Jn 5:19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whole world lies in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wickedness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wicked one”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“</a:t>
            </a:r>
            <a:r>
              <a:rPr 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diseased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13855" y="-148844"/>
            <a:ext cx="9220200" cy="5386090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He has many “disciples of deceit”</a:t>
            </a:r>
          </a:p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2Cor 11:13-15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“such are …deceitful workers, transforming themselves into the apostles of Christ.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 marvel;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Satan himself is transformed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an angel of light.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Therefore it is no great thing if his ministers also be transformed as the ministers of righteousness…”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0"/>
            <a:ext cx="9220200" cy="5816977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42950" lvl="0" indent="-742950">
              <a:buAutoNum type="arabicPeriod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is a master manipulator. 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The purpose of Misinformation is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</a:p>
          <a:p>
            <a:pPr lvl="0"/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Misdirection</a:t>
            </a:r>
            <a:endParaRPr lang="en-US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He uses deception to affect our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Direction.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He seeks to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infiltrate our minds   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he can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influence our behavior/choices.      </a:t>
            </a:r>
          </a:p>
          <a:p>
            <a:pPr lvl="0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(Eph. 4:25-27)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717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27549"/>
            <a:ext cx="9220200" cy="5016758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Misinformation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Misdirection</a:t>
            </a:r>
            <a:endParaRPr lang="en-US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He uses deception to affect our direction.           </a:t>
            </a:r>
          </a:p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 Created us: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His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(Rev 4:11)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your pleasure”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our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(Eph. 2:10; Ro 8:28; Jn 10:10)</a:t>
            </a: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16:11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wilt shew me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path of life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thy presence is fulness of joy;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…there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pleasures for evermore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6600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27549"/>
            <a:ext cx="9220200" cy="5262979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He uses Deception to affect our Direction.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We’re created for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Glory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Good. 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C. Satan seeks to rob us of both! </a:t>
            </a:r>
          </a:p>
          <a:p>
            <a:pPr lvl="0"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10:10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“Thief comes to steal, kill, destroy”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He does this through seduction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1:12-16 </a:t>
            </a:r>
          </a:p>
          <a:p>
            <a:pPr lvl="0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“every man is tempted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peirazo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examined scrutinize)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he is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drawn away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own lust</a:t>
            </a:r>
          </a:p>
          <a:p>
            <a:pPr lvl="0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epithymia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desire, set heart upon)</a:t>
            </a:r>
          </a:p>
          <a:p>
            <a:pPr lvl="0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and enticed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Deleazo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deluded, entrapped)</a:t>
            </a:r>
          </a:p>
        </p:txBody>
      </p:sp>
    </p:spTree>
    <p:extLst>
      <p:ext uri="{BB962C8B-B14F-4D97-AF65-F5344CB8AC3E}">
        <p14:creationId xmlns:p14="http://schemas.microsoft.com/office/powerpoint/2010/main" val="12867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27549"/>
            <a:ext cx="9220200" cy="5693866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Satan deludes to seduce us.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1:14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drawn away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our own lust 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enticed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Seduction’s goal is 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James 1:15,16</a:t>
            </a:r>
          </a:p>
          <a:p>
            <a:pPr lvl="0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Lust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conceived, </a:t>
            </a:r>
          </a:p>
          <a:p>
            <a:pPr lvl="0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Hamartia: offend. </a:t>
            </a:r>
          </a:p>
          <a:p>
            <a:pPr lvl="0"/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miss the mark and so not share in the prize)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sin, when it’s finished, brings forth death.</a:t>
            </a:r>
          </a:p>
          <a:p>
            <a:pPr marL="742950" lvl="0" indent="-742950">
              <a:buAutoNum type="arabicPlain" startAt="16"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not err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planao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caused to roam, drift)</a:t>
            </a:r>
          </a:p>
          <a:p>
            <a:pPr lvl="0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my beloved brethren.”</a:t>
            </a:r>
          </a:p>
          <a:p>
            <a:pPr lvl="0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5EA96-CF0B-3B0F-C978-F06BCD26C4EC}"/>
              </a:ext>
            </a:extLst>
          </p:cNvPr>
          <p:cNvSpPr txBox="1"/>
          <p:nvPr/>
        </p:nvSpPr>
        <p:spPr>
          <a:xfrm>
            <a:off x="3276600" y="2190750"/>
            <a:ext cx="6305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Hamartano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trespass,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16376-F564-38A5-F713-E42145F7ACB9}"/>
              </a:ext>
            </a:extLst>
          </p:cNvPr>
          <p:cNvSpPr txBox="1"/>
          <p:nvPr/>
        </p:nvSpPr>
        <p:spPr>
          <a:xfrm>
            <a:off x="5486400" y="1666468"/>
            <a:ext cx="47900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brings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forth sin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723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40151"/>
            <a:ext cx="9220200" cy="4985980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will only get worse!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3:1,13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know also,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in the last days perilous times shall come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pPr lvl="0"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evil men and seducers shall wax worse and worse,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deceiving, and being deceived.” </a:t>
            </a:r>
          </a:p>
        </p:txBody>
      </p:sp>
    </p:spTree>
    <p:extLst>
      <p:ext uri="{BB962C8B-B14F-4D97-AF65-F5344CB8AC3E}">
        <p14:creationId xmlns:p14="http://schemas.microsoft.com/office/powerpoint/2010/main" val="313163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blical Perspicacity: Day 19 of Revelation Study: Chapter 12">
            <a:extLst>
              <a:ext uri="{FF2B5EF4-FFF2-40B4-BE49-F238E27FC236}">
                <a16:creationId xmlns:a16="http://schemas.microsoft.com/office/drawing/2014/main" id="{1FE3AAB1-06C9-DCB5-EE1F-9AAE62A6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B2379F-6F8A-7791-3D61-987AED232EE2}"/>
              </a:ext>
            </a:extLst>
          </p:cNvPr>
          <p:cNvSpPr txBox="1"/>
          <p:nvPr/>
        </p:nvSpPr>
        <p:spPr>
          <a:xfrm>
            <a:off x="4142935" y="647210"/>
            <a:ext cx="5029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devil is come down unto you,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having great wrath,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he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knoweth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he hath but a short time.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D4B3D-05C6-D343-394F-307A6C444F3D}"/>
              </a:ext>
            </a:extLst>
          </p:cNvPr>
          <p:cNvSpPr txBox="1"/>
          <p:nvPr/>
        </p:nvSpPr>
        <p:spPr>
          <a:xfrm>
            <a:off x="152400" y="0"/>
            <a:ext cx="830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 12:12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“Woe to the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inhabiters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earth! </a:t>
            </a:r>
          </a:p>
        </p:txBody>
      </p:sp>
    </p:spTree>
    <p:extLst>
      <p:ext uri="{BB962C8B-B14F-4D97-AF65-F5344CB8AC3E}">
        <p14:creationId xmlns:p14="http://schemas.microsoft.com/office/powerpoint/2010/main" val="1106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76D1B3CB-6B1B-A151-A30E-33DB6272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5951"/>
            <a:ext cx="9144000" cy="68579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400" b="1" dirty="0" err="1">
                <a:latin typeface="Georgia" panose="02040502050405020303" pitchFamily="18" charset="0"/>
              </a:rPr>
              <a:t>Ekklesia</a:t>
            </a:r>
            <a:r>
              <a:rPr lang="en-US" altLang="en-US" sz="4400" b="1" dirty="0">
                <a:latin typeface="Georgia" panose="02040502050405020303" pitchFamily="18" charset="0"/>
              </a:rPr>
              <a:t>: a called out 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3CC73-76BE-24DC-5C7D-32443C4E241E}"/>
              </a:ext>
            </a:extLst>
          </p:cNvPr>
          <p:cNvSpPr txBox="1"/>
          <p:nvPr/>
        </p:nvSpPr>
        <p:spPr>
          <a:xfrm>
            <a:off x="914400" y="2571750"/>
            <a:ext cx="670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belonging to the Lord.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blical Perspicacity: Day 19 of Revelation Study: Chapter 12">
            <a:extLst>
              <a:ext uri="{FF2B5EF4-FFF2-40B4-BE49-F238E27FC236}">
                <a16:creationId xmlns:a16="http://schemas.microsoft.com/office/drawing/2014/main" id="{1FE3AAB1-06C9-DCB5-EE1F-9AAE62A6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24E009-0BA5-018E-5ED0-60BB096E0BCE}"/>
              </a:ext>
            </a:extLst>
          </p:cNvPr>
          <p:cNvSpPr txBox="1"/>
          <p:nvPr/>
        </p:nvSpPr>
        <p:spPr>
          <a:xfrm>
            <a:off x="3227363" y="3389174"/>
            <a:ext cx="6011594" cy="1754326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received not the love of the truth, that they might be saved.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DDE2E-4B98-FD44-86F1-0AD8FC371A7F}"/>
              </a:ext>
            </a:extLst>
          </p:cNvPr>
          <p:cNvSpPr txBox="1"/>
          <p:nvPr/>
        </p:nvSpPr>
        <p:spPr>
          <a:xfrm>
            <a:off x="-12309" y="224941"/>
            <a:ext cx="3115994" cy="5078313"/>
          </a:xfrm>
          <a:prstGeom prst="rect">
            <a:avLst/>
          </a:prstGeom>
          <a:solidFill>
            <a:schemeClr val="tx1">
              <a:alpha val="48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 </a:t>
            </a:r>
            <a:r>
              <a:rPr lang="en-US" b="1" dirty="0" err="1">
                <a:solidFill>
                  <a:schemeClr val="bg1"/>
                </a:solidFill>
              </a:rPr>
              <a:t>Thes</a:t>
            </a:r>
            <a:r>
              <a:rPr lang="en-US" b="1" dirty="0">
                <a:solidFill>
                  <a:schemeClr val="bg1"/>
                </a:solidFill>
              </a:rPr>
              <a:t> 2:9-10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“Even him, whose coming is after the working of Satan with all power and signs and lying wonders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1A5C4-D989-A52B-9158-7F98817A0E30}"/>
              </a:ext>
            </a:extLst>
          </p:cNvPr>
          <p:cNvSpPr txBox="1"/>
          <p:nvPr/>
        </p:nvSpPr>
        <p:spPr>
          <a:xfrm>
            <a:off x="5055577" y="600164"/>
            <a:ext cx="41359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And with all deceivableness of unrighteousness in them that perish; </a:t>
            </a:r>
          </a:p>
        </p:txBody>
      </p:sp>
    </p:spTree>
    <p:extLst>
      <p:ext uri="{BB962C8B-B14F-4D97-AF65-F5344CB8AC3E}">
        <p14:creationId xmlns:p14="http://schemas.microsoft.com/office/powerpoint/2010/main" val="90825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40151"/>
            <a:ext cx="9220200" cy="4154984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will only get worse!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 4:1-2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the latter times some shall depart from the faith, giving heed to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seducing spirits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deceiving)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doctrines of devils; </a:t>
            </a:r>
          </a:p>
          <a:p>
            <a:pPr marL="742950" lvl="0" indent="-742950" algn="ctr">
              <a:buAutoNum type="arabicPlain" startAt="2"/>
            </a:pP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 lies in hypocrisy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their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conscience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Syneidesis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 perception)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Seared </a:t>
            </a:r>
            <a:r>
              <a:rPr kumimoji="0" lang="en-US" sz="36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a hot iron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kauteriaz’o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cauterized)</a:t>
            </a:r>
          </a:p>
        </p:txBody>
      </p:sp>
    </p:spTree>
    <p:extLst>
      <p:ext uri="{BB962C8B-B14F-4D97-AF65-F5344CB8AC3E}">
        <p14:creationId xmlns:p14="http://schemas.microsoft.com/office/powerpoint/2010/main" val="15784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19929" y="0"/>
            <a:ext cx="9220200" cy="5078313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Conclusion: The Great “Collusion”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Satan is the master manipulator. 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As the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“father of lies”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of this world” 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He’s the author of misinformation</a:t>
            </a:r>
          </a:p>
          <a:p>
            <a:pPr lvl="0"/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many disciples of deceit.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Misinformation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Misdirection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Satan uses seductions and delusions to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Move us away from God’s desire &amp; design.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27549"/>
            <a:ext cx="9220200" cy="5078313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Great Collusion!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This will only get worse!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3:13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“evil men and seducers shall wax worse…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being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deceived!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Planao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cause to drift, roam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Many Cults “kidnap” God’s children,  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Because they’re not mature/stable enough 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discern good and evil”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5:14. </a:t>
            </a:r>
          </a:p>
        </p:txBody>
      </p:sp>
    </p:spTree>
    <p:extLst>
      <p:ext uri="{BB962C8B-B14F-4D97-AF65-F5344CB8AC3E}">
        <p14:creationId xmlns:p14="http://schemas.microsoft.com/office/powerpoint/2010/main" val="28984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27549"/>
            <a:ext cx="9220200" cy="5139869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God’s Great Solution! 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Spiritual Maturity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S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piritual Stability       </a:t>
            </a:r>
          </a:p>
          <a:p>
            <a:pPr lvl="0"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henceforth be no more children, tossed to and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carried about with every wind of doctrine, by the sleight of men, and cunning craftiness,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whereby they lie in wait to deceive;”</a:t>
            </a:r>
          </a:p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 4:14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1809750"/>
            <a:ext cx="9220200" cy="3662541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God’s Great Solution!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 4:15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speaking the truth in love,</a:t>
            </a:r>
          </a:p>
          <a:p>
            <a:pPr lvl="0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grow up into him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all things,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head, even Christ:” </a:t>
            </a:r>
          </a:p>
          <a:p>
            <a:pPr lvl="0"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27549"/>
            <a:ext cx="9220200" cy="5262979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Problem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Satanic Deception</a:t>
            </a:r>
          </a:p>
          <a:p>
            <a:pPr lv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4:1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not every spirit but try the spirits, whether they are of God: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many false prophets are gone out into the world.”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Promise: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Divide Protection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4:4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“Greater is He that is in you,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 he that is in the world”.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167260"/>
            <a:ext cx="9220200" cy="5324535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Process: A Deep Conviction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1Jn 5:3-4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love of God,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keep his commandments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commandments are not grievous.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this is the victory 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overcometh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world,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our faith.”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Pistis: trust</a:t>
            </a:r>
          </a:p>
          <a:p>
            <a:pPr lvl="0" algn="ctr"/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peitho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conviction, trust, confidence </a:t>
            </a:r>
          </a:p>
        </p:txBody>
      </p:sp>
    </p:spTree>
    <p:extLst>
      <p:ext uri="{BB962C8B-B14F-4D97-AF65-F5344CB8AC3E}">
        <p14:creationId xmlns:p14="http://schemas.microsoft.com/office/powerpoint/2010/main" val="23446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27549"/>
            <a:ext cx="9220200" cy="5201424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Maturity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S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tability built on a foundation of faith/truth.</a:t>
            </a:r>
          </a:p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3:16,17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scripture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given by inspiration of God, and is profitable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doctrine, for reproof, for correction,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instruction in righteousness: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 man of God may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perfect, </a:t>
            </a:r>
          </a:p>
          <a:p>
            <a:pPr lvl="0"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artios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complete)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thoroughly furnished </a:t>
            </a:r>
          </a:p>
          <a:p>
            <a:pPr lvl="0"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exartizo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equipped)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all good works.”</a:t>
            </a:r>
          </a:p>
        </p:txBody>
      </p:sp>
    </p:spTree>
    <p:extLst>
      <p:ext uri="{BB962C8B-B14F-4D97-AF65-F5344CB8AC3E}">
        <p14:creationId xmlns:p14="http://schemas.microsoft.com/office/powerpoint/2010/main" val="15632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-109026" y="-27549"/>
            <a:ext cx="9220200" cy="5139869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Such Faith becomes our defensive and offensive weapon.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6:16-17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“Above all, taking the shield of faith, wherewith ye shall be able to quench all the fiery darts of the wicked.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take the helmet of salvation,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sword of the Spirit,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word of God:”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C439C-C3E2-845A-0380-AF53D253F503}"/>
              </a:ext>
            </a:extLst>
          </p:cNvPr>
          <p:cNvSpPr txBox="1"/>
          <p:nvPr/>
        </p:nvSpPr>
        <p:spPr>
          <a:xfrm>
            <a:off x="0" y="-9525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God gives us many pictures to help us grasp how God sees/loves/deals with us.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A4CB-98E6-A2D7-AEA7-629D5F8134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28600" y="1123950"/>
            <a:ext cx="5982286" cy="1261884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Precious pictures</a:t>
            </a: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(Mt. 13:44-46;  Mal. 3:17)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D0D1E-9673-14E5-9208-CD1C0A6C1387}"/>
              </a:ext>
            </a:extLst>
          </p:cNvPr>
          <p:cNvSpPr txBox="1"/>
          <p:nvPr/>
        </p:nvSpPr>
        <p:spPr>
          <a:xfrm>
            <a:off x="209843" y="2458337"/>
            <a:ext cx="5105400" cy="1200329"/>
          </a:xfrm>
          <a:prstGeom prst="rect">
            <a:avLst/>
          </a:prstGeom>
          <a:solidFill>
            <a:schemeClr val="bg1">
              <a:alpha val="52000"/>
            </a:schemeClr>
          </a:solidFill>
          <a:effectLst>
            <a:softEdge rad="152400"/>
          </a:effectLst>
        </p:spPr>
        <p:txBody>
          <a:bodyPr wrap="square">
            <a:spAutoFit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Progressive Pictures</a:t>
            </a:r>
          </a:p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(Ps. 23; Is. 64:8; Eph. 2:10)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373C7-17B2-88AA-0157-53B9BC44676C}"/>
              </a:ext>
            </a:extLst>
          </p:cNvPr>
          <p:cNvSpPr txBox="1"/>
          <p:nvPr/>
        </p:nvSpPr>
        <p:spPr>
          <a:xfrm>
            <a:off x="152400" y="3790950"/>
            <a:ext cx="4685440" cy="1138773"/>
          </a:xfrm>
          <a:prstGeom prst="rect">
            <a:avLst/>
          </a:prstGeom>
          <a:solidFill>
            <a:schemeClr val="bg1">
              <a:alpha val="48000"/>
            </a:schemeClr>
          </a:solidFill>
          <a:effectLst>
            <a:softEdge rad="1524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Personal Pictures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(Eph. 3:15; Ro. 8; Eph. 5; Rev. 19)</a:t>
            </a:r>
          </a:p>
        </p:txBody>
      </p:sp>
    </p:spTree>
    <p:extLst>
      <p:ext uri="{BB962C8B-B14F-4D97-AF65-F5344CB8AC3E}">
        <p14:creationId xmlns:p14="http://schemas.microsoft.com/office/powerpoint/2010/main" val="3294039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5862" y="-27549"/>
            <a:ext cx="9220200" cy="6170920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4:4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is the victory that     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overcomes the world, </a:t>
            </a:r>
          </a:p>
          <a:p>
            <a:pPr lvl="0" algn="ctr">
              <a:spcBef>
                <a:spcPts val="0"/>
              </a:spcBef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Such faith is formidable &amp; foundational!</a:t>
            </a:r>
          </a:p>
          <a:p>
            <a:pPr lvl="0" algn="ctr">
              <a:spcBef>
                <a:spcPts val="18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11:1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faith is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ts val="0"/>
              </a:spcBef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hupostasis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footing)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things hoped for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evidence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el’enchos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proof, conviction)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things not seen.”</a:t>
            </a:r>
          </a:p>
          <a:p>
            <a:pPr lvl="0"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B820B-0A6A-A7B8-8290-C89D83EA0B63}"/>
              </a:ext>
            </a:extLst>
          </p:cNvPr>
          <p:cNvSpPr txBox="1"/>
          <p:nvPr/>
        </p:nvSpPr>
        <p:spPr>
          <a:xfrm>
            <a:off x="5257800" y="666750"/>
            <a:ext cx="461420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our Faith!”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27549"/>
            <a:ext cx="9220200" cy="5416868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Such a solid foundation of Faith enables us to become discerning. </a:t>
            </a:r>
          </a:p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4:1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“try the spirits whether they be of God”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4:6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“We’re of God: he that knows God hears us;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that is not of God heareth not us.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Hereby know we the spirit of truth,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 of error.” </a:t>
            </a:r>
          </a:p>
          <a:p>
            <a:pPr lvl="0" algn="ctr"/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Plan’e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deception, fraud, straying.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9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27549"/>
            <a:ext cx="9220200" cy="5216813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how Jesus concluded his first recorded sermon. </a:t>
            </a:r>
          </a:p>
          <a:p>
            <a:pPr lvl="0">
              <a:spcBef>
                <a:spcPts val="6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Strait and narrow gates.  Mt 7:13,14</a:t>
            </a:r>
          </a:p>
          <a:p>
            <a:pPr lvl="0">
              <a:spcBef>
                <a:spcPts val="6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Beware of False Prophets  vs 15-20</a:t>
            </a:r>
          </a:p>
          <a:p>
            <a:pPr lvl="0">
              <a:spcBef>
                <a:spcPts val="6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 Many will be deceived.  Vs 21-23</a:t>
            </a:r>
          </a:p>
          <a:p>
            <a:pPr lvl="0"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wise or foolish foundations!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24-27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Based on hearing and doing!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239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 r="-4" b="13536"/>
          <a:stretch/>
        </p:blipFill>
        <p:spPr bwMode="auto">
          <a:xfrm>
            <a:off x="0" y="0"/>
            <a:ext cx="4500563" cy="2991010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46744"/>
            <a:ext cx="9144000" cy="567876"/>
            <a:chOff x="0" y="2959818"/>
            <a:chExt cx="12192000" cy="75716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-381004" y="3105150"/>
            <a:ext cx="9525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4350" lvl="0" algn="ctr">
              <a:lnSpc>
                <a:spcPct val="90000"/>
              </a:lnSpc>
              <a:spcAft>
                <a:spcPts val="600"/>
              </a:spcAft>
            </a:pPr>
            <a:r>
              <a:rPr lang="en-US" sz="5100" b="1" i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“every one that heareth these sayings of mine,</a:t>
            </a:r>
          </a:p>
          <a:p>
            <a:pPr marL="514350" lvl="0" algn="ctr">
              <a:lnSpc>
                <a:spcPct val="90000"/>
              </a:lnSpc>
              <a:spcAft>
                <a:spcPts val="600"/>
              </a:spcAft>
            </a:pPr>
            <a:r>
              <a:rPr lang="en-US" sz="5100" b="1" i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i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doeth them not,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5100" b="1" i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shall be likened unto a foolish man,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5100" b="1" i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built his house upon the sand:”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i="1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2" descr="A Wise and Foolish Builder - Matthew 7:25-27 - Reading Acts">
            <a:extLst>
              <a:ext uri="{FF2B5EF4-FFF2-40B4-BE49-F238E27FC236}">
                <a16:creationId xmlns:a16="http://schemas.microsoft.com/office/drawing/2014/main" id="{868EBFA6-D738-8897-B955-AF994B06C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9468"/>
          <a:stretch/>
        </p:blipFill>
        <p:spPr bwMode="auto">
          <a:xfrm flipH="1">
            <a:off x="4572000" y="0"/>
            <a:ext cx="4500562" cy="27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he Wise and Foolish Builders">
            <a:extLst>
              <a:ext uri="{FF2B5EF4-FFF2-40B4-BE49-F238E27FC236}">
                <a16:creationId xmlns:a16="http://schemas.microsoft.com/office/drawing/2014/main" id="{868B1C85-7AA2-009F-D9D9-1C2CF6C06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1"/>
          <a:stretch/>
        </p:blipFill>
        <p:spPr bwMode="auto">
          <a:xfrm>
            <a:off x="4572000" y="1732"/>
            <a:ext cx="4500562" cy="2933860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8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 r="-4" b="13536"/>
          <a:stretch/>
        </p:blipFill>
        <p:spPr bwMode="auto">
          <a:xfrm>
            <a:off x="0" y="0"/>
            <a:ext cx="4500563" cy="2991010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46744"/>
            <a:ext cx="9144000" cy="567876"/>
            <a:chOff x="0" y="2959818"/>
            <a:chExt cx="12192000" cy="75716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3C69589-C35F-F251-AAD5-1F1CDDCCE4A5}"/>
              </a:ext>
            </a:extLst>
          </p:cNvPr>
          <p:cNvSpPr txBox="1"/>
          <p:nvPr/>
        </p:nvSpPr>
        <p:spPr>
          <a:xfrm>
            <a:off x="20782" y="2699722"/>
            <a:ext cx="9144000" cy="12557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“Therefore whosoever heareth these sayings of mine,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doeth them, </a:t>
            </a:r>
            <a:endParaRPr kumimoji="0" lang="en-US" sz="15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D608C-99D9-E878-4655-BC9397446A74}"/>
              </a:ext>
            </a:extLst>
          </p:cNvPr>
          <p:cNvSpPr txBox="1"/>
          <p:nvPr/>
        </p:nvSpPr>
        <p:spPr>
          <a:xfrm>
            <a:off x="80963" y="3890285"/>
            <a:ext cx="88392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liken him unto a wise man,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built his house upon a rock:” </a:t>
            </a:r>
          </a:p>
        </p:txBody>
      </p:sp>
      <p:pic>
        <p:nvPicPr>
          <p:cNvPr id="12" name="Picture 2" descr="the wise man... | ...built his house upon the rock. Or his c… | LRD615 |  Flickr">
            <a:extLst>
              <a:ext uri="{FF2B5EF4-FFF2-40B4-BE49-F238E27FC236}">
                <a16:creationId xmlns:a16="http://schemas.microsoft.com/office/drawing/2014/main" id="{2FC71978-C777-7CDE-3D85-F5858E947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" b="2"/>
          <a:stretch/>
        </p:blipFill>
        <p:spPr bwMode="auto">
          <a:xfrm>
            <a:off x="4562475" y="30956"/>
            <a:ext cx="4581525" cy="264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60FF0DC-075C-4AAB-9DCF-D6891D223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3" y="3103059"/>
            <a:ext cx="8989308" cy="21286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Satanic Storms will come.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 you have a stable foundation that can withstand them?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</a:p>
        </p:txBody>
      </p:sp>
      <p:pic>
        <p:nvPicPr>
          <p:cNvPr id="4100" name="Picture 4" descr="the wise man... | ...built his house upon the rock. Or his c… | LRD615 |  Flickr">
            <a:extLst>
              <a:ext uri="{FF2B5EF4-FFF2-40B4-BE49-F238E27FC236}">
                <a16:creationId xmlns:a16="http://schemas.microsoft.com/office/drawing/2014/main" id="{40C19024-2D1B-FC31-1AD6-2D6AD06AE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9" r="16391" b="2"/>
          <a:stretch/>
        </p:blipFill>
        <p:spPr bwMode="auto">
          <a:xfrm>
            <a:off x="240030" y="240030"/>
            <a:ext cx="2722626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9F6DA4C-FF64-4F34-9D58-FC2ED8095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84159" y="887368"/>
            <a:ext cx="0" cy="159067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A Wise and Foolish Builder - Matthew 7:25-27 - Reading Acts">
            <a:extLst>
              <a:ext uri="{FF2B5EF4-FFF2-40B4-BE49-F238E27FC236}">
                <a16:creationId xmlns:a16="http://schemas.microsoft.com/office/drawing/2014/main" id="{D9DC630C-879C-5484-27AB-1F877E124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9468"/>
          <a:stretch/>
        </p:blipFill>
        <p:spPr bwMode="auto">
          <a:xfrm flipH="1">
            <a:off x="3202686" y="240030"/>
            <a:ext cx="2736342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6FA45BD-42C5-4C6B-AFAF-745ABE642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47668" y="887368"/>
            <a:ext cx="0" cy="159067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2" r="14915" b="3"/>
          <a:stretch/>
        </p:blipFill>
        <p:spPr bwMode="auto">
          <a:xfrm>
            <a:off x="6165342" y="240030"/>
            <a:ext cx="2736342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0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he Christian Church – Jesus' Footprints">
            <a:extLst>
              <a:ext uri="{FF2B5EF4-FFF2-40B4-BE49-F238E27FC236}">
                <a16:creationId xmlns:a16="http://schemas.microsoft.com/office/drawing/2014/main" id="{40C89F20-C2D1-E9BD-5BDD-0464F6DE5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" y="0"/>
            <a:ext cx="9143999" cy="51435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0EB54-FE21-D095-A169-FC367694CE06}"/>
              </a:ext>
            </a:extLst>
          </p:cNvPr>
          <p:cNvSpPr txBox="1"/>
          <p:nvPr/>
        </p:nvSpPr>
        <p:spPr>
          <a:xfrm>
            <a:off x="533400" y="3208753"/>
            <a:ext cx="7772400" cy="1877437"/>
          </a:xfrm>
          <a:prstGeom prst="rect">
            <a:avLst/>
          </a:prstGeom>
          <a:solidFill>
            <a:schemeClr val="tx1">
              <a:alpha val="47451"/>
            </a:schemeClr>
          </a:solidFill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Ye are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body of Christ</a:t>
            </a:r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and members in particular”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12:27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E45-64DF-F5A9-6D28-FB3D5B114AD4}"/>
              </a:ext>
            </a:extLst>
          </p:cNvPr>
          <p:cNvSpPr txBox="1"/>
          <p:nvPr/>
        </p:nvSpPr>
        <p:spPr>
          <a:xfrm>
            <a:off x="-838200" y="57310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Practical</a:t>
            </a:r>
            <a:r>
              <a:rPr kumimoji="0" lang="en-US" sz="4800" b="1" i="0" u="none" strike="noStrike" kern="120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Pictures</a:t>
            </a:r>
            <a:endParaRPr kumimoji="0" lang="en-US" sz="4800" b="1" i="0" u="none" strike="noStrike" kern="1200" normalizeH="0" baseline="0" noProof="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352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0FEF2E-2E25-39D3-7DCC-1EAF98E0F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160738"/>
              </p:ext>
            </p:extLst>
          </p:nvPr>
        </p:nvGraphicFramePr>
        <p:xfrm>
          <a:off x="0" y="646331"/>
          <a:ext cx="9036208" cy="3068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052">
                  <a:extLst>
                    <a:ext uri="{9D8B030D-6E8A-4147-A177-3AD203B41FA5}">
                      <a16:colId xmlns:a16="http://schemas.microsoft.com/office/drawing/2014/main" val="430387519"/>
                    </a:ext>
                  </a:extLst>
                </a:gridCol>
                <a:gridCol w="2084349">
                  <a:extLst>
                    <a:ext uri="{9D8B030D-6E8A-4147-A177-3AD203B41FA5}">
                      <a16:colId xmlns:a16="http://schemas.microsoft.com/office/drawing/2014/main" val="426284217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385200466"/>
                    </a:ext>
                  </a:extLst>
                </a:gridCol>
                <a:gridCol w="2559207">
                  <a:extLst>
                    <a:ext uri="{9D8B030D-6E8A-4147-A177-3AD203B41FA5}">
                      <a16:colId xmlns:a16="http://schemas.microsoft.com/office/drawing/2014/main" val="2658570997"/>
                    </a:ext>
                  </a:extLst>
                </a:gridCol>
              </a:tblGrid>
              <a:tr h="9260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Design: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Distinction: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Development: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2754279528"/>
                  </a:ext>
                </a:extLst>
              </a:tr>
              <a:tr h="699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 Corinthians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3"/>
                        </a:rPr>
                        <a:t>12:1-13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>
                          <a:effectLst/>
                          <a:hlinkClick r:id="rId4"/>
                        </a:rPr>
                        <a:t>12:14-31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>
                          <a:effectLst/>
                          <a:hlinkClick r:id="rId5"/>
                        </a:rPr>
                        <a:t>13:1-13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53699303"/>
                  </a:ext>
                </a:extLst>
              </a:tr>
              <a:tr h="699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Romans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6"/>
                        </a:rPr>
                        <a:t>12:1-5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7"/>
                        </a:rPr>
                        <a:t>12:6-8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8"/>
                        </a:rPr>
                        <a:t>12:9-21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288506172"/>
                  </a:ext>
                </a:extLst>
              </a:tr>
              <a:tr h="699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Ephesians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9"/>
                        </a:rPr>
                        <a:t>4:1-6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10"/>
                        </a:rPr>
                        <a:t>4:7-12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11"/>
                        </a:rPr>
                        <a:t>4:13-16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38000438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A34380-FA06-37D1-E0B1-E801DB3F73B7}"/>
              </a:ext>
            </a:extLst>
          </p:cNvPr>
          <p:cNvSpPr txBox="1"/>
          <p:nvPr/>
        </p:nvSpPr>
        <p:spPr>
          <a:xfrm>
            <a:off x="53896" y="0"/>
            <a:ext cx="9036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part of the “Body” of Christ involves: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901B1-541F-D406-3384-836FA17D697A}"/>
              </a:ext>
            </a:extLst>
          </p:cNvPr>
          <p:cNvSpPr txBox="1"/>
          <p:nvPr/>
        </p:nvSpPr>
        <p:spPr>
          <a:xfrm>
            <a:off x="2667000" y="105193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BF134-3A58-AE4F-7C56-1638F85B7022}"/>
              </a:ext>
            </a:extLst>
          </p:cNvPr>
          <p:cNvSpPr txBox="1"/>
          <p:nvPr/>
        </p:nvSpPr>
        <p:spPr>
          <a:xfrm>
            <a:off x="4571999" y="1041015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3B220-0B03-9CE0-6972-EAE6C341B046}"/>
              </a:ext>
            </a:extLst>
          </p:cNvPr>
          <p:cNvSpPr txBox="1"/>
          <p:nvPr/>
        </p:nvSpPr>
        <p:spPr>
          <a:xfrm>
            <a:off x="6788308" y="1051938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3F255-91D1-9E68-9FAA-E39909F0518D}"/>
              </a:ext>
            </a:extLst>
          </p:cNvPr>
          <p:cNvSpPr txBox="1"/>
          <p:nvPr/>
        </p:nvSpPr>
        <p:spPr>
          <a:xfrm>
            <a:off x="53896" y="3816174"/>
            <a:ext cx="90362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Maturity should produce Ability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(Ministry 4:12)</a:t>
            </a: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Stability!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(Commitment 4:14)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4801314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is infinitely practical!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doesn’t intend it just to be read, discussed, or even studied: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to be obeyed!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Cor. 3:18; Ro. 12:2  </a:t>
            </a:r>
          </a:p>
          <a:p>
            <a:pPr algn="ctr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5201424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doing so can result in: </a:t>
            </a:r>
          </a:p>
          <a:p>
            <a:pPr algn="ctr"/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Deception:</a:t>
            </a:r>
            <a:r>
              <a:rPr 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1:22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doers of the word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not hearers only,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Deceiving your own selves!”</a:t>
            </a:r>
          </a:p>
          <a:p>
            <a:pPr lvl="0">
              <a:spcBef>
                <a:spcPts val="600"/>
              </a:spcBef>
            </a:pP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Death: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2:26  </a:t>
            </a:r>
          </a:p>
          <a:p>
            <a:pPr lvl="0">
              <a:spcBef>
                <a:spcPts val="6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as the body without the spirit is dead,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faith without works is dead also.”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78472-88DB-ED38-486A-6D0098117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80254"/>
              </p:ext>
            </p:extLst>
          </p:nvPr>
        </p:nvGraphicFramePr>
        <p:xfrm>
          <a:off x="-13742" y="0"/>
          <a:ext cx="9157741" cy="514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6195">
                  <a:extLst>
                    <a:ext uri="{9D8B030D-6E8A-4147-A177-3AD203B41FA5}">
                      <a16:colId xmlns:a16="http://schemas.microsoft.com/office/drawing/2014/main" val="1906134777"/>
                    </a:ext>
                  </a:extLst>
                </a:gridCol>
                <a:gridCol w="4761546">
                  <a:extLst>
                    <a:ext uri="{9D8B030D-6E8A-4147-A177-3AD203B41FA5}">
                      <a16:colId xmlns:a16="http://schemas.microsoft.com/office/drawing/2014/main" val="2561315150"/>
                    </a:ext>
                  </a:extLst>
                </a:gridCol>
              </a:tblGrid>
              <a:tr h="9630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Our Wealth in Christ 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37282818"/>
                  </a:ext>
                </a:extLst>
              </a:tr>
              <a:tr h="948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i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Called 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</a:rPr>
                        <a:t>by Grace to be part of His family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(Ch. 1)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40100776"/>
                  </a:ext>
                </a:extLst>
              </a:tr>
              <a:tr h="1061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i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Raised 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</a:rPr>
                        <a:t>from spiritual death (</a:t>
                      </a: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</a:rPr>
                        <a:t>ch.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</a:rPr>
                        <a:t> 2)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85073964"/>
                  </a:ext>
                </a:extLst>
              </a:tr>
              <a:tr h="1061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u="sng" dirty="0">
                          <a:solidFill>
                            <a:schemeClr val="bg1"/>
                          </a:solidFill>
                          <a:effectLst/>
                        </a:rPr>
                        <a:t>Reconciled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 to God and each other 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</a:rPr>
                        <a:t>(2:11-22)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8460722"/>
                  </a:ext>
                </a:extLst>
              </a:tr>
              <a:tr h="1108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Mystery of God’s Power in/through us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. (3)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836455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C68787-E169-CC77-0DE0-459F4032D534}"/>
              </a:ext>
            </a:extLst>
          </p:cNvPr>
          <p:cNvSpPr txBox="1"/>
          <p:nvPr/>
        </p:nvSpPr>
        <p:spPr>
          <a:xfrm>
            <a:off x="468517" y="475308"/>
            <a:ext cx="3619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1-3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5EB55-DFFE-3158-F276-419C45442841}"/>
              </a:ext>
            </a:extLst>
          </p:cNvPr>
          <p:cNvSpPr txBox="1"/>
          <p:nvPr/>
        </p:nvSpPr>
        <p:spPr>
          <a:xfrm>
            <a:off x="4592056" y="-96693"/>
            <a:ext cx="4495800" cy="117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Our Walk with Christ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4-6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C3EAF-4E54-0269-F4BD-62BD41FAA44A}"/>
              </a:ext>
            </a:extLst>
          </p:cNvPr>
          <p:cNvSpPr txBox="1"/>
          <p:nvPr/>
        </p:nvSpPr>
        <p:spPr>
          <a:xfrm>
            <a:off x="4565128" y="1003725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Worthy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4:1-16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13E2E-FC69-2740-4A47-F60F316698FA}"/>
              </a:ext>
            </a:extLst>
          </p:cNvPr>
          <p:cNvSpPr txBox="1"/>
          <p:nvPr/>
        </p:nvSpPr>
        <p:spPr>
          <a:xfrm>
            <a:off x="4495800" y="193745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in Purity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4:17-5:17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F3F31-D7BD-B3CD-2A86-A831E5ABC3AD}"/>
              </a:ext>
            </a:extLst>
          </p:cNvPr>
          <p:cNvSpPr txBox="1"/>
          <p:nvPr/>
        </p:nvSpPr>
        <p:spPr>
          <a:xfrm>
            <a:off x="4191000" y="2953106"/>
            <a:ext cx="4896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in Harmony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5:18-6:9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2B89C-EBB6-289F-40F2-C4B79E770DDD}"/>
              </a:ext>
            </a:extLst>
          </p:cNvPr>
          <p:cNvSpPr txBox="1"/>
          <p:nvPr/>
        </p:nvSpPr>
        <p:spPr>
          <a:xfrm>
            <a:off x="4618411" y="39431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in Victory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6:10-24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-27549"/>
            <a:ext cx="9144000" cy="6063198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 Development of the body.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Eph 4:11-16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Churches, like Bodies, need to develop in:         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Maturity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(Christlikeness)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saints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work of the ministry,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edifying of the body of Christ”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1873</Words>
  <Application>Microsoft Office PowerPoint</Application>
  <PresentationFormat>On-screen Show (16:9)</PresentationFormat>
  <Paragraphs>232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Georgia</vt:lpstr>
      <vt:lpstr>Lucida Grande</vt:lpstr>
      <vt:lpstr>Times New Roman</vt:lpstr>
      <vt:lpstr>Wingdings</vt:lpstr>
      <vt:lpstr>Office Theme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26</cp:revision>
  <dcterms:created xsi:type="dcterms:W3CDTF">2012-07-18T16:46:43Z</dcterms:created>
  <dcterms:modified xsi:type="dcterms:W3CDTF">2022-05-29T13:19:56Z</dcterms:modified>
</cp:coreProperties>
</file>