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41"/>
  </p:notesMasterIdLst>
  <p:sldIdLst>
    <p:sldId id="263" r:id="rId3"/>
    <p:sldId id="256" r:id="rId4"/>
    <p:sldId id="257" r:id="rId5"/>
    <p:sldId id="301" r:id="rId6"/>
    <p:sldId id="304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259" r:id="rId15"/>
    <p:sldId id="261" r:id="rId16"/>
    <p:sldId id="316" r:id="rId17"/>
    <p:sldId id="274" r:id="rId18"/>
    <p:sldId id="317" r:id="rId19"/>
    <p:sldId id="318" r:id="rId20"/>
    <p:sldId id="320" r:id="rId21"/>
    <p:sldId id="319" r:id="rId22"/>
    <p:sldId id="321" r:id="rId23"/>
    <p:sldId id="322" r:id="rId24"/>
    <p:sldId id="323" r:id="rId25"/>
    <p:sldId id="324" r:id="rId26"/>
    <p:sldId id="327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4" r:id="rId35"/>
    <p:sldId id="336" r:id="rId36"/>
    <p:sldId id="339" r:id="rId37"/>
    <p:sldId id="335" r:id="rId38"/>
    <p:sldId id="337" r:id="rId39"/>
    <p:sldId id="338" r:id="rId4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B05F7-7BA4-499F-91A4-C9A8D6F2EBA1}" v="1745" dt="2022-05-19T17:27:2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3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4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1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63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8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8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7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2ECE-6AC4-532A-F030-0425177F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E76E-EC36-4C18-B135-77769F829FAE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32822-7F39-E405-C53D-B460F7D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3562-1DA6-EA0C-C222-375F5FE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FFD0-36CD-4BE0-9176-048C3486E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8D3F-4D66-3E0D-F677-80CEB43F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BC5-E027-4B08-842B-21406E0901B8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6A187-2296-E9F6-B687-DAC2554C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FCD9-AD1F-93F8-1D33-DAAA99DD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2C8A8-6232-4BA2-815D-16D74069C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2EF5-0DBD-158E-7C2D-28196575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A4F9-C876-4970-A843-5C497E4F74E9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05CB-644E-DDDE-AA1E-10F098EE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A4E7-2C76-2DF1-355A-0C54B528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3C4E-1357-4AF4-B306-1BBED8CD5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7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947A-28CC-6076-F423-9E65790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FB9-97FA-49CD-A432-1C55D5D5E57E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D4EB-78C4-BB60-2747-15DAA98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F930-00B4-88CC-EA7F-C841757C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B0A1-6B10-4E9D-9643-5F416B44D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93B6-951D-256E-83D1-22EA3AC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8B45-121B-43EC-A7B0-AC1E349A0282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34AC-B172-C091-4BB6-C8941C07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E0A7-EAEF-A59F-CA2F-B2DEBA26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10DC-116C-4260-A0FE-DF73DA699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845DFF-4CA4-4637-B894-9E2860B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F7DF-150C-4E1B-96CB-A250A70A869D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5703B5-BF58-C517-97B8-58D72D9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F63F5-9C2E-94CB-7AD3-1B5AB510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1901-9F55-4659-A084-A6C473FE6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2A205A-68B1-0481-35C4-1617D082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53D-306C-42EC-9ACD-F34AD2B2D982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A4B2F-4F51-9919-7A80-3894607B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62C7F-B526-5993-D842-A5C6BDA7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088E-EAB8-4EC2-9E84-392029658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A04222-4CDC-A962-FE95-BA2952E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827A-8EBC-4745-BFFA-694AF07E41E2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1F6534-03BF-E782-2378-3702BFDF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7737C1-A821-8AC8-2B59-5886A5F2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A5C71-DF40-4F4D-BDC3-BA39B1CFF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29DA5D-8733-3E24-B980-041D2011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06A4-950C-4798-9528-67377DE95769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CD4AE9-7D0A-14D7-ED15-64F99B3B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613673-8589-89B8-5EDA-C0E12815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1DBF-C850-4222-B82D-2036BE8CC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14C62-11CE-C4CC-36CA-A0FD832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B6E2-051C-45A7-911C-21AAA963350E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BD8E6-D27A-F27F-3FD5-F2DE9FB1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BAD0D-ABE4-2C72-F472-1ED7EFDF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5D0B-AF37-42B1-B536-42B0C2741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F4DAE-B57E-B816-8EF2-CB69413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E1F2-BE8A-4A5A-A5AF-9FAB6D93E2CE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6C047-DD14-10B9-83FE-8162C2C8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78E06D-66D3-4F2A-9760-C5400F6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FBE57-9583-4EFE-AD57-0577243DE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92F4DD-380C-45B4-13CC-D65BA16A8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E1666A-B72A-3A74-06E3-830CAC676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8197-6E6D-8E6B-DC22-7C0B4106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49663-6ACE-4503-9EFE-32924139740D}" type="datetimeFigureOut">
              <a:rPr lang="en-US"/>
              <a:pPr>
                <a:defRPr/>
              </a:pPr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48C2-6353-6272-496E-70446741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AE4F-C5A2-B9DD-BC78-EAA517638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F4CD52-7233-47FC-B9C1-16394B434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2875"/>
            <a:ext cx="8229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5425"/>
            <a:ext cx="5257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40" y="4683919"/>
            <a:ext cx="312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sbooks.com/verse.asp?ref=Ro+12%3A9-21" TargetMode="External"/><Relationship Id="rId3" Type="http://schemas.openxmlformats.org/officeDocument/2006/relationships/hyperlink" Target="http://www.crossbooks.com/verse.asp?ref=1Co+12%3A1-13" TargetMode="External"/><Relationship Id="rId7" Type="http://schemas.openxmlformats.org/officeDocument/2006/relationships/hyperlink" Target="http://www.crossbooks.com/verse.asp?ref=Ro+12%3A6-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ssbooks.com/verse.asp?ref=Ro+12%3A1-5" TargetMode="External"/><Relationship Id="rId11" Type="http://schemas.openxmlformats.org/officeDocument/2006/relationships/hyperlink" Target="http://www.crossbooks.com/verse.asp?ref=Eph+4%3A13-16" TargetMode="External"/><Relationship Id="rId5" Type="http://schemas.openxmlformats.org/officeDocument/2006/relationships/hyperlink" Target="http://www.crossbooks.com/verse.asp?ref=1Co+13%3A1-13" TargetMode="External"/><Relationship Id="rId10" Type="http://schemas.openxmlformats.org/officeDocument/2006/relationships/hyperlink" Target="http://www.crossbooks.com/verse.asp?ref=Eph+4%3A7-12" TargetMode="External"/><Relationship Id="rId4" Type="http://schemas.openxmlformats.org/officeDocument/2006/relationships/hyperlink" Target="http://www.crossbooks.com/verse.asp?ref=1Co+12%3A14-31" TargetMode="External"/><Relationship Id="rId9" Type="http://schemas.openxmlformats.org/officeDocument/2006/relationships/hyperlink" Target="http://www.crossbooks.com/verse.asp?ref=Eph+4%3A1-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-76200" y="-9525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gives us many pictures to help us grasp how God sees/loves/deals with us.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28600" y="1123950"/>
            <a:ext cx="5982286" cy="830997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pictures.</a:t>
            </a:r>
          </a:p>
        </p:txBody>
      </p:sp>
      <p:pic>
        <p:nvPicPr>
          <p:cNvPr id="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48449172-8E15-2A8E-1C23-40BF1C917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7144" y="2343150"/>
            <a:ext cx="2832604" cy="2826544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ABA6D-885D-E2C9-7717-979922D2CA89}"/>
              </a:ext>
            </a:extLst>
          </p:cNvPr>
          <p:cNvSpPr txBox="1"/>
          <p:nvPr/>
        </p:nvSpPr>
        <p:spPr>
          <a:xfrm>
            <a:off x="419823" y="1943060"/>
            <a:ext cx="468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(Mt. 13:44-46;  Mal. 3:17)</a:t>
            </a:r>
          </a:p>
        </p:txBody>
      </p:sp>
      <p:pic>
        <p:nvPicPr>
          <p:cNvPr id="9" name="Picture 8" descr="A picture containing blur, hand&#10;&#10;Description automatically generated">
            <a:extLst>
              <a:ext uri="{FF2B5EF4-FFF2-40B4-BE49-F238E27FC236}">
                <a16:creationId xmlns:a16="http://schemas.microsoft.com/office/drawing/2014/main" id="{DB9D8638-272B-077B-504E-E2B5E549E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19080"/>
            <a:ext cx="4267200" cy="32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92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-76200" y="-9525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gives pictures to help us “see”. </a:t>
            </a:r>
          </a:p>
          <a:p>
            <a:pPr algn="ctr"/>
            <a:r>
              <a:rPr lang="en-US" sz="4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Progressive Pictures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28600" y="1123950"/>
            <a:ext cx="5982286" cy="830997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ABA6D-885D-E2C9-7717-979922D2CA89}"/>
              </a:ext>
            </a:extLst>
          </p:cNvPr>
          <p:cNvSpPr txBox="1"/>
          <p:nvPr/>
        </p:nvSpPr>
        <p:spPr>
          <a:xfrm>
            <a:off x="76200" y="1265560"/>
            <a:ext cx="2646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(Ps. 23; Jn 10)</a:t>
            </a:r>
          </a:p>
        </p:txBody>
      </p:sp>
      <p:pic>
        <p:nvPicPr>
          <p:cNvPr id="1028" name="Picture 4" descr="The Lord Is My Shepherd - Print in LDS Jesus Christ Prints on  LDSBookstore.com">
            <a:extLst>
              <a:ext uri="{FF2B5EF4-FFF2-40B4-BE49-F238E27FC236}">
                <a16:creationId xmlns:a16="http://schemas.microsoft.com/office/drawing/2014/main" id="{FD654B48-70D5-E2AB-6362-A04F365D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557"/>
            <a:ext cx="2931766" cy="305348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EBDDBF3-C7F2-C343-7A61-6E8162F4A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26" y="2096557"/>
            <a:ext cx="3194812" cy="309218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7269B9-0CA3-69C8-4EEA-02416368DA28}"/>
              </a:ext>
            </a:extLst>
          </p:cNvPr>
          <p:cNvSpPr txBox="1"/>
          <p:nvPr/>
        </p:nvSpPr>
        <p:spPr>
          <a:xfrm>
            <a:off x="2875417" y="1265560"/>
            <a:ext cx="3358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(Is. 64:8; Eph. 2:10)</a:t>
            </a:r>
          </a:p>
        </p:txBody>
      </p:sp>
    </p:spTree>
    <p:extLst>
      <p:ext uri="{BB962C8B-B14F-4D97-AF65-F5344CB8AC3E}">
        <p14:creationId xmlns:p14="http://schemas.microsoft.com/office/powerpoint/2010/main" val="14939132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-76200" y="-9525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gives pictures to help us “see”:</a:t>
            </a:r>
          </a:p>
          <a:p>
            <a:pPr algn="ctr"/>
            <a:r>
              <a:rPr lang="en-US" sz="4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Personal Pictures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ABA6D-885D-E2C9-7717-979922D2CA89}"/>
              </a:ext>
            </a:extLst>
          </p:cNvPr>
          <p:cNvSpPr txBox="1"/>
          <p:nvPr/>
        </p:nvSpPr>
        <p:spPr>
          <a:xfrm>
            <a:off x="-84406" y="1226751"/>
            <a:ext cx="3243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(Eph. 3:15; Ro. 8)</a:t>
            </a:r>
          </a:p>
        </p:txBody>
      </p:sp>
      <p:pic>
        <p:nvPicPr>
          <p:cNvPr id="2050" name="Picture 2" descr="The Family of God - MARTINS CREEK">
            <a:extLst>
              <a:ext uri="{FF2B5EF4-FFF2-40B4-BE49-F238E27FC236}">
                <a16:creationId xmlns:a16="http://schemas.microsoft.com/office/drawing/2014/main" id="{AFE069CA-480C-9280-9D46-653F7D7C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054"/>
            <a:ext cx="3243267" cy="33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ve the Bride of Christ, or else">
            <a:extLst>
              <a:ext uri="{FF2B5EF4-FFF2-40B4-BE49-F238E27FC236}">
                <a16:creationId xmlns:a16="http://schemas.microsoft.com/office/drawing/2014/main" id="{157C4E08-26A4-36AE-4682-8B2E32ED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35265"/>
            <a:ext cx="2514600" cy="33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B9D19-6D36-15B3-32F3-74D35BEBECEA}"/>
              </a:ext>
            </a:extLst>
          </p:cNvPr>
          <p:cNvSpPr txBox="1"/>
          <p:nvPr/>
        </p:nvSpPr>
        <p:spPr>
          <a:xfrm>
            <a:off x="3352800" y="1276350"/>
            <a:ext cx="254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Eph. 5; Rev. 19</a:t>
            </a:r>
          </a:p>
        </p:txBody>
      </p:sp>
    </p:spTree>
    <p:extLst>
      <p:ext uri="{BB962C8B-B14F-4D97-AF65-F5344CB8AC3E}">
        <p14:creationId xmlns:p14="http://schemas.microsoft.com/office/powerpoint/2010/main" val="39073042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he Christian Church – Jesus' Footprints">
            <a:extLst>
              <a:ext uri="{FF2B5EF4-FFF2-40B4-BE49-F238E27FC236}">
                <a16:creationId xmlns:a16="http://schemas.microsoft.com/office/drawing/2014/main" id="{40C89F20-C2D1-E9BD-5BDD-0464F6DE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" y="0"/>
            <a:ext cx="9143999" cy="51435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54-FE21-D095-A169-FC367694CE06}"/>
              </a:ext>
            </a:extLst>
          </p:cNvPr>
          <p:cNvSpPr txBox="1"/>
          <p:nvPr/>
        </p:nvSpPr>
        <p:spPr>
          <a:xfrm>
            <a:off x="533400" y="3208753"/>
            <a:ext cx="7772400" cy="1877437"/>
          </a:xfrm>
          <a:prstGeom prst="rect">
            <a:avLst/>
          </a:prstGeom>
          <a:solidFill>
            <a:schemeClr val="tx1">
              <a:alpha val="47451"/>
            </a:schemeClr>
          </a:solidFill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Ye are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and members in particular”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12:27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E45-64DF-F5A9-6D28-FB3D5B114AD4}"/>
              </a:ext>
            </a:extLst>
          </p:cNvPr>
          <p:cNvSpPr txBox="1"/>
          <p:nvPr/>
        </p:nvSpPr>
        <p:spPr>
          <a:xfrm>
            <a:off x="-838200" y="5731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Practical Pictures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493981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the Distinction of the Church.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churches are different.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People (members) of a church “body” are different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Design!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(1 Cor. 12)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581697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Development of the body.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Eph 4:11-16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Churches, like Bodies, need to develop in:       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Maturity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(Christlikeness)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saints”</a:t>
            </a:r>
          </a:p>
          <a:p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katartismos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complete furnishing/equipping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katartiz’o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complete, repair, adjust.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27549"/>
            <a:ext cx="9220200" cy="513986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saints”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Maturity involves: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Healthy Diet. 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eat!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soul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15:16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words were found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did eat them; 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thy word was unto me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joy and rejoicing of mine heart: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for I am called by thy name!”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489364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indent="-742950">
              <a:buAutoNum type="arabicParenR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is compared to food:</a:t>
            </a:r>
          </a:p>
          <a:p>
            <a:pPr marL="742950" indent="-742950">
              <a:buAutoNum type="alphaLcParenR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Pt 2:2)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“Desire the sincere milk of the word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never outgrow this stage!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5:12,13)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Bread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6:48)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bread of life”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53- 63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words that I speak unto you,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are spirit and they are life”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3E51A-BC2F-39FE-CB91-68C8FEBA8FF0}"/>
              </a:ext>
            </a:extLst>
          </p:cNvPr>
          <p:cNvSpPr txBox="1"/>
          <p:nvPr/>
        </p:nvSpPr>
        <p:spPr>
          <a:xfrm>
            <a:off x="2743200" y="1123950"/>
            <a:ext cx="67055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may grow thereby”</a:t>
            </a:r>
          </a:p>
        </p:txBody>
      </p:sp>
    </p:spTree>
    <p:extLst>
      <p:ext uri="{BB962C8B-B14F-4D97-AF65-F5344CB8AC3E}">
        <p14:creationId xmlns:p14="http://schemas.microsoft.com/office/powerpoint/2010/main" val="25361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God’s word is compared to food: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Meat  (Heb. 5:14)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“strong meat belongs to those that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 full age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complete, mature)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by reason of use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hexis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practice)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their senses exercised to discern both good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intrinsically valuable)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evil”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intrinsically worthless)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55418"/>
            <a:ext cx="9144000" cy="538609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It’s not what you eat, but what you </a:t>
            </a:r>
          </a:p>
          <a:p>
            <a:r>
              <a:rPr lang="en-US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digest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benefits you.  (Josh. 1:8)</a:t>
            </a:r>
          </a:p>
          <a:p>
            <a:pPr marL="514350" indent="-514350">
              <a:buAutoNum type="arabicParenR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growth requires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resources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2:15-17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“Study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spoudazō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effort)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shew thyself approved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tried)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God,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workman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ergat’ēs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toiler/teacher) </a:t>
            </a:r>
          </a:p>
          <a:p>
            <a:pPr algn="ctr"/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to be ashamed,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rightly dividing the word of truth. “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549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-171450"/>
            <a:ext cx="91440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 Healthy Diet.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eat!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What we ingest, affects us!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Garbage in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Garbage out!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Tim2:16,17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shun profane and vain babblings: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they will increase unto more ungodliness.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their word will eat as doth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canker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gan’graina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gangrene)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0"/>
            <a:ext cx="91440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The process of Maturity involves: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 Healthy Diet.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what you eat!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Exercise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work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(ergon: effort)  </a:t>
            </a:r>
          </a:p>
          <a:p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ministry”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(diakonia: service) 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Maturity enables: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Heb. 5:14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“those that are of a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full age who by reason of use…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Clarity! </a:t>
            </a:r>
            <a:r>
              <a:rPr lang="en-US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discern good and evil”</a:t>
            </a:r>
          </a:p>
        </p:txBody>
      </p:sp>
    </p:spTree>
    <p:extLst>
      <p:ext uri="{BB962C8B-B14F-4D97-AF65-F5344CB8AC3E}">
        <p14:creationId xmlns:p14="http://schemas.microsoft.com/office/powerpoint/2010/main" val="31900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0"/>
            <a:ext cx="9144000" cy="495520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Exercise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work of the ministry”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Jesus modeled this: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2:52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“increased in wisdom…stature…favor with God and man”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Jn 5:17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Father worketh hitherto,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work”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Jn 9:4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must work the works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him that sent me, while it is day: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night cometh, when no man can work.”</a:t>
            </a:r>
          </a:p>
        </p:txBody>
      </p:sp>
    </p:spTree>
    <p:extLst>
      <p:ext uri="{BB962C8B-B14F-4D97-AF65-F5344CB8AC3E}">
        <p14:creationId xmlns:p14="http://schemas.microsoft.com/office/powerpoint/2010/main" val="24114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0"/>
            <a:ext cx="91440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Exercise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work of the ministry”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We’re commanded to follow his example.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3:23-24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ye do,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do it heartily,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(ek psyche: from the soul)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to the Lord, and not unto men;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Knowing that of the Lord ye shall receive the reward of the inheritance: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12602"/>
            <a:ext cx="91439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Maturity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(Christlikeness)  Eph. 4:12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Requires: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Healthy Diet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“Perfecting of the saints”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Regular Exercise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“work of the ministry”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edifying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body of Christ:”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oikodome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building up) 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real “purpose” in life?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4:11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art worthy, O Lord, to receive glory and honor and power: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thou hast created all things,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pleasure</a:t>
            </a:r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thel’ema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purpose {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29:11})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and were created.”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12602"/>
            <a:ext cx="9143998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edifying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body of Christ:”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6:1-2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“Brethren, if a man be overtaken in a fault, ye which are spiritual, restore such an one in the spirit of meekness; considering thyself, lest thou also be tempted.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2"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 ye one another's burdens,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 fulfil the law of Christ.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12602"/>
            <a:ext cx="914399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6:10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we have therefore opportunity,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(Kairos: season)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good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men,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Ergaz’omai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(engaged in benefiting)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mal’ista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particularly)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 who are of the household of faith.”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you “building up?”</a:t>
            </a:r>
          </a:p>
        </p:txBody>
      </p:sp>
    </p:spTree>
    <p:extLst>
      <p:ext uri="{BB962C8B-B14F-4D97-AF65-F5344CB8AC3E}">
        <p14:creationId xmlns:p14="http://schemas.microsoft.com/office/powerpoint/2010/main" val="33807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Remember “Church” 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ekklesia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called out assembly, belonging to the Lord.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What are we called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2 Cor 6:1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then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workers together with him,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beseech you also that ye receive not the grace of God in vain…”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Eph. 2:1-10!</a:t>
            </a:r>
          </a:p>
        </p:txBody>
      </p:sp>
    </p:spTree>
    <p:extLst>
      <p:ext uri="{BB962C8B-B14F-4D97-AF65-F5344CB8AC3E}">
        <p14:creationId xmlns:p14="http://schemas.microsoft.com/office/powerpoint/2010/main" val="36440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Remember “Church” 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ekklesia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called out assembly, belonging to the Lord.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What are we called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from?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 6:17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come out from among them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ye separate…”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6D1B3CB-6B1B-A151-A30E-33DB6272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5951"/>
            <a:ext cx="9144000" cy="6857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 err="1">
                <a:latin typeface="Georgia" panose="02040502050405020303" pitchFamily="18" charset="0"/>
              </a:rPr>
              <a:t>Ekklesia</a:t>
            </a:r>
            <a:r>
              <a:rPr lang="en-US" altLang="en-US" sz="4400" b="1" dirty="0">
                <a:latin typeface="Georgia" panose="02040502050405020303" pitchFamily="18" charset="0"/>
              </a:rPr>
              <a:t>: a called out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CC73-76BE-24DC-5C7D-32443C4E241E}"/>
              </a:ext>
            </a:extLst>
          </p:cNvPr>
          <p:cNvSpPr txBox="1"/>
          <p:nvPr/>
        </p:nvSpPr>
        <p:spPr>
          <a:xfrm>
            <a:off x="914400" y="2571750"/>
            <a:ext cx="670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belonging to the Lord.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Church:  A called out assembly…</a:t>
            </a:r>
          </a:p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2:9-11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generation, a royal priesthood, an holy nation, a peculiar people;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should shew forth the praises of him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hath called you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darkness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his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 …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Dearly beloved, I beseech you as strangers and pilgrims, abstain from fleshly lusts,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war against the soul;”</a:t>
            </a:r>
          </a:p>
        </p:txBody>
      </p:sp>
    </p:spTree>
    <p:extLst>
      <p:ext uri="{BB962C8B-B14F-4D97-AF65-F5344CB8AC3E}">
        <p14:creationId xmlns:p14="http://schemas.microsoft.com/office/powerpoint/2010/main" val="1844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 This was on Jesus’ heart!  Jn 15:16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not chosen me, but I have chosen you, and ordained you,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should go and bring forth fruit”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7:16,17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know them by their fruit!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...every good tree brings forth good fruit”</a:t>
            </a:r>
          </a:p>
        </p:txBody>
      </p:sp>
    </p:spTree>
    <p:extLst>
      <p:ext uri="{BB962C8B-B14F-4D97-AF65-F5344CB8AC3E}">
        <p14:creationId xmlns:p14="http://schemas.microsoft.com/office/powerpoint/2010/main" val="24405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B82-BE17-8E8A-566D-3DAD1475D058}"/>
              </a:ext>
            </a:extLst>
          </p:cNvPr>
          <p:cNvSpPr txBox="1"/>
          <p:nvPr/>
        </p:nvSpPr>
        <p:spPr>
          <a:xfrm>
            <a:off x="2" y="-59740"/>
            <a:ext cx="914399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 Meaningful Purpose.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 This was on Jesus’ heart!  Jn 15:16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mark of maturity in every organism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(plant and animal)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to reproduce!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Who’ll be in heaven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because of you?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Tim. 2:1,2)</a:t>
            </a:r>
          </a:p>
        </p:txBody>
      </p:sp>
    </p:spTree>
    <p:extLst>
      <p:ext uri="{BB962C8B-B14F-4D97-AF65-F5344CB8AC3E}">
        <p14:creationId xmlns:p14="http://schemas.microsoft.com/office/powerpoint/2010/main" val="28049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goal for our maturity: vs 13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“Till we all come in the unity of the faith, and of the knowledge of the Son of God, unto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perfect man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Telei’os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complete, mature: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tello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set out for a specific point or goal. {Jer. 29:11})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progressing toward God’s goal?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27549"/>
            <a:ext cx="9144000" cy="6186309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goal for our maturity: vs 13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“unto the measure of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stature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hēliki’a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maturity)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fulness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Christ:”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plē’rōma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replete, complete;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pleroo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Influence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5:17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“understanding the will of the Lord is.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“…Be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filled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pleroo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Spirit”</a:t>
            </a:r>
          </a:p>
          <a:p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8BE5E-81C0-83AE-2D1B-2A61584CAE01}"/>
              </a:ext>
            </a:extLst>
          </p:cNvPr>
          <p:cNvSpPr txBox="1"/>
          <p:nvPr/>
        </p:nvSpPr>
        <p:spPr>
          <a:xfrm>
            <a:off x="0" y="-1432"/>
            <a:ext cx="929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 described the church as a body in three of the epistles he wrote.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each he revealed the same three truths: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B31920-2CE2-431C-F2A0-6FCDECEE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66147"/>
              </p:ext>
            </p:extLst>
          </p:nvPr>
        </p:nvGraphicFramePr>
        <p:xfrm>
          <a:off x="181279" y="2343150"/>
          <a:ext cx="8781440" cy="256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360">
                  <a:extLst>
                    <a:ext uri="{9D8B030D-6E8A-4147-A177-3AD203B41FA5}">
                      <a16:colId xmlns:a16="http://schemas.microsoft.com/office/drawing/2014/main" val="430387519"/>
                    </a:ext>
                  </a:extLst>
                </a:gridCol>
                <a:gridCol w="2195360">
                  <a:extLst>
                    <a:ext uri="{9D8B030D-6E8A-4147-A177-3AD203B41FA5}">
                      <a16:colId xmlns:a16="http://schemas.microsoft.com/office/drawing/2014/main" val="4262842174"/>
                    </a:ext>
                  </a:extLst>
                </a:gridCol>
                <a:gridCol w="2195360">
                  <a:extLst>
                    <a:ext uri="{9D8B030D-6E8A-4147-A177-3AD203B41FA5}">
                      <a16:colId xmlns:a16="http://schemas.microsoft.com/office/drawing/2014/main" val="2385200466"/>
                    </a:ext>
                  </a:extLst>
                </a:gridCol>
                <a:gridCol w="2195360">
                  <a:extLst>
                    <a:ext uri="{9D8B030D-6E8A-4147-A177-3AD203B41FA5}">
                      <a16:colId xmlns:a16="http://schemas.microsoft.com/office/drawing/2014/main" val="2658570997"/>
                    </a:ext>
                  </a:extLst>
                </a:gridCol>
              </a:tblGrid>
              <a:tr h="51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Unity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Diversity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Maturity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4279528"/>
                  </a:ext>
                </a:extLst>
              </a:tr>
              <a:tr h="51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 Cor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3"/>
                        </a:rPr>
                        <a:t>12:1-13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>
                          <a:effectLst/>
                          <a:hlinkClick r:id="rId4"/>
                        </a:rPr>
                        <a:t>12:14-31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>
                          <a:effectLst/>
                          <a:hlinkClick r:id="rId5"/>
                        </a:rPr>
                        <a:t>13:1-13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699303"/>
                  </a:ext>
                </a:extLst>
              </a:tr>
              <a:tr h="51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Romans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6"/>
                        </a:rPr>
                        <a:t>12:1-5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7"/>
                        </a:rPr>
                        <a:t>12:6-8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8"/>
                        </a:rPr>
                        <a:t>12:9-21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506172"/>
                  </a:ext>
                </a:extLst>
              </a:tr>
              <a:tr h="512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Ephesians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9"/>
                        </a:rPr>
                        <a:t>4:1-6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>
                          <a:effectLst/>
                          <a:hlinkClick r:id="rId10"/>
                        </a:rPr>
                        <a:t>4:7-12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u="sng" dirty="0">
                          <a:effectLst/>
                          <a:hlinkClick r:id="rId11"/>
                        </a:rPr>
                        <a:t>4:13-16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004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21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76200" y="-32905"/>
            <a:ext cx="9144000" cy="606319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4:11  God gave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“pastors and teachers: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12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saints”</a:t>
            </a:r>
          </a:p>
          <a:p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katartismos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complete furnishing/equipping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katartiz’o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complete, repair, adjust.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partner with God’s Spirit to make some repairs and adjustments to your spiritual life in order to “be better furnished”?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27709" y="19050"/>
            <a:ext cx="9144000" cy="464742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4:11  God gave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“pastors and teachers: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12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of the ministry”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Are you willing to partner with God as he seeks to get you in “SHAPE” for His service to others?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piritual Gift,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eart,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bilities,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ersonality,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xperiences)</a:t>
            </a:r>
          </a:p>
        </p:txBody>
      </p:sp>
    </p:spTree>
    <p:extLst>
      <p:ext uri="{BB962C8B-B14F-4D97-AF65-F5344CB8AC3E}">
        <p14:creationId xmlns:p14="http://schemas.microsoft.com/office/powerpoint/2010/main" val="14881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-1" y="-19050"/>
            <a:ext cx="9144000" cy="4524315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4:11  God gave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“pastors and teachers: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12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edifying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 of Christ”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partner with God and invest yourself in the edifying (building up) of others in His church?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(reach up)!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Obey (reach out)!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01720" y="0"/>
            <a:ext cx="8970084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606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-152400" y="971550"/>
            <a:ext cx="5638800" cy="3785652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build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church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gates of hell shall not prevail against it.”</a:t>
            </a:r>
            <a:endParaRPr lang="en-US" sz="405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BF9EF-FDDD-C9DF-2DBA-26D67B91035F}"/>
              </a:ext>
            </a:extLst>
          </p:cNvPr>
          <p:cNvSpPr txBox="1"/>
          <p:nvPr/>
        </p:nvSpPr>
        <p:spPr>
          <a:xfrm>
            <a:off x="5715000" y="4457120"/>
            <a:ext cx="46493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16:7 </a:t>
            </a:r>
          </a:p>
        </p:txBody>
      </p:sp>
    </p:spTree>
    <p:extLst>
      <p:ext uri="{BB962C8B-B14F-4D97-AF65-F5344CB8AC3E}">
        <p14:creationId xmlns:p14="http://schemas.microsoft.com/office/powerpoint/2010/main" val="14400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C439C-C3E2-845A-0380-AF53D253F503}"/>
              </a:ext>
            </a:extLst>
          </p:cNvPr>
          <p:cNvSpPr txBox="1"/>
          <p:nvPr/>
        </p:nvSpPr>
        <p:spPr>
          <a:xfrm>
            <a:off x="76200" y="-3050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Isaiah 55:7-9 and 1 Cor 2:14 reminds us that we won’t naturally “get” God and his ways. 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4CB-98E6-A2D7-AEA7-629D5F8134E9}"/>
              </a:ext>
            </a:extLst>
          </p:cNvPr>
          <p:cNvSpPr txBox="1"/>
          <p:nvPr/>
        </p:nvSpPr>
        <p:spPr>
          <a:xfrm>
            <a:off x="1" y="1188655"/>
            <a:ext cx="6324599" cy="2554545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way we can genuinely comprehend God is if He takes the initiative to reveal himself to us.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F5498-EADA-AF62-02CB-F3EDE247EA1A}"/>
              </a:ext>
            </a:extLst>
          </p:cNvPr>
          <p:cNvSpPr txBox="1"/>
          <p:nvPr/>
        </p:nvSpPr>
        <p:spPr>
          <a:xfrm>
            <a:off x="0" y="3638550"/>
            <a:ext cx="90825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Thankfully, He has and continues to do this through: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3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he Heavens Declare The Glory Of God - Psalm 19 2 - 900x900 Wallpaper -  teahub.io">
            <a:extLst>
              <a:ext uri="{FF2B5EF4-FFF2-40B4-BE49-F238E27FC236}">
                <a16:creationId xmlns:a16="http://schemas.microsoft.com/office/drawing/2014/main" id="{362E1B40-A6B6-6F07-58AF-55B272CB6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-3" b="-3"/>
          <a:stretch/>
        </p:blipFill>
        <p:spPr bwMode="auto">
          <a:xfrm>
            <a:off x="11864" y="13026"/>
            <a:ext cx="4560135" cy="45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 the chief Musician, A Psalm of David. ) The Heavens declare the glory of  God; and the firmament sheweth His handywork.!! | Psalms, Bible truth, Gods  glory">
            <a:extLst>
              <a:ext uri="{FF2B5EF4-FFF2-40B4-BE49-F238E27FC236}">
                <a16:creationId xmlns:a16="http://schemas.microsoft.com/office/drawing/2014/main" id="{AAAB398C-EE7F-8C8A-4375-692A09CE4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-3" b="-3"/>
          <a:stretch/>
        </p:blipFill>
        <p:spPr bwMode="auto">
          <a:xfrm>
            <a:off x="4582720" y="2381"/>
            <a:ext cx="4549416" cy="45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47AEA2-E9A1-8FFA-624E-B43D7BCEC80A}"/>
              </a:ext>
            </a:extLst>
          </p:cNvPr>
          <p:cNvSpPr txBox="1"/>
          <p:nvPr/>
        </p:nvSpPr>
        <p:spPr>
          <a:xfrm>
            <a:off x="-9578" y="3926356"/>
            <a:ext cx="9141714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 1:20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invisible things of him from the creation of the world are   </a:t>
            </a:r>
          </a:p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clearly seen, being understood by the things that are made, even his   </a:t>
            </a:r>
          </a:p>
          <a:p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eternal power and Godhead;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FD33F-1B95-7A3F-8535-BA2BB5AF2984}"/>
              </a:ext>
            </a:extLst>
          </p:cNvPr>
          <p:cNvSpPr txBox="1"/>
          <p:nvPr/>
        </p:nvSpPr>
        <p:spPr>
          <a:xfrm>
            <a:off x="4038600" y="4665020"/>
            <a:ext cx="4616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they are without excuse…”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aiah 40:8 - Bible Verse Image About the Power of the Word of God">
            <a:extLst>
              <a:ext uri="{FF2B5EF4-FFF2-40B4-BE49-F238E27FC236}">
                <a16:creationId xmlns:a16="http://schemas.microsoft.com/office/drawing/2014/main" id="{1C0D6ABC-9377-89EF-4A49-56FE2445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7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01720" y="0"/>
            <a:ext cx="897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Clearly through His Son.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-152400" y="1063075"/>
            <a:ext cx="9296400" cy="3793346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…spoken unto us by his Son,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whom he hath appointed heir of all things, by whom also he made the worlds;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Who being the brightness of his glory, and the express image of his person, upholding all things by …his power” </a:t>
            </a:r>
            <a:endParaRPr lang="en-US" sz="405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0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573" y="-95250"/>
            <a:ext cx="9296400" cy="1338828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Holy Spirit continues to reveal Him and His purposes to His people.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DB565-835E-BDB8-CF1A-9F5DE55B899E}"/>
              </a:ext>
            </a:extLst>
          </p:cNvPr>
          <p:cNvSpPr txBox="1"/>
          <p:nvPr/>
        </p:nvSpPr>
        <p:spPr>
          <a:xfrm>
            <a:off x="29792" y="4392364"/>
            <a:ext cx="8657008" cy="646331"/>
          </a:xfrm>
          <a:prstGeom prst="rect">
            <a:avLst/>
          </a:prstGeom>
          <a:solidFill>
            <a:schemeClr val="bg1">
              <a:alpha val="46000"/>
            </a:schemeClr>
          </a:solidFill>
          <a:effectLst>
            <a:softEdge rad="1143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Jn 16:13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 shall guide you into all truth.” 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CA767-3B07-1C50-AE75-D62AE0C89EDB}"/>
              </a:ext>
            </a:extLst>
          </p:cNvPr>
          <p:cNvSpPr txBox="1"/>
          <p:nvPr/>
        </p:nvSpPr>
        <p:spPr>
          <a:xfrm>
            <a:off x="297873" y="1243578"/>
            <a:ext cx="8839200" cy="1077218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“Eye hath not seen, nor ear heard, neither have entered into the heart of man,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E822B-0EC3-7ADF-0DE3-54A342CA12F6}"/>
              </a:ext>
            </a:extLst>
          </p:cNvPr>
          <p:cNvSpPr txBox="1"/>
          <p:nvPr/>
        </p:nvSpPr>
        <p:spPr>
          <a:xfrm>
            <a:off x="76200" y="2190750"/>
            <a:ext cx="5715000" cy="2185214"/>
          </a:xfrm>
          <a:prstGeom prst="rect">
            <a:avLst/>
          </a:prstGeom>
          <a:solidFill>
            <a:schemeClr val="bg1">
              <a:alpha val="46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things which God hath prepared for them that love him.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God hath revealed them unto us by his Spirit:”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F2AD8-E50B-65AB-91A7-586E260C9185}"/>
              </a:ext>
            </a:extLst>
          </p:cNvPr>
          <p:cNvSpPr txBox="1"/>
          <p:nvPr/>
        </p:nvSpPr>
        <p:spPr>
          <a:xfrm>
            <a:off x="-27709" y="1243578"/>
            <a:ext cx="5177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Cor 2:9-10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9546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2006</Words>
  <Application>Microsoft Office PowerPoint</Application>
  <PresentationFormat>On-screen Show (16:9)</PresentationFormat>
  <Paragraphs>207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Georgia</vt:lpstr>
      <vt:lpstr>Lucida Grande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17</cp:revision>
  <dcterms:created xsi:type="dcterms:W3CDTF">2012-07-18T16:46:43Z</dcterms:created>
  <dcterms:modified xsi:type="dcterms:W3CDTF">2022-05-22T13:33:55Z</dcterms:modified>
</cp:coreProperties>
</file>