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7" r:id="rId5"/>
    <p:sldMasterId id="2147483673" r:id="rId6"/>
    <p:sldMasterId id="2147483675" r:id="rId7"/>
  </p:sldMasterIdLst>
  <p:notesMasterIdLst>
    <p:notesMasterId r:id="rId59"/>
  </p:notesMasterIdLst>
  <p:sldIdLst>
    <p:sldId id="374" r:id="rId8"/>
    <p:sldId id="272" r:id="rId9"/>
    <p:sldId id="332" r:id="rId10"/>
    <p:sldId id="353" r:id="rId11"/>
    <p:sldId id="333" r:id="rId12"/>
    <p:sldId id="354" r:id="rId13"/>
    <p:sldId id="355" r:id="rId14"/>
    <p:sldId id="356" r:id="rId15"/>
    <p:sldId id="380" r:id="rId16"/>
    <p:sldId id="292" r:id="rId17"/>
    <p:sldId id="386" r:id="rId18"/>
    <p:sldId id="362" r:id="rId19"/>
    <p:sldId id="363" r:id="rId20"/>
    <p:sldId id="283" r:id="rId21"/>
    <p:sldId id="288" r:id="rId22"/>
    <p:sldId id="290" r:id="rId23"/>
    <p:sldId id="381" r:id="rId24"/>
    <p:sldId id="282" r:id="rId25"/>
    <p:sldId id="310" r:id="rId26"/>
    <p:sldId id="357" r:id="rId27"/>
    <p:sldId id="360" r:id="rId28"/>
    <p:sldId id="336" r:id="rId29"/>
    <p:sldId id="359" r:id="rId30"/>
    <p:sldId id="337" r:id="rId31"/>
    <p:sldId id="338" r:id="rId32"/>
    <p:sldId id="358" r:id="rId33"/>
    <p:sldId id="384" r:id="rId34"/>
    <p:sldId id="370" r:id="rId35"/>
    <p:sldId id="339" r:id="rId36"/>
    <p:sldId id="366" r:id="rId37"/>
    <p:sldId id="365" r:id="rId38"/>
    <p:sldId id="361" r:id="rId39"/>
    <p:sldId id="341" r:id="rId40"/>
    <p:sldId id="260" r:id="rId41"/>
    <p:sldId id="327" r:id="rId42"/>
    <p:sldId id="294" r:id="rId43"/>
    <p:sldId id="379" r:id="rId44"/>
    <p:sldId id="330" r:id="rId45"/>
    <p:sldId id="371" r:id="rId46"/>
    <p:sldId id="340" r:id="rId47"/>
    <p:sldId id="368" r:id="rId48"/>
    <p:sldId id="369" r:id="rId49"/>
    <p:sldId id="345" r:id="rId50"/>
    <p:sldId id="349" r:id="rId51"/>
    <p:sldId id="350" r:id="rId52"/>
    <p:sldId id="382" r:id="rId53"/>
    <p:sldId id="284" r:id="rId54"/>
    <p:sldId id="299" r:id="rId55"/>
    <p:sldId id="325" r:id="rId56"/>
    <p:sldId id="383" r:id="rId57"/>
    <p:sldId id="326" r:id="rId58"/>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06" autoAdjust="0"/>
    <p:restoredTop sz="94660"/>
  </p:normalViewPr>
  <p:slideViewPr>
    <p:cSldViewPr>
      <p:cViewPr varScale="1">
        <p:scale>
          <a:sx n="106" d="100"/>
          <a:sy n="106" d="100"/>
        </p:scale>
        <p:origin x="510" y="2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notesMaster" Target="notesMasters/notesMaster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3994A9-449A-4728-99D8-255E80B7C005}" type="datetimeFigureOut">
              <a:rPr lang="en-US" smtClean="0"/>
              <a:t>6/30/2022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2F8671-EE64-473B-92E9-9B5AD5006357}" type="slidenum">
              <a:rPr lang="en-US" smtClean="0"/>
              <a:t>‹#›</a:t>
            </a:fld>
            <a:endParaRPr lang="en-US"/>
          </a:p>
        </p:txBody>
      </p:sp>
    </p:spTree>
    <p:extLst>
      <p:ext uri="{BB962C8B-B14F-4D97-AF65-F5344CB8AC3E}">
        <p14:creationId xmlns:p14="http://schemas.microsoft.com/office/powerpoint/2010/main" val="2982489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2F8671-EE64-473B-92E9-9B5AD5006357}" type="slidenum">
              <a:rPr lang="en-US" smtClean="0"/>
              <a:t>2</a:t>
            </a:fld>
            <a:endParaRPr lang="en-US"/>
          </a:p>
        </p:txBody>
      </p:sp>
    </p:spTree>
    <p:extLst>
      <p:ext uri="{BB962C8B-B14F-4D97-AF65-F5344CB8AC3E}">
        <p14:creationId xmlns:p14="http://schemas.microsoft.com/office/powerpoint/2010/main" val="2170597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F642FFA-42D9-4D35-98F9-5D2A35646F89}" type="datetimeFigureOut">
              <a:rPr lang="en-US"/>
              <a:pPr>
                <a:defRPr/>
              </a:pPr>
              <a:t>6/30/2022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A54788-E897-4658-B947-BD456DE85FAB}" type="slidenum">
              <a:rPr lang="en-US"/>
              <a:pPr>
                <a:defRPr/>
              </a:pPr>
              <a:t>‹#›</a:t>
            </a:fld>
            <a:endParaRPr lang="en-US"/>
          </a:p>
        </p:txBody>
      </p:sp>
    </p:spTree>
    <p:extLst>
      <p:ext uri="{BB962C8B-B14F-4D97-AF65-F5344CB8AC3E}">
        <p14:creationId xmlns:p14="http://schemas.microsoft.com/office/powerpoint/2010/main" val="1241413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28B3588-0CF2-468D-A42B-36F2B73A8F77}" type="datetimeFigureOut">
              <a:rPr lang="en-US"/>
              <a:pPr>
                <a:defRPr/>
              </a:pPr>
              <a:t>6/30/2022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C27A32E-CEC9-4D1C-9DC4-B52990B92F61}" type="slidenum">
              <a:rPr lang="en-US"/>
              <a:pPr>
                <a:defRPr/>
              </a:pPr>
              <a:t>‹#›</a:t>
            </a:fld>
            <a:endParaRPr lang="en-US"/>
          </a:p>
        </p:txBody>
      </p:sp>
    </p:spTree>
    <p:extLst>
      <p:ext uri="{BB962C8B-B14F-4D97-AF65-F5344CB8AC3E}">
        <p14:creationId xmlns:p14="http://schemas.microsoft.com/office/powerpoint/2010/main" val="4023144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90CDF89-4D46-4C80-94B7-3996BC33794C}" type="datetimeFigureOut">
              <a:rPr lang="en-US"/>
              <a:pPr>
                <a:defRPr/>
              </a:pPr>
              <a:t>6/30/2022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D63D47-79D8-45E8-BDF0-829A1DC77C7C}" type="slidenum">
              <a:rPr lang="en-US"/>
              <a:pPr>
                <a:defRPr/>
              </a:pPr>
              <a:t>‹#›</a:t>
            </a:fld>
            <a:endParaRPr lang="en-US"/>
          </a:p>
        </p:txBody>
      </p:sp>
    </p:spTree>
    <p:extLst>
      <p:ext uri="{BB962C8B-B14F-4D97-AF65-F5344CB8AC3E}">
        <p14:creationId xmlns:p14="http://schemas.microsoft.com/office/powerpoint/2010/main" val="1895555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B8F755B-EB85-42B3-BC2D-F259EC0CA040}" type="datetimeFigureOut">
              <a:rPr lang="en-US"/>
              <a:pPr>
                <a:defRPr/>
              </a:pPr>
              <a:t>6/30/2022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2053B38-4B97-4D5A-9715-AD2088BC84E7}" type="slidenum">
              <a:rPr lang="en-US"/>
              <a:pPr>
                <a:defRPr/>
              </a:pPr>
              <a:t>‹#›</a:t>
            </a:fld>
            <a:endParaRPr lang="en-US"/>
          </a:p>
        </p:txBody>
      </p:sp>
    </p:spTree>
    <p:extLst>
      <p:ext uri="{BB962C8B-B14F-4D97-AF65-F5344CB8AC3E}">
        <p14:creationId xmlns:p14="http://schemas.microsoft.com/office/powerpoint/2010/main" val="819436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FA0F51-9C17-3A14-EB5C-6E0330A680E4}"/>
              </a:ext>
            </a:extLst>
          </p:cNvPr>
          <p:cNvSpPr>
            <a:spLocks noGrp="1"/>
          </p:cNvSpPr>
          <p:nvPr>
            <p:ph type="dt" sz="half" idx="10"/>
          </p:nvPr>
        </p:nvSpPr>
        <p:spPr/>
        <p:txBody>
          <a:bodyPr/>
          <a:lstStyle>
            <a:lvl1pPr>
              <a:defRPr/>
            </a:lvl1pPr>
          </a:lstStyle>
          <a:p>
            <a:pPr>
              <a:defRPr/>
            </a:pPr>
            <a:fld id="{8A186AF8-5BD6-4AE9-A463-B2CBC6253DA2}" type="datetimeFigureOut">
              <a:rPr lang="en-US"/>
              <a:pPr>
                <a:defRPr/>
              </a:pPr>
              <a:t>6/30/2022</a:t>
            </a:fld>
            <a:endParaRPr lang="en-US"/>
          </a:p>
        </p:txBody>
      </p:sp>
      <p:sp>
        <p:nvSpPr>
          <p:cNvPr id="5" name="Footer Placeholder 4">
            <a:extLst>
              <a:ext uri="{FF2B5EF4-FFF2-40B4-BE49-F238E27FC236}">
                <a16:creationId xmlns:a16="http://schemas.microsoft.com/office/drawing/2014/main" id="{727C3E32-0FE1-F240-B816-0AD67F46EDE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0585E29-C15B-E663-6273-FE946EF0291B}"/>
              </a:ext>
            </a:extLst>
          </p:cNvPr>
          <p:cNvSpPr>
            <a:spLocks noGrp="1"/>
          </p:cNvSpPr>
          <p:nvPr>
            <p:ph type="sldNum" sz="quarter" idx="12"/>
          </p:nvPr>
        </p:nvSpPr>
        <p:spPr/>
        <p:txBody>
          <a:bodyPr/>
          <a:lstStyle>
            <a:lvl1pPr>
              <a:defRPr/>
            </a:lvl1pPr>
          </a:lstStyle>
          <a:p>
            <a:pPr>
              <a:defRPr/>
            </a:pPr>
            <a:fld id="{4406DF60-BF12-44CD-B076-E10428E708ED}" type="slidenum">
              <a:rPr lang="en-US" altLang="en-US"/>
              <a:pPr>
                <a:defRPr/>
              </a:pPr>
              <a:t>‹#›</a:t>
            </a:fld>
            <a:endParaRPr lang="en-US" altLang="en-US"/>
          </a:p>
        </p:txBody>
      </p:sp>
    </p:spTree>
    <p:extLst>
      <p:ext uri="{BB962C8B-B14F-4D97-AF65-F5344CB8AC3E}">
        <p14:creationId xmlns:p14="http://schemas.microsoft.com/office/powerpoint/2010/main" val="3337873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0141F53-43FB-4395-AF10-6AB2BF4FAACD}" type="datetimeFigureOut">
              <a:rPr lang="en-US"/>
              <a:pPr>
                <a:defRPr/>
              </a:pPr>
              <a:t>6/30/2022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F5F1B4-4ED9-4D21-AA96-F19794F6ABA0}" type="slidenum">
              <a:rPr lang="en-US"/>
              <a:pPr>
                <a:defRPr/>
              </a:pPr>
              <a:t>‹#›</a:t>
            </a:fld>
            <a:endParaRPr lang="en-US"/>
          </a:p>
        </p:txBody>
      </p:sp>
    </p:spTree>
    <p:extLst>
      <p:ext uri="{BB962C8B-B14F-4D97-AF65-F5344CB8AC3E}">
        <p14:creationId xmlns:p14="http://schemas.microsoft.com/office/powerpoint/2010/main" val="3660138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F642FFA-42D9-4D35-98F9-5D2A35646F89}" type="datetimeFigureOut">
              <a:rPr lang="en-US"/>
              <a:pPr>
                <a:defRPr/>
              </a:pPr>
              <a:t>6/30/2022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A54788-E897-4658-B947-BD456DE85FAB}" type="slidenum">
              <a:rPr lang="en-US"/>
              <a:pPr>
                <a:defRPr/>
              </a:pPr>
              <a:t>‹#›</a:t>
            </a:fld>
            <a:endParaRPr lang="en-US"/>
          </a:p>
        </p:txBody>
      </p:sp>
    </p:spTree>
    <p:extLst>
      <p:ext uri="{BB962C8B-B14F-4D97-AF65-F5344CB8AC3E}">
        <p14:creationId xmlns:p14="http://schemas.microsoft.com/office/powerpoint/2010/main" val="1241413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0141F53-43FB-4395-AF10-6AB2BF4FAACD}" type="datetimeFigureOut">
              <a:rPr lang="en-US"/>
              <a:pPr>
                <a:defRPr/>
              </a:pPr>
              <a:t>6/30/2022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F5F1B4-4ED9-4D21-AA96-F19794F6ABA0}" type="slidenum">
              <a:rPr lang="en-US"/>
              <a:pPr>
                <a:defRPr/>
              </a:pPr>
              <a:t>‹#›</a:t>
            </a:fld>
            <a:endParaRPr lang="en-US"/>
          </a:p>
        </p:txBody>
      </p:sp>
    </p:spTree>
    <p:extLst>
      <p:ext uri="{BB962C8B-B14F-4D97-AF65-F5344CB8AC3E}">
        <p14:creationId xmlns:p14="http://schemas.microsoft.com/office/powerpoint/2010/main" val="3660138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C4E5816-1ADE-40C1-9264-2DC380AE4025}" type="datetimeFigureOut">
              <a:rPr lang="en-US"/>
              <a:pPr>
                <a:defRPr/>
              </a:pPr>
              <a:t>6/30/2022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5123516-0604-4086-958C-DA3A09EEBCE4}" type="slidenum">
              <a:rPr lang="en-US"/>
              <a:pPr>
                <a:defRPr/>
              </a:pPr>
              <a:t>‹#›</a:t>
            </a:fld>
            <a:endParaRPr lang="en-US"/>
          </a:p>
        </p:txBody>
      </p:sp>
    </p:spTree>
    <p:extLst>
      <p:ext uri="{BB962C8B-B14F-4D97-AF65-F5344CB8AC3E}">
        <p14:creationId xmlns:p14="http://schemas.microsoft.com/office/powerpoint/2010/main" val="1393841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11A3F6E-69AE-43D2-96CE-C637EC4951CA}" type="datetimeFigureOut">
              <a:rPr lang="en-US"/>
              <a:pPr>
                <a:defRPr/>
              </a:pPr>
              <a:t>6/30/2022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B97A93F-A558-4414-B8B7-97B4B11AC012}" type="slidenum">
              <a:rPr lang="en-US"/>
              <a:pPr>
                <a:defRPr/>
              </a:pPr>
              <a:t>‹#›</a:t>
            </a:fld>
            <a:endParaRPr lang="en-US"/>
          </a:p>
        </p:txBody>
      </p:sp>
    </p:spTree>
    <p:extLst>
      <p:ext uri="{BB962C8B-B14F-4D97-AF65-F5344CB8AC3E}">
        <p14:creationId xmlns:p14="http://schemas.microsoft.com/office/powerpoint/2010/main" val="2483326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42F7619-6263-4EC7-AD06-887343D3E9DB}" type="datetimeFigureOut">
              <a:rPr lang="en-US"/>
              <a:pPr>
                <a:defRPr/>
              </a:pPr>
              <a:t>6/30/2022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7A67285-A806-4BCB-95ED-08E4DEB09086}" type="slidenum">
              <a:rPr lang="en-US"/>
              <a:pPr>
                <a:defRPr/>
              </a:pPr>
              <a:t>‹#›</a:t>
            </a:fld>
            <a:endParaRPr lang="en-US"/>
          </a:p>
        </p:txBody>
      </p:sp>
    </p:spTree>
    <p:extLst>
      <p:ext uri="{BB962C8B-B14F-4D97-AF65-F5344CB8AC3E}">
        <p14:creationId xmlns:p14="http://schemas.microsoft.com/office/powerpoint/2010/main" val="208363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910FCB5-3369-4E70-A99A-1C156BAB12B9}" type="datetimeFigureOut">
              <a:rPr lang="en-US"/>
              <a:pPr>
                <a:defRPr/>
              </a:pPr>
              <a:t>6/30/2022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8B1A0BD-9152-490F-A3C2-0250AFF64B0D}" type="slidenum">
              <a:rPr lang="en-US"/>
              <a:pPr>
                <a:defRPr/>
              </a:pPr>
              <a:t>‹#›</a:t>
            </a:fld>
            <a:endParaRPr lang="en-US"/>
          </a:p>
        </p:txBody>
      </p:sp>
    </p:spTree>
    <p:extLst>
      <p:ext uri="{BB962C8B-B14F-4D97-AF65-F5344CB8AC3E}">
        <p14:creationId xmlns:p14="http://schemas.microsoft.com/office/powerpoint/2010/main" val="245880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5075057-DF6F-4A07-AC46-BBE320DECC65}" type="datetimeFigureOut">
              <a:rPr lang="en-US"/>
              <a:pPr>
                <a:defRPr/>
              </a:pPr>
              <a:t>6/30/2022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621ACA0-E81E-4C4E-8C20-75AAC47AC808}" type="slidenum">
              <a:rPr lang="en-US"/>
              <a:pPr>
                <a:defRPr/>
              </a:pPr>
              <a:t>‹#›</a:t>
            </a:fld>
            <a:endParaRPr lang="en-US"/>
          </a:p>
        </p:txBody>
      </p:sp>
    </p:spTree>
    <p:extLst>
      <p:ext uri="{BB962C8B-B14F-4D97-AF65-F5344CB8AC3E}">
        <p14:creationId xmlns:p14="http://schemas.microsoft.com/office/powerpoint/2010/main" val="1109278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1E4EE1B-4CA9-4107-A900-92A4052D25AC}" type="datetimeFigureOut">
              <a:rPr lang="en-US"/>
              <a:pPr>
                <a:defRPr/>
              </a:pPr>
              <a:t>6/30/2022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156CF82-FB83-4085-9BD7-1CD8EA3A4562}" type="slidenum">
              <a:rPr lang="en-US"/>
              <a:pPr>
                <a:defRPr/>
              </a:pPr>
              <a:t>‹#›</a:t>
            </a:fld>
            <a:endParaRPr lang="en-US"/>
          </a:p>
        </p:txBody>
      </p:sp>
    </p:spTree>
    <p:extLst>
      <p:ext uri="{BB962C8B-B14F-4D97-AF65-F5344CB8AC3E}">
        <p14:creationId xmlns:p14="http://schemas.microsoft.com/office/powerpoint/2010/main" val="931574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6F98806-F5CF-4230-88FA-540961DCA40E}" type="datetimeFigureOut">
              <a:rPr lang="en-US"/>
              <a:pPr>
                <a:defRPr/>
              </a:pPr>
              <a:t>6/30/2022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DE02A91-F803-425F-B825-BC9849BE6CF6}" type="slidenum">
              <a:rPr lang="en-US"/>
              <a:pPr>
                <a:defRPr/>
              </a:pPr>
              <a:t>‹#›</a:t>
            </a:fld>
            <a:endParaRPr lang="en-US"/>
          </a:p>
        </p:txBody>
      </p:sp>
    </p:spTree>
    <p:extLst>
      <p:ext uri="{BB962C8B-B14F-4D97-AF65-F5344CB8AC3E}">
        <p14:creationId xmlns:p14="http://schemas.microsoft.com/office/powerpoint/2010/main" val="3322482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alphaModFix amt="62000"/>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6CED2990-039D-44A1-9ACD-FB2D9202BBE0}" type="datetimeFigureOut">
              <a:rPr lang="en-US"/>
              <a:pPr>
                <a:defRPr/>
              </a:pPr>
              <a:t>6/30/2022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B9E1983C-AE79-45C6-96F5-787257F5A7B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5"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alphaModFix amt="62000"/>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0D9F5ECC-1285-434D-B82E-7F51D3E50163}" type="datetimeFigureOut">
              <a:rPr lang="en-US"/>
              <a:pPr>
                <a:defRPr/>
              </a:pPr>
              <a:t>6/30/2022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00A2E51-CBCF-48C9-BED3-BC62EABEABE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AA798EA-22A9-9E00-D881-E6BF5BEEC77A}"/>
              </a:ext>
            </a:extLst>
          </p:cNvPr>
          <p:cNvSpPr>
            <a:spLocks noGrp="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122D0CED-982D-A4CA-8710-E02691BDAB38}"/>
              </a:ext>
            </a:extLst>
          </p:cNvPr>
          <p:cNvSpPr>
            <a:spLocks noGrp="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E54E3BA-83B3-E113-9420-036BB98200B2}"/>
              </a:ext>
            </a:extLst>
          </p:cNvPr>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eaLnBrk="1" fontAlgn="auto" hangingPunct="1">
              <a:spcBef>
                <a:spcPts val="0"/>
              </a:spcBef>
              <a:spcAft>
                <a:spcPts val="0"/>
              </a:spcAft>
              <a:defRPr sz="1600">
                <a:solidFill>
                  <a:schemeClr val="tx1">
                    <a:tint val="75000"/>
                  </a:schemeClr>
                </a:solidFill>
                <a:latin typeface="+mn-lt"/>
                <a:cs typeface="+mn-cs"/>
              </a:defRPr>
            </a:lvl1pPr>
          </a:lstStyle>
          <a:p>
            <a:pPr>
              <a:defRPr/>
            </a:pPr>
            <a:fld id="{AF1EB9FA-0819-464C-8E5F-79E18F2CD776}" type="datetimeFigureOut">
              <a:rPr lang="en-US"/>
              <a:pPr>
                <a:defRPr/>
              </a:pPr>
              <a:t>6/30/2022</a:t>
            </a:fld>
            <a:endParaRPr lang="en-US"/>
          </a:p>
        </p:txBody>
      </p:sp>
      <p:sp>
        <p:nvSpPr>
          <p:cNvPr id="5" name="Footer Placeholder 4">
            <a:extLst>
              <a:ext uri="{FF2B5EF4-FFF2-40B4-BE49-F238E27FC236}">
                <a16:creationId xmlns:a16="http://schemas.microsoft.com/office/drawing/2014/main" id="{1368E606-1057-EA78-B727-34E851B9627E}"/>
              </a:ext>
            </a:extLst>
          </p:cNvPr>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eaLnBrk="1" fontAlgn="auto" hangingPunct="1">
              <a:spcBef>
                <a:spcPts val="0"/>
              </a:spcBef>
              <a:spcAft>
                <a:spcPts val="0"/>
              </a:spcAft>
              <a:defRPr sz="16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B54594D3-CB7E-D4B6-0F5D-07221B5551E1}"/>
              </a:ext>
            </a:extLst>
          </p:cNvPr>
          <p:cNvSpPr>
            <a:spLocks noGrp="1"/>
          </p:cNvSpPr>
          <p:nvPr>
            <p:ph type="sldNum" sz="quarter" idx="4"/>
          </p:nvPr>
        </p:nvSpPr>
        <p:spPr>
          <a:xfrm>
            <a:off x="8737600" y="6356351"/>
            <a:ext cx="2844800" cy="36618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600" smtClean="0">
                <a:solidFill>
                  <a:srgbClr val="898989"/>
                </a:solidFill>
                <a:latin typeface="Calibri" panose="020F0502020204030204" pitchFamily="34" charset="0"/>
              </a:defRPr>
            </a:lvl1pPr>
          </a:lstStyle>
          <a:p>
            <a:pPr>
              <a:defRPr/>
            </a:pPr>
            <a:fld id="{01FA5A84-A465-4388-81C6-42EA5794714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6"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6CED2990-039D-44A1-9ACD-FB2D9202BBE0}" type="datetimeFigureOut">
              <a:rPr lang="en-US"/>
              <a:pPr>
                <a:defRPr/>
              </a:pPr>
              <a:t>6/30/2022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B9E1983C-AE79-45C6-96F5-787257F5A7B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49" r:id="rId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5" name="Content Placeholder 2">
            <a:extLst>
              <a:ext uri="{FF2B5EF4-FFF2-40B4-BE49-F238E27FC236}">
                <a16:creationId xmlns:a16="http://schemas.microsoft.com/office/drawing/2014/main" id="{48EF9431-8383-3687-8A87-135C72DB6CD7}"/>
              </a:ext>
            </a:extLst>
          </p:cNvPr>
          <p:cNvSpPr>
            <a:spLocks noGrp="1"/>
          </p:cNvSpPr>
          <p:nvPr>
            <p:ph idx="1"/>
          </p:nvPr>
        </p:nvSpPr>
        <p:spPr>
          <a:xfrm>
            <a:off x="0" y="1905000"/>
            <a:ext cx="11582400" cy="2286000"/>
          </a:xfr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609585"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21917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828754"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2438339"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3657509" algn="l" defTabSz="121917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4267093" algn="l" defTabSz="121917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4876678" algn="l" defTabSz="121917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0" indent="0" algn="ctr" eaLnBrk="1" hangingPunct="1">
              <a:buNone/>
            </a:pPr>
            <a:r>
              <a:rPr lang="en-US" altLang="en-US" sz="7200" b="1" dirty="0">
                <a:latin typeface="Times New Roman" panose="02020603050405020304" pitchFamily="18" charset="0"/>
                <a:cs typeface="Times New Roman" panose="02020603050405020304" pitchFamily="18" charset="0"/>
              </a:rPr>
              <a:t>“We hold these truths to be self evident…”</a:t>
            </a:r>
          </a:p>
        </p:txBody>
      </p:sp>
    </p:spTree>
    <p:extLst>
      <p:ext uri="{BB962C8B-B14F-4D97-AF65-F5344CB8AC3E}">
        <p14:creationId xmlns:p14="http://schemas.microsoft.com/office/powerpoint/2010/main" val="4115708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7" name="Rectangle 2056">
            <a:extLst>
              <a:ext uri="{FF2B5EF4-FFF2-40B4-BE49-F238E27FC236}">
                <a16:creationId xmlns:a16="http://schemas.microsoft.com/office/drawing/2014/main" id="{D99D2C73-08B0-4F6B-A8E9-4651E6BDBE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968DB88C-7EF2-487C-85D1-848F61F13E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America, America, God Shed His Grace On Thee&quot; - 50 States acknowledged God  &quot;from sea to shining sea&quot; - For God's Glory Alone Ministries">
            <a:extLst>
              <a:ext uri="{FF2B5EF4-FFF2-40B4-BE49-F238E27FC236}">
                <a16:creationId xmlns:a16="http://schemas.microsoft.com/office/drawing/2014/main" id="{E0B8B097-518F-1A86-71B9-771C01BF3D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419" r="12020" b="3"/>
          <a:stretch/>
        </p:blipFill>
        <p:spPr bwMode="auto">
          <a:xfrm>
            <a:off x="643467" y="643467"/>
            <a:ext cx="5372099" cy="557106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merica! America! God shed His grace on thee, And crown thy good with  brotherhood From sea to shining sea! | Patriotic pictures, Bald eagle, God  bless america">
            <a:extLst>
              <a:ext uri="{FF2B5EF4-FFF2-40B4-BE49-F238E27FC236}">
                <a16:creationId xmlns:a16="http://schemas.microsoft.com/office/drawing/2014/main" id="{EE76AC3C-06EF-2AED-9018-653A2EAB18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6436" y="659680"/>
            <a:ext cx="5482164" cy="569127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9A6D462-86D0-7805-3D52-04260030944B}"/>
              </a:ext>
            </a:extLst>
          </p:cNvPr>
          <p:cNvSpPr txBox="1"/>
          <p:nvPr/>
        </p:nvSpPr>
        <p:spPr>
          <a:xfrm>
            <a:off x="114300" y="-112626"/>
            <a:ext cx="11963400" cy="707886"/>
          </a:xfrm>
          <a:prstGeom prst="rect">
            <a:avLst/>
          </a:prstGeom>
          <a:noFill/>
        </p:spPr>
        <p:txBody>
          <a:bodyPr wrap="square" rtlCol="0">
            <a:spAutoFit/>
          </a:bodyPr>
          <a:lstStyle/>
          <a:p>
            <a:r>
              <a:rPr lang="en-US" sz="4000" b="1" dirty="0">
                <a:solidFill>
                  <a:schemeClr val="bg1"/>
                </a:solidFill>
                <a:latin typeface="Times New Roman" panose="02020603050405020304" pitchFamily="18" charset="0"/>
                <a:cs typeface="Times New Roman" panose="02020603050405020304" pitchFamily="18" charset="0"/>
              </a:rPr>
              <a:t>“America, America, God shed His Grace on Thee”</a:t>
            </a:r>
          </a:p>
        </p:txBody>
      </p:sp>
    </p:spTree>
    <p:extLst>
      <p:ext uri="{BB962C8B-B14F-4D97-AF65-F5344CB8AC3E}">
        <p14:creationId xmlns:p14="http://schemas.microsoft.com/office/powerpoint/2010/main" val="3161389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36999"/>
            <a:ext cx="12268200" cy="6858000"/>
          </a:xfrm>
          <a:prstGeom prst="rect">
            <a:avLst/>
          </a:prstGeom>
        </p:spPr>
      </p:pic>
      <p:sp>
        <p:nvSpPr>
          <p:cNvPr id="6" name="Rectangle 5"/>
          <p:cNvSpPr/>
          <p:nvPr/>
        </p:nvSpPr>
        <p:spPr>
          <a:xfrm>
            <a:off x="533400" y="685801"/>
            <a:ext cx="11125200" cy="2554545"/>
          </a:xfrm>
          <a:prstGeom prst="rect">
            <a:avLst/>
          </a:prstGeom>
        </p:spPr>
        <p:txBody>
          <a:bodyPr wrap="square">
            <a:spAutoFit/>
          </a:bodyPr>
          <a:lstStyle/>
          <a:p>
            <a:pPr algn="ctr"/>
            <a:r>
              <a:rPr lang="en-US" sz="4000" b="1" i="1" dirty="0">
                <a:solidFill>
                  <a:schemeClr val="bg1"/>
                </a:solidFill>
              </a:rPr>
              <a:t>“Congress votes to invite Gospel preachers to lead in worship each day at the Capital, </a:t>
            </a:r>
          </a:p>
          <a:p>
            <a:pPr algn="ctr"/>
            <a:r>
              <a:rPr lang="en-US" sz="4000" b="1" i="1" dirty="0">
                <a:solidFill>
                  <a:schemeClr val="bg1"/>
                </a:solidFill>
              </a:rPr>
              <a:t>And to specifically pray for God’s intervention in the affairs of the Country!”</a:t>
            </a:r>
            <a:endParaRPr lang="en-US" sz="3200" b="1" i="1"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263537"/>
            <a:ext cx="10972800" cy="3447633"/>
          </a:xfrm>
          <a:prstGeom prst="rect">
            <a:avLst/>
          </a:prstGeom>
        </p:spPr>
      </p:pic>
      <p:sp>
        <p:nvSpPr>
          <p:cNvPr id="3" name="TextBox 2"/>
          <p:cNvSpPr txBox="1"/>
          <p:nvPr/>
        </p:nvSpPr>
        <p:spPr>
          <a:xfrm>
            <a:off x="1295400" y="3325267"/>
            <a:ext cx="9067800" cy="584775"/>
          </a:xfrm>
          <a:prstGeom prst="rect">
            <a:avLst/>
          </a:prstGeom>
          <a:noFill/>
        </p:spPr>
        <p:txBody>
          <a:bodyPr wrap="square" rtlCol="0">
            <a:spAutoFit/>
          </a:bodyPr>
          <a:lstStyle/>
          <a:p>
            <a:pPr algn="ctr"/>
            <a:r>
              <a:rPr lang="en-US" sz="3200" b="1" dirty="0">
                <a:solidFill>
                  <a:schemeClr val="bg1"/>
                </a:solidFill>
              </a:rPr>
              <a:t>Reverend Jacob </a:t>
            </a:r>
            <a:r>
              <a:rPr lang="en-US" sz="3200" b="1" dirty="0" err="1">
                <a:solidFill>
                  <a:schemeClr val="bg1"/>
                </a:solidFill>
              </a:rPr>
              <a:t>Duché</a:t>
            </a:r>
            <a:r>
              <a:rPr lang="en-US" sz="3200" b="1" dirty="0">
                <a:solidFill>
                  <a:schemeClr val="bg1"/>
                </a:solidFill>
              </a:rPr>
              <a:t>,  September, 1774</a:t>
            </a:r>
          </a:p>
        </p:txBody>
      </p:sp>
    </p:spTree>
    <p:extLst>
      <p:ext uri="{BB962C8B-B14F-4D97-AF65-F5344CB8AC3E}">
        <p14:creationId xmlns:p14="http://schemas.microsoft.com/office/powerpoint/2010/main" val="289318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609600" y="537263"/>
            <a:ext cx="11125200" cy="6309420"/>
          </a:xfrm>
          <a:prstGeom prst="rect">
            <a:avLst/>
          </a:prstGeom>
        </p:spPr>
        <p:txBody>
          <a:bodyPr wrap="square">
            <a:spAutoFit/>
          </a:bodyPr>
          <a:lstStyle/>
          <a:p>
            <a:pPr algn="ctr"/>
            <a:r>
              <a:rPr lang="en-US" sz="4000" b="1" dirty="0">
                <a:solidFill>
                  <a:schemeClr val="bg1"/>
                </a:solidFill>
                <a:latin typeface="Times New Roman" panose="02020603050405020304" pitchFamily="18" charset="0"/>
                <a:cs typeface="Times New Roman" panose="02020603050405020304" pitchFamily="18" charset="0"/>
              </a:rPr>
              <a:t>Declaration of Independence  July 4, 1776 </a:t>
            </a:r>
          </a:p>
          <a:p>
            <a:pPr algn="ctr"/>
            <a:r>
              <a:rPr lang="en-US" sz="4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“We hold these truths to be self evident, </a:t>
            </a:r>
          </a:p>
          <a:p>
            <a:pPr algn="ctr"/>
            <a:r>
              <a:rPr lang="en-US" sz="4000" b="1" i="1" dirty="0">
                <a:solidFill>
                  <a:schemeClr val="bg1"/>
                </a:solidFill>
                <a:latin typeface="Times New Roman" panose="02020603050405020304" pitchFamily="18" charset="0"/>
                <a:cs typeface="Times New Roman" panose="02020603050405020304" pitchFamily="18" charset="0"/>
              </a:rPr>
              <a:t>That all men are created equal and are endowed by their creator with certain unalienable rights, </a:t>
            </a:r>
          </a:p>
          <a:p>
            <a:pPr algn="ctr"/>
            <a:r>
              <a:rPr lang="en-US" sz="4000" b="1" i="1" dirty="0">
                <a:solidFill>
                  <a:schemeClr val="bg1"/>
                </a:solidFill>
                <a:latin typeface="Times New Roman" panose="02020603050405020304" pitchFamily="18" charset="0"/>
                <a:cs typeface="Times New Roman" panose="02020603050405020304" pitchFamily="18" charset="0"/>
              </a:rPr>
              <a:t>That among these are life, liberty </a:t>
            </a:r>
          </a:p>
          <a:p>
            <a:pPr algn="ctr"/>
            <a:r>
              <a:rPr lang="en-US" sz="4000" b="1" i="1" dirty="0">
                <a:solidFill>
                  <a:schemeClr val="bg1"/>
                </a:solidFill>
                <a:latin typeface="Times New Roman" panose="02020603050405020304" pitchFamily="18" charset="0"/>
                <a:cs typeface="Times New Roman" panose="02020603050405020304" pitchFamily="18" charset="0"/>
              </a:rPr>
              <a:t>and the pursuit of happiness.</a:t>
            </a:r>
          </a:p>
          <a:p>
            <a:pPr algn="ctr"/>
            <a:r>
              <a:rPr lang="en-US" sz="4400" b="1" i="1" dirty="0">
                <a:solidFill>
                  <a:schemeClr val="bg1"/>
                </a:solidFill>
                <a:latin typeface="Times New Roman" panose="02020603050405020304" pitchFamily="18" charset="0"/>
                <a:cs typeface="Times New Roman" panose="02020603050405020304" pitchFamily="18" charset="0"/>
              </a:rPr>
              <a:t>That to secure these rights, Governments are instituted among Men, deriving their just powers from the consent of the governed…” </a:t>
            </a:r>
          </a:p>
          <a:p>
            <a:pPr algn="ctr"/>
            <a:r>
              <a:rPr lang="en-US" sz="3200" b="1" dirty="0">
                <a:solidFill>
                  <a:srgbClr val="FFFF00"/>
                </a:solidFill>
              </a:rPr>
              <a:t> </a:t>
            </a:r>
            <a:endParaRPr lang="en-US" sz="2800" b="1" i="1" dirty="0">
              <a:solidFill>
                <a:srgbClr val="FFFF00"/>
              </a:solidFill>
            </a:endParaRPr>
          </a:p>
        </p:txBody>
      </p:sp>
    </p:spTree>
    <p:extLst>
      <p:ext uri="{BB962C8B-B14F-4D97-AF65-F5344CB8AC3E}">
        <p14:creationId xmlns:p14="http://schemas.microsoft.com/office/powerpoint/2010/main" val="2560807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p:cTn id="7"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barn(inVertical)">
                                      <p:cBhvr>
                                        <p:cTn id="15" dur="500"/>
                                        <p:tgtEl>
                                          <p:spTgt spid="6">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barn(inVertical)">
                                      <p:cBhvr>
                                        <p:cTn id="18" dur="500"/>
                                        <p:tgtEl>
                                          <p:spTgt spid="6">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Effect transition="in" filter="fade">
                                      <p:cBhvr>
                                        <p:cTn id="23" dur="1000"/>
                                        <p:tgtEl>
                                          <p:spTgt spid="6">
                                            <p:txEl>
                                              <p:pRg st="5" end="5"/>
                                            </p:txEl>
                                          </p:spTgt>
                                        </p:tgtEl>
                                      </p:cBhvr>
                                    </p:animEffect>
                                    <p:anim calcmode="lin" valueType="num">
                                      <p:cBhvr>
                                        <p:cTn id="24"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6">
                                            <p:txEl>
                                              <p:pRg st="5" end="5"/>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animEffect transition="in" filter="fade">
                                      <p:cBhvr>
                                        <p:cTn id="28" dur="1000"/>
                                        <p:tgtEl>
                                          <p:spTgt spid="6">
                                            <p:txEl>
                                              <p:pRg st="6" end="6"/>
                                            </p:txEl>
                                          </p:spTgt>
                                        </p:tgtEl>
                                      </p:cBhvr>
                                    </p:animEffect>
                                    <p:anim calcmode="lin" valueType="num">
                                      <p:cBhvr>
                                        <p:cTn id="29"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419100" y="685800"/>
            <a:ext cx="11353800" cy="2554545"/>
          </a:xfrm>
          <a:prstGeom prst="rect">
            <a:avLst/>
          </a:prstGeom>
        </p:spPr>
        <p:txBody>
          <a:bodyPr wrap="square">
            <a:spAutoFit/>
          </a:bodyPr>
          <a:lstStyle/>
          <a:p>
            <a:pPr algn="ctr"/>
            <a:r>
              <a:rPr lang="en-US" sz="4000" b="1" i="1" dirty="0">
                <a:solidFill>
                  <a:schemeClr val="bg1"/>
                </a:solidFill>
                <a:latin typeface="Times New Roman" panose="02020603050405020304" pitchFamily="18" charset="0"/>
                <a:cs typeface="Times New Roman" panose="02020603050405020304" pitchFamily="18" charset="0"/>
              </a:rPr>
              <a:t>“And for the support of this Declaration, with a firm </a:t>
            </a:r>
            <a:r>
              <a:rPr lang="en-US" sz="4000" b="1" i="1" u="sng"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reliance on the protection of divine Providence</a:t>
            </a:r>
            <a:r>
              <a:rPr lang="en-US" sz="4000" b="1" i="1" dirty="0">
                <a:solidFill>
                  <a:schemeClr val="bg1"/>
                </a:solidFill>
                <a:latin typeface="Times New Roman" panose="02020603050405020304" pitchFamily="18" charset="0"/>
                <a:cs typeface="Times New Roman" panose="02020603050405020304" pitchFamily="18" charset="0"/>
              </a:rPr>
              <a:t>,</a:t>
            </a:r>
          </a:p>
          <a:p>
            <a:pPr algn="ctr"/>
            <a:r>
              <a:rPr lang="en-US" sz="4000" b="1" i="1" dirty="0">
                <a:solidFill>
                  <a:schemeClr val="bg1"/>
                </a:solidFill>
                <a:latin typeface="Times New Roman" panose="02020603050405020304" pitchFamily="18" charset="0"/>
                <a:cs typeface="Times New Roman" panose="02020603050405020304" pitchFamily="18" charset="0"/>
              </a:rPr>
              <a:t> we mutually pledge to each other our Lives, </a:t>
            </a:r>
          </a:p>
          <a:p>
            <a:pPr algn="ctr"/>
            <a:r>
              <a:rPr lang="en-US" sz="4000" b="1" i="1" dirty="0">
                <a:solidFill>
                  <a:schemeClr val="bg1"/>
                </a:solidFill>
                <a:latin typeface="Times New Roman" panose="02020603050405020304" pitchFamily="18" charset="0"/>
                <a:cs typeface="Times New Roman" panose="02020603050405020304" pitchFamily="18" charset="0"/>
              </a:rPr>
              <a:t>our Fortunes and our sacred Honor.”</a:t>
            </a:r>
            <a:endParaRPr lang="en-US" sz="2800" b="1" i="1" dirty="0">
              <a:solidFill>
                <a:schemeClr val="bg1"/>
              </a:solidFill>
            </a:endParaRPr>
          </a:p>
        </p:txBody>
      </p:sp>
      <p:pic>
        <p:nvPicPr>
          <p:cNvPr id="2052" name="Picture 4" descr="Boston 1775: John Adams Views Trumbull's Painting of the Congress">
            <a:extLst>
              <a:ext uri="{FF2B5EF4-FFF2-40B4-BE49-F238E27FC236}">
                <a16:creationId xmlns:a16="http://schemas.microsoft.com/office/drawing/2014/main" id="{79BD3B15-4156-93D9-03BD-D47C881891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240345"/>
            <a:ext cx="9144000" cy="3430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22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6">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 calcmode="lin" valueType="num">
                                      <p:cBhvr>
                                        <p:cTn id="14"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16"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17"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074" name="Picture 2" descr="George Washington | Life, Presidency, Accomplishments, &amp; Facts ...">
            <a:extLst>
              <a:ext uri="{FF2B5EF4-FFF2-40B4-BE49-F238E27FC236}">
                <a16:creationId xmlns:a16="http://schemas.microsoft.com/office/drawing/2014/main" id="{D5FC8F4D-772B-4E10-A82B-5E14A6BA42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04101"/>
            <a:ext cx="11125200" cy="52959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B66FEE0-C167-4666-8246-EBCA5291EA44}"/>
              </a:ext>
            </a:extLst>
          </p:cNvPr>
          <p:cNvSpPr txBox="1"/>
          <p:nvPr/>
        </p:nvSpPr>
        <p:spPr>
          <a:xfrm>
            <a:off x="381000" y="3339167"/>
            <a:ext cx="6858000" cy="2985433"/>
          </a:xfrm>
          <a:prstGeom prst="rect">
            <a:avLst/>
          </a:prstGeom>
          <a:noFill/>
        </p:spPr>
        <p:txBody>
          <a:bodyPr wrap="square">
            <a:spAutoFit/>
          </a:bodyPr>
          <a:lstStyle/>
          <a:p>
            <a:pPr algn="ctr"/>
            <a:r>
              <a:rPr lang="en-US" sz="4800" b="1" i="1" dirty="0">
                <a:solidFill>
                  <a:schemeClr val="bg1"/>
                </a:solidFill>
                <a:latin typeface="Times New Roman" panose="02020603050405020304" pitchFamily="18" charset="0"/>
                <a:cs typeface="Times New Roman" panose="02020603050405020304" pitchFamily="18" charset="0"/>
              </a:rPr>
              <a:t>“It is impossible to rightly govern …without God and the Bible.”   </a:t>
            </a:r>
          </a:p>
          <a:p>
            <a:pPr algn="ctr"/>
            <a:r>
              <a:rPr lang="en-US" sz="4400" b="1" i="1" dirty="0">
                <a:solidFill>
                  <a:schemeClr val="bg1"/>
                </a:solidFill>
              </a:rPr>
              <a:t>George Washington </a:t>
            </a:r>
            <a:endParaRPr lang="en-US" sz="1600" dirty="0">
              <a:solidFill>
                <a:schemeClr val="bg1"/>
              </a:solidFill>
            </a:endParaRPr>
          </a:p>
        </p:txBody>
      </p:sp>
    </p:spTree>
    <p:extLst>
      <p:ext uri="{BB962C8B-B14F-4D97-AF65-F5344CB8AC3E}">
        <p14:creationId xmlns:p14="http://schemas.microsoft.com/office/powerpoint/2010/main" val="3962700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685800" y="974482"/>
            <a:ext cx="10820400" cy="4909036"/>
          </a:xfrm>
          <a:prstGeom prst="rect">
            <a:avLst/>
          </a:prstGeom>
        </p:spPr>
        <p:txBody>
          <a:bodyPr wrap="square">
            <a:spAutoFit/>
          </a:bodyPr>
          <a:lstStyle/>
          <a:p>
            <a:pPr algn="ctr">
              <a:spcBef>
                <a:spcPts val="1800"/>
              </a:spcBef>
            </a:pPr>
            <a:r>
              <a:rPr lang="en-US" sz="4400" b="1" i="1" dirty="0">
                <a:solidFill>
                  <a:schemeClr val="bg1"/>
                </a:solidFill>
                <a:latin typeface="Times New Roman" panose="02020603050405020304" pitchFamily="18" charset="0"/>
                <a:cs typeface="Times New Roman" panose="02020603050405020304" pitchFamily="18" charset="0"/>
              </a:rPr>
              <a:t>“Legislation was passed today in Congress to affirm that, The Congress of the United States approves of and recommends …</a:t>
            </a:r>
          </a:p>
          <a:p>
            <a:pPr algn="ctr">
              <a:spcBef>
                <a:spcPts val="1800"/>
              </a:spcBef>
            </a:pPr>
            <a:r>
              <a:rPr lang="en-US" sz="4400" b="1" i="1" dirty="0">
                <a:solidFill>
                  <a:schemeClr val="bg1"/>
                </a:solidFill>
                <a:latin typeface="Times New Roman" panose="02020603050405020304" pitchFamily="18" charset="0"/>
                <a:cs typeface="Times New Roman" panose="02020603050405020304" pitchFamily="18" charset="0"/>
              </a:rPr>
              <a:t> </a:t>
            </a:r>
            <a:r>
              <a:rPr lang="en-US" sz="48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Holy Bible for use in the schools.’”  </a:t>
            </a:r>
            <a:endParaRPr lang="en-US" sz="4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spcBef>
                <a:spcPts val="0"/>
              </a:spcBef>
            </a:pPr>
            <a:r>
              <a:rPr lang="en-US" sz="2800" b="1" dirty="0">
                <a:solidFill>
                  <a:srgbClr val="FFFF00"/>
                </a:solidFill>
              </a:rPr>
              <a:t>  </a:t>
            </a:r>
            <a:r>
              <a:rPr lang="en-US" sz="3600" b="1" dirty="0">
                <a:solidFill>
                  <a:schemeClr val="bg1"/>
                </a:solidFill>
              </a:rPr>
              <a:t>Congress: 1782  </a:t>
            </a:r>
            <a:endParaRPr lang="en-US" sz="3200" b="1" dirty="0">
              <a:solidFill>
                <a:schemeClr val="bg1"/>
              </a:solidFill>
            </a:endParaRPr>
          </a:p>
          <a:p>
            <a:pPr>
              <a:spcBef>
                <a:spcPts val="0"/>
              </a:spcBef>
            </a:pPr>
            <a:r>
              <a:rPr lang="en-US" sz="4000" b="1" dirty="0">
                <a:solidFill>
                  <a:schemeClr val="bg1"/>
                </a:solidFill>
              </a:rPr>
              <a:t>               (Paid for by federal funds)</a:t>
            </a:r>
          </a:p>
          <a:p>
            <a:pPr>
              <a:spcBef>
                <a:spcPct val="50000"/>
              </a:spcBef>
            </a:pPr>
            <a:endParaRPr lang="en-US" sz="2800" b="1" dirty="0">
              <a:solidFill>
                <a:srgbClr val="FFFF00"/>
              </a:solidFill>
            </a:endParaRPr>
          </a:p>
        </p:txBody>
      </p:sp>
    </p:spTree>
    <p:extLst>
      <p:ext uri="{BB962C8B-B14F-4D97-AF65-F5344CB8AC3E}">
        <p14:creationId xmlns:p14="http://schemas.microsoft.com/office/powerpoint/2010/main" val="2238210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495300" y="443567"/>
            <a:ext cx="11201400" cy="4924425"/>
          </a:xfrm>
          <a:prstGeom prst="rect">
            <a:avLst/>
          </a:prstGeom>
        </p:spPr>
        <p:txBody>
          <a:bodyPr wrap="square">
            <a:spAutoFit/>
          </a:bodyPr>
          <a:lstStyle/>
          <a:p>
            <a:pPr algn="ctr">
              <a:spcBef>
                <a:spcPct val="50000"/>
              </a:spcBef>
            </a:pPr>
            <a:r>
              <a:rPr lang="en-US" sz="3600" b="1" dirty="0">
                <a:solidFill>
                  <a:schemeClr val="bg1"/>
                </a:solidFill>
              </a:rPr>
              <a:t>   </a:t>
            </a:r>
            <a:r>
              <a:rPr lang="en-US" sz="4000" b="1" i="1" dirty="0">
                <a:solidFill>
                  <a:schemeClr val="bg1"/>
                </a:solidFill>
                <a:latin typeface="Times New Roman" panose="02020603050405020304" pitchFamily="18" charset="0"/>
                <a:cs typeface="Times New Roman" panose="02020603050405020304" pitchFamily="18" charset="0"/>
              </a:rPr>
              <a:t>“</a:t>
            </a:r>
            <a:r>
              <a:rPr lang="en-US" sz="4400" b="1" i="1" dirty="0">
                <a:solidFill>
                  <a:schemeClr val="bg1"/>
                </a:solidFill>
                <a:latin typeface="Times New Roman" panose="02020603050405020304" pitchFamily="18" charset="0"/>
                <a:cs typeface="Times New Roman" panose="02020603050405020304" pitchFamily="18" charset="0"/>
              </a:rPr>
              <a:t>Divine Providence has given to our people the choice of their rulers, and it is the duty of our Christian nation to select and prefer</a:t>
            </a:r>
            <a:endParaRPr lang="en-US" sz="4000" b="1" i="1" dirty="0">
              <a:solidFill>
                <a:schemeClr val="bg1"/>
              </a:solidFill>
              <a:latin typeface="Times New Roman" panose="02020603050405020304" pitchFamily="18" charset="0"/>
              <a:cs typeface="Times New Roman" panose="02020603050405020304" pitchFamily="18" charset="0"/>
            </a:endParaRPr>
          </a:p>
          <a:p>
            <a:pPr algn="ctr">
              <a:spcBef>
                <a:spcPts val="600"/>
              </a:spcBef>
            </a:pPr>
            <a:r>
              <a:rPr lang="en-US" sz="5400" b="1" i="1" dirty="0">
                <a:solidFill>
                  <a:schemeClr val="bg1"/>
                </a:solidFill>
                <a:latin typeface="Times New Roman" panose="02020603050405020304" pitchFamily="18" charset="0"/>
                <a:cs typeface="Times New Roman" panose="02020603050405020304" pitchFamily="18" charset="0"/>
              </a:rPr>
              <a:t> Christians for their rulers.“</a:t>
            </a:r>
            <a:r>
              <a:rPr lang="en-US" sz="4000" b="1" dirty="0">
                <a:solidFill>
                  <a:schemeClr val="bg1"/>
                </a:solidFill>
              </a:rPr>
              <a:t>  </a:t>
            </a:r>
          </a:p>
          <a:p>
            <a:pPr algn="ctr">
              <a:spcBef>
                <a:spcPts val="600"/>
              </a:spcBef>
            </a:pPr>
            <a:r>
              <a:rPr lang="en-US" sz="3600" b="1" dirty="0">
                <a:solidFill>
                  <a:schemeClr val="bg1"/>
                </a:solidFill>
              </a:rPr>
              <a:t> (John Jay, Supreme Court </a:t>
            </a:r>
          </a:p>
          <a:p>
            <a:pPr algn="ctr">
              <a:spcBef>
                <a:spcPts val="600"/>
              </a:spcBef>
            </a:pPr>
            <a:r>
              <a:rPr lang="en-US" sz="3600" b="1" dirty="0">
                <a:solidFill>
                  <a:schemeClr val="bg1"/>
                </a:solidFill>
              </a:rPr>
              <a:t>Chief Justice)</a:t>
            </a:r>
          </a:p>
          <a:p>
            <a:pPr algn="ctr">
              <a:spcBef>
                <a:spcPts val="600"/>
              </a:spcBef>
            </a:pPr>
            <a:r>
              <a:rPr lang="en-US" sz="3600" b="1" dirty="0">
                <a:solidFill>
                  <a:schemeClr val="bg1"/>
                </a:solidFill>
              </a:rPr>
              <a:t>Oct. 12, 1816</a:t>
            </a:r>
            <a:endParaRPr lang="en-US" sz="2800" b="1" dirty="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1200" y="3532029"/>
            <a:ext cx="2649245" cy="3360018"/>
          </a:xfrm>
          <a:prstGeom prst="rect">
            <a:avLst/>
          </a:prstGeom>
        </p:spPr>
      </p:pic>
    </p:spTree>
    <p:extLst>
      <p:ext uri="{BB962C8B-B14F-4D97-AF65-F5344CB8AC3E}">
        <p14:creationId xmlns:p14="http://schemas.microsoft.com/office/powerpoint/2010/main" val="3531178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762000" y="609600"/>
            <a:ext cx="10896600" cy="6063198"/>
          </a:xfrm>
          <a:prstGeom prst="rect">
            <a:avLst/>
          </a:prstGeom>
        </p:spPr>
        <p:txBody>
          <a:bodyPr wrap="square">
            <a:spAutoFit/>
          </a:bodyPr>
          <a:lstStyle/>
          <a:p>
            <a:pPr>
              <a:spcBef>
                <a:spcPct val="50000"/>
              </a:spcBef>
            </a:pPr>
            <a:r>
              <a:rPr lang="en-US" sz="3600" b="1" dirty="0">
                <a:solidFill>
                  <a:schemeClr val="bg1"/>
                </a:solidFill>
              </a:rPr>
              <a:t> Almost every state legislature passed laws requiring all elected officials to take this oath:</a:t>
            </a:r>
          </a:p>
          <a:p>
            <a:pPr algn="ctr">
              <a:spcBef>
                <a:spcPct val="50000"/>
              </a:spcBef>
            </a:pPr>
            <a:r>
              <a:rPr lang="en-US" sz="4400" b="1" i="1" dirty="0">
                <a:solidFill>
                  <a:schemeClr val="bg1"/>
                </a:solidFill>
                <a:latin typeface="Times New Roman" panose="02020603050405020304" pitchFamily="18" charset="0"/>
                <a:cs typeface="Times New Roman" panose="02020603050405020304" pitchFamily="18" charset="0"/>
              </a:rPr>
              <a:t>“I do profess faith in God the Father, </a:t>
            </a:r>
          </a:p>
          <a:p>
            <a:pPr algn="ctr">
              <a:spcBef>
                <a:spcPts val="1200"/>
              </a:spcBef>
            </a:pPr>
            <a:r>
              <a:rPr lang="en-US" sz="4400" b="1" i="1" dirty="0">
                <a:solidFill>
                  <a:schemeClr val="bg1"/>
                </a:solidFill>
                <a:latin typeface="Times New Roman" panose="02020603050405020304" pitchFamily="18" charset="0"/>
                <a:cs typeface="Times New Roman" panose="02020603050405020304" pitchFamily="18" charset="0"/>
              </a:rPr>
              <a:t>and in the Lord Jesus Christ His only Son…</a:t>
            </a:r>
          </a:p>
          <a:p>
            <a:pPr algn="ctr">
              <a:spcBef>
                <a:spcPts val="1200"/>
              </a:spcBef>
            </a:pPr>
            <a:r>
              <a:rPr lang="en-US" sz="4400" b="1" i="1" dirty="0">
                <a:solidFill>
                  <a:schemeClr val="bg1"/>
                </a:solidFill>
                <a:latin typeface="Times New Roman" panose="02020603050405020304" pitchFamily="18" charset="0"/>
                <a:cs typeface="Times New Roman" panose="02020603050405020304" pitchFamily="18" charset="0"/>
              </a:rPr>
              <a:t> </a:t>
            </a:r>
            <a:r>
              <a:rPr lang="en-US" sz="48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I do acknowledge the holy scriptures of the Old and New Testaments </a:t>
            </a:r>
          </a:p>
          <a:p>
            <a:pPr algn="ctr">
              <a:spcBef>
                <a:spcPts val="0"/>
              </a:spcBef>
            </a:pPr>
            <a:r>
              <a:rPr lang="en-US" sz="48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 be given by divine inspiration.’"  </a:t>
            </a:r>
          </a:p>
          <a:p>
            <a:pPr>
              <a:spcBef>
                <a:spcPct val="50000"/>
              </a:spcBef>
            </a:pPr>
            <a:endParaRPr lang="en-US" sz="2800" b="1" dirty="0">
              <a:solidFill>
                <a:srgbClr val="FFFF00"/>
              </a:solidFill>
            </a:endParaRPr>
          </a:p>
        </p:txBody>
      </p:sp>
    </p:spTree>
    <p:extLst>
      <p:ext uri="{BB962C8B-B14F-4D97-AF65-F5344CB8AC3E}">
        <p14:creationId xmlns:p14="http://schemas.microsoft.com/office/powerpoint/2010/main" val="1917017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randombar(horizontal)">
                                      <p:cBhvr>
                                        <p:cTn id="7" dur="500"/>
                                        <p:tgtEl>
                                          <p:spTgt spid="5">
                                            <p:txEl>
                                              <p:pRg st="3" end="3"/>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5">
                                            <p:txEl>
                                              <p:pRg st="4" end="4"/>
                                            </p:txEl>
                                          </p:spTgt>
                                        </p:tgtEl>
                                        <p:attrNameLst>
                                          <p:attrName>style.visibility</p:attrName>
                                        </p:attrNameLst>
                                      </p:cBhvr>
                                      <p:to>
                                        <p:strVal val="visible"/>
                                      </p:to>
                                    </p:set>
                                    <p:animEffect transition="in" filter="randombar(horizontal)">
                                      <p:cBhvr>
                                        <p:cTn id="1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921"/>
            <a:ext cx="12192000" cy="6858000"/>
          </a:xfrm>
          <a:prstGeom prst="rect">
            <a:avLst/>
          </a:prstGeom>
        </p:spPr>
      </p:pic>
      <p:sp>
        <p:nvSpPr>
          <p:cNvPr id="7" name="Rectangle 6"/>
          <p:cNvSpPr/>
          <p:nvPr/>
        </p:nvSpPr>
        <p:spPr>
          <a:xfrm>
            <a:off x="533400" y="685800"/>
            <a:ext cx="10972800" cy="2554545"/>
          </a:xfrm>
          <a:prstGeom prst="rect">
            <a:avLst/>
          </a:prstGeom>
        </p:spPr>
        <p:txBody>
          <a:bodyPr wrap="square">
            <a:spAutoFit/>
          </a:bodyPr>
          <a:lstStyle/>
          <a:p>
            <a:pPr algn="ctr"/>
            <a:r>
              <a:rPr lang="en-US" sz="4000" b="1" i="1" dirty="0">
                <a:solidFill>
                  <a:schemeClr val="bg1"/>
                </a:solidFill>
                <a:latin typeface="Times New Roman" panose="02020603050405020304" pitchFamily="18" charset="0"/>
                <a:cs typeface="Times New Roman" panose="02020603050405020304" pitchFamily="18" charset="0"/>
              </a:rPr>
              <a:t>“A general dissolution of principles and manners will more surely overthrow the liberties of America than the whole force of the common enemy. </a:t>
            </a:r>
          </a:p>
          <a:p>
            <a:pPr algn="ctr"/>
            <a:r>
              <a:rPr lang="en-US" sz="4000" b="1" i="1" dirty="0">
                <a:solidFill>
                  <a:schemeClr val="bg1"/>
                </a:solidFill>
                <a:latin typeface="Times New Roman" panose="02020603050405020304" pitchFamily="18" charset="0"/>
                <a:cs typeface="Times New Roman" panose="02020603050405020304" pitchFamily="18" charset="0"/>
              </a:rPr>
              <a:t>While people are virtuous, they cannot be subdued; </a:t>
            </a:r>
            <a:endParaRPr lang="en-US" sz="2800" i="1" dirty="0">
              <a:solidFill>
                <a:schemeClr val="bg1"/>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1852"/>
          <a:stretch/>
        </p:blipFill>
        <p:spPr>
          <a:xfrm>
            <a:off x="0" y="3413464"/>
            <a:ext cx="2266950" cy="3571875"/>
          </a:xfrm>
          <a:prstGeom prst="rect">
            <a:avLst/>
          </a:prstGeom>
        </p:spPr>
      </p:pic>
      <p:sp>
        <p:nvSpPr>
          <p:cNvPr id="2" name="Rectangle 1"/>
          <p:cNvSpPr/>
          <p:nvPr/>
        </p:nvSpPr>
        <p:spPr>
          <a:xfrm>
            <a:off x="2528842" y="3240345"/>
            <a:ext cx="9020267" cy="3046988"/>
          </a:xfrm>
          <a:prstGeom prst="rect">
            <a:avLst/>
          </a:prstGeom>
        </p:spPr>
        <p:txBody>
          <a:bodyPr wrap="square">
            <a:spAutoFit/>
          </a:bodyPr>
          <a:lstStyle/>
          <a:p>
            <a:pPr algn="ctr"/>
            <a:r>
              <a:rPr lang="en-US" sz="4000" b="1" i="1" dirty="0">
                <a:solidFill>
                  <a:schemeClr val="bg1"/>
                </a:solidFill>
                <a:latin typeface="Times New Roman" panose="02020603050405020304" pitchFamily="18" charset="0"/>
                <a:cs typeface="Times New Roman" panose="02020603050405020304" pitchFamily="18" charset="0"/>
              </a:rPr>
              <a:t>but when once they lose their virtue then will be ready to surrender their liberties to the first external or internal invader. “</a:t>
            </a:r>
          </a:p>
          <a:p>
            <a:pPr algn="ctr"/>
            <a:r>
              <a:rPr lang="en-US" sz="3600" b="1" i="1" dirty="0">
                <a:solidFill>
                  <a:srgbClr val="FFFF00"/>
                </a:solidFill>
                <a:latin typeface="Times New Roman" panose="02020603050405020304" pitchFamily="18" charset="0"/>
                <a:cs typeface="Times New Roman" panose="02020603050405020304" pitchFamily="18" charset="0"/>
              </a:rPr>
              <a:t> </a:t>
            </a:r>
          </a:p>
          <a:p>
            <a:pPr algn="ctr"/>
            <a:r>
              <a:rPr lang="en-US" sz="3600" b="1" i="1" dirty="0">
                <a:solidFill>
                  <a:schemeClr val="bg1"/>
                </a:solidFill>
                <a:latin typeface="Times New Roman" panose="02020603050405020304" pitchFamily="18" charset="0"/>
                <a:cs typeface="Times New Roman" panose="02020603050405020304" pitchFamily="18" charset="0"/>
              </a:rPr>
              <a:t>Samuel Adams </a:t>
            </a:r>
            <a:r>
              <a:rPr lang="en-US" sz="3600" i="1" dirty="0">
                <a:solidFill>
                  <a:schemeClr val="bg1"/>
                </a:solidFill>
                <a:latin typeface="Times New Roman" panose="02020603050405020304" pitchFamily="18" charset="0"/>
                <a:cs typeface="Times New Roman" panose="02020603050405020304" pitchFamily="18" charset="0"/>
              </a:rPr>
              <a:t>February 12, 1779</a:t>
            </a:r>
            <a:r>
              <a:rPr lang="en-US" sz="3600" i="1" dirty="0">
                <a:solidFill>
                  <a:srgbClr val="FFFF00"/>
                </a:solidFill>
                <a:latin typeface="Times New Roman" panose="02020603050405020304" pitchFamily="18" charset="0"/>
                <a:cs typeface="Times New Roman" panose="02020603050405020304" pitchFamily="18" charset="0"/>
              </a:rPr>
              <a:t>. </a:t>
            </a:r>
            <a:endParaRPr lang="en-US" sz="2800" i="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2256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p:cTn id="7"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1000"/>
                                        <p:tgtEl>
                                          <p:spTgt spid="2">
                                            <p:txEl>
                                              <p:pRg st="0" end="0"/>
                                            </p:txEl>
                                          </p:spTgt>
                                        </p:tgtEl>
                                      </p:cBhvr>
                                    </p:animEffect>
                                    <p:anim calcmode="lin" valueType="num">
                                      <p:cBhvr>
                                        <p:cTn id="16"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1000"/>
                                        <p:tgtEl>
                                          <p:spTgt spid="2">
                                            <p:txEl>
                                              <p:pRg st="1" end="1"/>
                                            </p:txEl>
                                          </p:spTgt>
                                        </p:tgtEl>
                                      </p:cBhvr>
                                    </p:animEffect>
                                    <p:anim calcmode="lin" valueType="num">
                                      <p:cBhvr>
                                        <p:cTn id="21"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0" y="0"/>
            <a:ext cx="12192000" cy="6858000"/>
          </a:xfrm>
          <a:prstGeom prst="rect">
            <a:avLst/>
          </a:prstGeom>
        </p:spPr>
      </p:pic>
      <p:sp>
        <p:nvSpPr>
          <p:cNvPr id="6" name="Rectangle 5"/>
          <p:cNvSpPr/>
          <p:nvPr/>
        </p:nvSpPr>
        <p:spPr>
          <a:xfrm>
            <a:off x="647700" y="735955"/>
            <a:ext cx="10896600" cy="5386090"/>
          </a:xfrm>
          <a:prstGeom prst="rect">
            <a:avLst/>
          </a:prstGeom>
        </p:spPr>
        <p:txBody>
          <a:bodyPr wrap="square">
            <a:spAutoFit/>
          </a:bodyPr>
          <a:lstStyle/>
          <a:p>
            <a:pPr algn="ctr">
              <a:spcBef>
                <a:spcPts val="1800"/>
              </a:spcBef>
            </a:pPr>
            <a:r>
              <a:rPr lang="en-US" sz="2800" b="1" i="1" dirty="0">
                <a:solidFill>
                  <a:schemeClr val="bg1"/>
                </a:solidFill>
              </a:rPr>
              <a:t>“</a:t>
            </a:r>
            <a:r>
              <a:rPr lang="en-US" sz="4400" b="1" i="1" dirty="0">
                <a:solidFill>
                  <a:schemeClr val="bg1"/>
                </a:solidFill>
                <a:latin typeface="Times New Roman" panose="02020603050405020304" pitchFamily="18" charset="0"/>
                <a:cs typeface="Times New Roman" panose="02020603050405020304" pitchFamily="18" charset="0"/>
              </a:rPr>
              <a:t>Our laws and our institutions must necessarily be based upon and embody the teachings of the Redeemer of mankind.</a:t>
            </a:r>
          </a:p>
          <a:p>
            <a:pPr algn="ctr"/>
            <a:r>
              <a:rPr lang="en-US" sz="4400" b="1" i="1" dirty="0">
                <a:solidFill>
                  <a:schemeClr val="bg1"/>
                </a:solidFill>
                <a:latin typeface="Times New Roman" panose="02020603050405020304" pitchFamily="18" charset="0"/>
                <a:cs typeface="Times New Roman" panose="02020603050405020304" pitchFamily="18" charset="0"/>
              </a:rPr>
              <a:t> </a:t>
            </a:r>
            <a:r>
              <a:rPr lang="en-US" sz="4400" b="1" i="1" u="sng"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 is impossible that it should be otherwise</a:t>
            </a:r>
            <a:r>
              <a:rPr lang="en-US" sz="4400" b="1" i="1" u="sng" dirty="0">
                <a:solidFill>
                  <a:schemeClr val="bg1"/>
                </a:solidFill>
                <a:latin typeface="Times New Roman" panose="02020603050405020304" pitchFamily="18" charset="0"/>
                <a:cs typeface="Times New Roman" panose="02020603050405020304" pitchFamily="18" charset="0"/>
              </a:rPr>
              <a:t>.</a:t>
            </a:r>
            <a:r>
              <a:rPr lang="en-US" sz="4400" b="1" i="1" dirty="0">
                <a:solidFill>
                  <a:schemeClr val="bg1"/>
                </a:solidFill>
                <a:latin typeface="Times New Roman" panose="02020603050405020304" pitchFamily="18" charset="0"/>
                <a:cs typeface="Times New Roman" panose="02020603050405020304" pitchFamily="18" charset="0"/>
              </a:rPr>
              <a:t> </a:t>
            </a:r>
          </a:p>
          <a:p>
            <a:pPr algn="ctr"/>
            <a:r>
              <a:rPr lang="en-US" sz="4400" b="1" i="1" dirty="0">
                <a:solidFill>
                  <a:schemeClr val="bg1"/>
                </a:solidFill>
                <a:latin typeface="Times New Roman" panose="02020603050405020304" pitchFamily="18" charset="0"/>
                <a:cs typeface="Times New Roman" panose="02020603050405020304" pitchFamily="18" charset="0"/>
              </a:rPr>
              <a:t>In this sense and to this extent,</a:t>
            </a:r>
          </a:p>
          <a:p>
            <a:pPr algn="ctr"/>
            <a:r>
              <a:rPr lang="en-US" sz="4400" b="1" i="1" dirty="0">
                <a:solidFill>
                  <a:schemeClr val="bg1"/>
                </a:solidFill>
                <a:latin typeface="Times New Roman" panose="02020603050405020304" pitchFamily="18" charset="0"/>
                <a:cs typeface="Times New Roman" panose="02020603050405020304" pitchFamily="18" charset="0"/>
              </a:rPr>
              <a:t> our civilizations and our institutions are emphatically Christian.” </a:t>
            </a:r>
          </a:p>
          <a:p>
            <a:pPr algn="ctr"/>
            <a:r>
              <a:rPr lang="en-US" sz="3600" i="1" dirty="0">
                <a:solidFill>
                  <a:schemeClr val="bg1"/>
                </a:solidFill>
              </a:rPr>
              <a:t>Richmond v. Moore, Illinois Supreme Court, 1883</a:t>
            </a:r>
            <a:endParaRPr lang="en-US" sz="2400" dirty="0">
              <a:solidFill>
                <a:schemeClr val="bg1"/>
              </a:solidFill>
            </a:endParaRPr>
          </a:p>
        </p:txBody>
      </p:sp>
    </p:spTree>
    <p:extLst>
      <p:ext uri="{BB962C8B-B14F-4D97-AF65-F5344CB8AC3E}">
        <p14:creationId xmlns:p14="http://schemas.microsoft.com/office/powerpoint/2010/main" val="261883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barn(inVertical)">
                                      <p:cBhvr>
                                        <p:cTn id="15" dur="500"/>
                                        <p:tgtEl>
                                          <p:spTgt spid="6">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barn(inVertical)">
                                      <p:cBhvr>
                                        <p:cTn id="18"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723900" y="389188"/>
            <a:ext cx="10744200" cy="3108543"/>
          </a:xfrm>
          <a:prstGeom prst="rect">
            <a:avLst/>
          </a:prstGeom>
        </p:spPr>
        <p:txBody>
          <a:bodyPr wrap="square">
            <a:spAutoFit/>
          </a:bodyPr>
          <a:lstStyle/>
          <a:p>
            <a:pPr algn="ctr">
              <a:spcBef>
                <a:spcPts val="0"/>
              </a:spcBef>
            </a:pPr>
            <a:r>
              <a:rPr lang="en-US" sz="5400" b="1" dirty="0">
                <a:solidFill>
                  <a:schemeClr val="bg1"/>
                </a:solidFill>
                <a:latin typeface="Times New Roman" panose="02020603050405020304" pitchFamily="18" charset="0"/>
                <a:cs typeface="Times New Roman" panose="02020603050405020304" pitchFamily="18" charset="0"/>
              </a:rPr>
              <a:t>History has an uncanny way of repeating itself…</a:t>
            </a:r>
          </a:p>
          <a:p>
            <a:pPr algn="ctr">
              <a:spcBef>
                <a:spcPts val="0"/>
              </a:spcBef>
            </a:pPr>
            <a:r>
              <a:rPr lang="en-US" sz="4400" b="1" dirty="0">
                <a:solidFill>
                  <a:schemeClr val="bg1"/>
                </a:solidFill>
                <a:latin typeface="Times New Roman" panose="02020603050405020304" pitchFamily="18" charset="0"/>
                <a:cs typeface="Times New Roman" panose="02020603050405020304" pitchFamily="18" charset="0"/>
              </a:rPr>
              <a:t>because there are spiritual forces at work behind human history seeking to shape it. </a:t>
            </a:r>
            <a:endParaRPr lang="en-US" sz="2000" b="1" dirty="0">
              <a:solidFill>
                <a:srgbClr val="FFFF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E0D48568-CC9D-6786-937B-721CED4F0D13}"/>
              </a:ext>
            </a:extLst>
          </p:cNvPr>
          <p:cNvSpPr txBox="1"/>
          <p:nvPr/>
        </p:nvSpPr>
        <p:spPr>
          <a:xfrm>
            <a:off x="709565" y="3368659"/>
            <a:ext cx="11246069" cy="2862322"/>
          </a:xfrm>
          <a:prstGeom prst="rect">
            <a:avLst/>
          </a:prstGeom>
          <a:noFill/>
        </p:spPr>
        <p:txBody>
          <a:bodyPr wrap="square">
            <a:spAutoFit/>
          </a:bodyPr>
          <a:lstStyle/>
          <a:p>
            <a:r>
              <a:rPr lang="en-US" sz="3600" dirty="0">
                <a:solidFill>
                  <a:schemeClr val="bg1"/>
                </a:solidFill>
              </a:rPr>
              <a:t>1 Jn 5:19  </a:t>
            </a:r>
            <a:r>
              <a:rPr lang="en-US" sz="3600" b="1" i="1" dirty="0">
                <a:solidFill>
                  <a:srgbClr val="FFFF00"/>
                </a:solidFill>
                <a:latin typeface="Times New Roman" panose="02020603050405020304" pitchFamily="18" charset="0"/>
                <a:cs typeface="Times New Roman" panose="02020603050405020304" pitchFamily="18" charset="0"/>
              </a:rPr>
              <a:t>“the whole world lieth </a:t>
            </a:r>
            <a:r>
              <a:rPr lang="en-US" sz="3600" b="1" i="1" u="sng"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wickedness</a:t>
            </a:r>
            <a:r>
              <a:rPr lang="en-US" sz="3600" b="1" i="1" dirty="0">
                <a:solidFill>
                  <a:srgbClr val="FFFF00"/>
                </a:solidFill>
                <a:latin typeface="Times New Roman" panose="02020603050405020304" pitchFamily="18" charset="0"/>
                <a:cs typeface="Times New Roman" panose="02020603050405020304" pitchFamily="18" charset="0"/>
              </a:rPr>
              <a:t>.” </a:t>
            </a:r>
          </a:p>
          <a:p>
            <a:r>
              <a:rPr lang="en-US" sz="3600" dirty="0">
                <a:solidFill>
                  <a:schemeClr val="bg1"/>
                </a:solidFill>
              </a:rPr>
              <a:t>2 Cor. 4:4  </a:t>
            </a:r>
            <a:r>
              <a:rPr lang="en-US" sz="3600" b="1" i="1" dirty="0">
                <a:solidFill>
                  <a:srgbClr val="FFFF00"/>
                </a:solidFill>
                <a:latin typeface="Times New Roman" panose="02020603050405020304" pitchFamily="18" charset="0"/>
                <a:cs typeface="Times New Roman" panose="02020603050405020304" pitchFamily="18" charset="0"/>
              </a:rPr>
              <a:t>“The god of this world blinds the minds…”</a:t>
            </a:r>
          </a:p>
          <a:p>
            <a:r>
              <a:rPr lang="en-US" sz="3600" b="1" dirty="0">
                <a:solidFill>
                  <a:schemeClr val="bg1"/>
                </a:solidFill>
                <a:latin typeface="Times New Roman" panose="02020603050405020304" pitchFamily="18" charset="0"/>
                <a:cs typeface="Times New Roman" panose="02020603050405020304" pitchFamily="18" charset="0"/>
              </a:rPr>
              <a:t>Eph. 6:12  </a:t>
            </a:r>
            <a:r>
              <a:rPr lang="en-US" sz="3600" b="1" i="1" dirty="0">
                <a:solidFill>
                  <a:srgbClr val="FFFF00"/>
                </a:solidFill>
                <a:latin typeface="Times New Roman" panose="02020603050405020304" pitchFamily="18" charset="0"/>
                <a:cs typeface="Times New Roman" panose="02020603050405020304" pitchFamily="18" charset="0"/>
              </a:rPr>
              <a:t>“we wrestle …against principalities…powers,</a:t>
            </a:r>
          </a:p>
          <a:p>
            <a:r>
              <a:rPr lang="en-US" sz="3600" b="1" i="1" dirty="0">
                <a:solidFill>
                  <a:srgbClr val="FFFF00"/>
                </a:solidFill>
                <a:latin typeface="Times New Roman" panose="02020603050405020304" pitchFamily="18" charset="0"/>
                <a:cs typeface="Times New Roman" panose="02020603050405020304" pitchFamily="18" charset="0"/>
              </a:rPr>
              <a:t>       against the rulers of the darkness of this world,</a:t>
            </a:r>
          </a:p>
          <a:p>
            <a:r>
              <a:rPr lang="en-US" sz="3600" b="1" i="1" dirty="0">
                <a:solidFill>
                  <a:srgbClr val="FFFF00"/>
                </a:solidFill>
                <a:latin typeface="Times New Roman" panose="02020603050405020304" pitchFamily="18" charset="0"/>
                <a:cs typeface="Times New Roman" panose="02020603050405020304" pitchFamily="18" charset="0"/>
              </a:rPr>
              <a:t>         against </a:t>
            </a:r>
            <a:r>
              <a:rPr lang="en-US" sz="3600" b="1" i="1" u="sng"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spiritual wickedness </a:t>
            </a:r>
            <a:r>
              <a:rPr lang="en-US" sz="3600" b="1" i="1" dirty="0">
                <a:solidFill>
                  <a:srgbClr val="FFFF00"/>
                </a:solidFill>
                <a:latin typeface="Times New Roman" panose="02020603050405020304" pitchFamily="18" charset="0"/>
                <a:cs typeface="Times New Roman" panose="02020603050405020304" pitchFamily="18" charset="0"/>
              </a:rPr>
              <a:t>in high places.”</a:t>
            </a:r>
          </a:p>
        </p:txBody>
      </p:sp>
      <p:sp>
        <p:nvSpPr>
          <p:cNvPr id="7" name="TextBox 6">
            <a:extLst>
              <a:ext uri="{FF2B5EF4-FFF2-40B4-BE49-F238E27FC236}">
                <a16:creationId xmlns:a16="http://schemas.microsoft.com/office/drawing/2014/main" id="{A9A4BF31-2D67-586C-A424-B538BFB9125A}"/>
              </a:ext>
            </a:extLst>
          </p:cNvPr>
          <p:cNvSpPr txBox="1"/>
          <p:nvPr/>
        </p:nvSpPr>
        <p:spPr>
          <a:xfrm>
            <a:off x="3429000" y="6207795"/>
            <a:ext cx="6096000" cy="646331"/>
          </a:xfrm>
          <a:prstGeom prst="rect">
            <a:avLst/>
          </a:prstGeom>
          <a:noFill/>
        </p:spPr>
        <p:txBody>
          <a:bodyPr wrap="square">
            <a:spAutoFit/>
          </a:bodyPr>
          <a:lstStyle/>
          <a:p>
            <a:r>
              <a:rPr lang="en-US" sz="3600" b="1" dirty="0" err="1">
                <a:solidFill>
                  <a:schemeClr val="bg1"/>
                </a:solidFill>
                <a:effectLst>
                  <a:outerShdw blurRad="38100" dist="38100" dir="2700000" algn="tl">
                    <a:srgbClr val="000000">
                      <a:alpha val="43137"/>
                    </a:srgbClr>
                  </a:outerShdw>
                </a:effectLst>
                <a:latin typeface="Gentium" panose="02000503060000020004" pitchFamily="2" charset="0"/>
              </a:rPr>
              <a:t>Ponēria</a:t>
            </a:r>
            <a:r>
              <a:rPr lang="en-US" sz="3600" b="1" dirty="0">
                <a:solidFill>
                  <a:schemeClr val="bg1"/>
                </a:solidFill>
                <a:effectLst>
                  <a:outerShdw blurRad="38100" dist="38100" dir="2700000" algn="tl">
                    <a:srgbClr val="000000">
                      <a:alpha val="43137"/>
                    </a:srgbClr>
                  </a:outerShdw>
                </a:effectLst>
                <a:latin typeface="Gentium" panose="02000503060000020004" pitchFamily="2" charset="0"/>
              </a:rPr>
              <a:t>: depravity, disease</a:t>
            </a:r>
            <a:endParaRPr lang="en-US" sz="3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7685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wipe(down)">
                                      <p:cBhvr>
                                        <p:cTn id="19" dur="5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fade">
                                      <p:cBhvr>
                                        <p:cTn id="24" dur="1000"/>
                                        <p:tgtEl>
                                          <p:spTgt spid="6">
                                            <p:txEl>
                                              <p:pRg st="2" end="2"/>
                                            </p:txEl>
                                          </p:spTgt>
                                        </p:tgtEl>
                                      </p:cBhvr>
                                    </p:animEffect>
                                    <p:anim calcmode="lin" valueType="num">
                                      <p:cBhvr>
                                        <p:cTn id="2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fade">
                                      <p:cBhvr>
                                        <p:cTn id="29" dur="1000"/>
                                        <p:tgtEl>
                                          <p:spTgt spid="6">
                                            <p:txEl>
                                              <p:pRg st="3" end="3"/>
                                            </p:txEl>
                                          </p:spTgt>
                                        </p:tgtEl>
                                      </p:cBhvr>
                                    </p:animEffect>
                                    <p:anim calcmode="lin" valueType="num">
                                      <p:cBhvr>
                                        <p:cTn id="30"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animEffect transition="in" filter="fade">
                                      <p:cBhvr>
                                        <p:cTn id="34" dur="1000"/>
                                        <p:tgtEl>
                                          <p:spTgt spid="6">
                                            <p:txEl>
                                              <p:pRg st="4" end="4"/>
                                            </p:txEl>
                                          </p:spTgt>
                                        </p:tgtEl>
                                      </p:cBhvr>
                                    </p:animEffect>
                                    <p:anim calcmode="lin" valueType="num">
                                      <p:cBhvr>
                                        <p:cTn id="3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1000" fill="hold"/>
                                        <p:tgtEl>
                                          <p:spTgt spid="7"/>
                                        </p:tgtEl>
                                        <p:attrNameLst>
                                          <p:attrName>ppt_w</p:attrName>
                                        </p:attrNameLst>
                                      </p:cBhvr>
                                      <p:tavLst>
                                        <p:tav tm="0">
                                          <p:val>
                                            <p:fltVal val="0"/>
                                          </p:val>
                                        </p:tav>
                                        <p:tav tm="100000">
                                          <p:val>
                                            <p:strVal val="#ppt_w"/>
                                          </p:val>
                                        </p:tav>
                                      </p:tavLst>
                                    </p:anim>
                                    <p:anim calcmode="lin" valueType="num">
                                      <p:cBhvr>
                                        <p:cTn id="42" dur="1000" fill="hold"/>
                                        <p:tgtEl>
                                          <p:spTgt spid="7"/>
                                        </p:tgtEl>
                                        <p:attrNameLst>
                                          <p:attrName>ppt_h</p:attrName>
                                        </p:attrNameLst>
                                      </p:cBhvr>
                                      <p:tavLst>
                                        <p:tav tm="0">
                                          <p:val>
                                            <p:fltVal val="0"/>
                                          </p:val>
                                        </p:tav>
                                        <p:tav tm="100000">
                                          <p:val>
                                            <p:strVal val="#ppt_h"/>
                                          </p:val>
                                        </p:tav>
                                      </p:tavLst>
                                    </p:anim>
                                    <p:anim calcmode="lin" valueType="num">
                                      <p:cBhvr>
                                        <p:cTn id="43" dur="1000" fill="hold"/>
                                        <p:tgtEl>
                                          <p:spTgt spid="7"/>
                                        </p:tgtEl>
                                        <p:attrNameLst>
                                          <p:attrName>style.rotation</p:attrName>
                                        </p:attrNameLst>
                                      </p:cBhvr>
                                      <p:tavLst>
                                        <p:tav tm="0">
                                          <p:val>
                                            <p:fltVal val="90"/>
                                          </p:val>
                                        </p:tav>
                                        <p:tav tm="100000">
                                          <p:val>
                                            <p:fltVal val="0"/>
                                          </p:val>
                                        </p:tav>
                                      </p:tavLst>
                                    </p:anim>
                                    <p:animEffect transition="in" filter="fade">
                                      <p:cBhvr>
                                        <p:cTn id="4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0" y="1"/>
            <a:ext cx="12192000" cy="5791199"/>
          </a:xfrm>
        </p:spPr>
        <p:txBody>
          <a:bodyPr/>
          <a:lstStyle/>
          <a:p>
            <a:pPr marL="914400" indent="-914400">
              <a:spcBef>
                <a:spcPts val="1200"/>
              </a:spcBef>
              <a:buAutoNum type="arabicPeriod"/>
            </a:pPr>
            <a:r>
              <a:rPr lang="en-US" sz="4400" b="1" i="1" u="sng" dirty="0">
                <a:solidFill>
                  <a:srgbClr val="FF0066"/>
                </a:solidFill>
                <a:latin typeface="Times New Roman" panose="02020603050405020304" pitchFamily="18" charset="0"/>
                <a:cs typeface="Times New Roman" panose="02020603050405020304" pitchFamily="18" charset="0"/>
              </a:rPr>
              <a:t>Revelation</a:t>
            </a:r>
            <a:r>
              <a:rPr lang="en-US" sz="4000" b="1" i="1" u="sng" dirty="0">
                <a:solidFill>
                  <a:srgbClr val="FF0066"/>
                </a:solidFill>
                <a:latin typeface="Times New Roman" panose="02020603050405020304" pitchFamily="18" charset="0"/>
                <a:cs typeface="Times New Roman" panose="02020603050405020304" pitchFamily="18" charset="0"/>
              </a:rPr>
              <a:t>:</a:t>
            </a:r>
            <a:r>
              <a:rPr lang="en-US" sz="4000" b="1" i="1" dirty="0">
                <a:solidFill>
                  <a:srgbClr val="000000"/>
                </a:solidFill>
                <a:latin typeface="Times New Roman" panose="02020603050405020304" pitchFamily="18" charset="0"/>
                <a:cs typeface="Times New Roman" panose="02020603050405020304" pitchFamily="18" charset="0"/>
              </a:rPr>
              <a:t> </a:t>
            </a:r>
            <a:r>
              <a:rPr lang="en-US" sz="3600" b="1" i="1" dirty="0">
                <a:solidFill>
                  <a:srgbClr val="000000"/>
                </a:solidFill>
                <a:latin typeface="Times New Roman" panose="02020603050405020304" pitchFamily="18" charset="0"/>
                <a:cs typeface="Times New Roman" panose="02020603050405020304" pitchFamily="18" charset="0"/>
              </a:rPr>
              <a:t> 2 </a:t>
            </a:r>
            <a:r>
              <a:rPr lang="en-US" sz="4800" b="1" i="1" dirty="0">
                <a:latin typeface="Times New Roman" panose="02020603050405020304" pitchFamily="18" charset="0"/>
                <a:cs typeface="Times New Roman" panose="02020603050405020304" pitchFamily="18" charset="0"/>
              </a:rPr>
              <a:t>.</a:t>
            </a:r>
            <a:r>
              <a:rPr lang="en-US" sz="4800" b="1" i="1" u="sng" dirty="0">
                <a:solidFill>
                  <a:srgbClr val="FF0066"/>
                </a:solidFill>
                <a:latin typeface="Times New Roman" panose="02020603050405020304" pitchFamily="18" charset="0"/>
                <a:cs typeface="Times New Roman" panose="02020603050405020304" pitchFamily="18" charset="0"/>
              </a:rPr>
              <a:t> Response</a:t>
            </a:r>
            <a:r>
              <a:rPr lang="en-US" sz="4400" b="1" i="1" u="sng" dirty="0">
                <a:solidFill>
                  <a:srgbClr val="FF0066"/>
                </a:solidFill>
                <a:latin typeface="Times New Roman" panose="02020603050405020304" pitchFamily="18" charset="0"/>
                <a:cs typeface="Times New Roman" panose="02020603050405020304" pitchFamily="18" charset="0"/>
              </a:rPr>
              <a:t>:</a:t>
            </a:r>
            <a:r>
              <a:rPr lang="en-US" sz="4400" b="1" i="1" dirty="0">
                <a:solidFill>
                  <a:srgbClr val="FF0066"/>
                </a:solidFill>
                <a:latin typeface="Times New Roman" panose="02020603050405020304" pitchFamily="18" charset="0"/>
                <a:cs typeface="Times New Roman" panose="02020603050405020304" pitchFamily="18" charset="0"/>
              </a:rPr>
              <a:t>     </a:t>
            </a:r>
            <a:r>
              <a:rPr lang="en-US" sz="4400" b="1" dirty="0">
                <a:solidFill>
                  <a:prstClr val="black"/>
                </a:solidFill>
                <a:latin typeface="Times New Roman" panose="02020603050405020304" pitchFamily="18" charset="0"/>
                <a:cs typeface="Times New Roman" panose="02020603050405020304" pitchFamily="18" charset="0"/>
              </a:rPr>
              <a:t>3. </a:t>
            </a:r>
            <a:r>
              <a:rPr lang="en-US" sz="4400" b="1" i="1" u="sng" dirty="0">
                <a:solidFill>
                  <a:srgbClr val="FF0066"/>
                </a:solidFill>
                <a:latin typeface="Times New Roman" panose="02020603050405020304" pitchFamily="18" charset="0"/>
                <a:cs typeface="Times New Roman" panose="02020603050405020304" pitchFamily="18" charset="0"/>
              </a:rPr>
              <a:t>Reward:  </a:t>
            </a:r>
          </a:p>
          <a:p>
            <a:pPr marL="0" indent="0">
              <a:spcBef>
                <a:spcPts val="1200"/>
              </a:spcBef>
              <a:buNone/>
            </a:pPr>
            <a:r>
              <a:rPr lang="en-US"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 </a:t>
            </a:r>
            <a:r>
              <a:rPr lang="en-US" sz="5400" b="1" i="1" u="sng" dirty="0">
                <a:solidFill>
                  <a:srgbClr val="FF0066"/>
                </a:solidFill>
                <a:latin typeface="Times New Roman" panose="02020603050405020304" pitchFamily="18" charset="0"/>
                <a:cs typeface="Times New Roman" panose="02020603050405020304" pitchFamily="18" charset="0"/>
              </a:rPr>
              <a:t>Rebellion</a:t>
            </a:r>
            <a:r>
              <a:rPr lang="en-US" sz="5400" b="1" i="1" dirty="0">
                <a:solidFill>
                  <a:srgbClr val="FF0066"/>
                </a:solidFill>
                <a:latin typeface="Times New Roman" panose="02020603050405020304" pitchFamily="18" charset="0"/>
                <a:cs typeface="Times New Roman" panose="02020603050405020304" pitchFamily="18" charset="0"/>
              </a:rPr>
              <a:t>: </a:t>
            </a:r>
            <a:r>
              <a:rPr lang="en-US" sz="5400" b="1" dirty="0">
                <a:solidFill>
                  <a:srgbClr val="0000FF"/>
                </a:solidFill>
                <a:latin typeface="Times New Roman" panose="02020603050405020304" pitchFamily="18" charset="0"/>
                <a:cs typeface="Times New Roman" panose="02020603050405020304" pitchFamily="18" charset="0"/>
              </a:rPr>
              <a:t>We shift loyalties!</a:t>
            </a:r>
          </a:p>
          <a:p>
            <a:pPr marL="0" indent="0">
              <a:spcBef>
                <a:spcPts val="1200"/>
              </a:spcBef>
              <a:buNone/>
            </a:pPr>
            <a:r>
              <a:rPr lang="en-US" sz="4400" b="1" dirty="0">
                <a:latin typeface="Times New Roman" panose="02020603050405020304" pitchFamily="18" charset="0"/>
                <a:cs typeface="Times New Roman" panose="02020603050405020304" pitchFamily="18" charset="0"/>
              </a:rPr>
              <a:t>A. </a:t>
            </a:r>
            <a:r>
              <a:rPr lang="en-US" sz="4800" b="1" dirty="0">
                <a:latin typeface="Times New Roman" panose="02020603050405020304" pitchFamily="18" charset="0"/>
                <a:cs typeface="Times New Roman" panose="02020603050405020304" pitchFamily="18" charset="0"/>
              </a:rPr>
              <a:t>We grow proud of “our” successes and  </a:t>
            </a:r>
          </a:p>
          <a:p>
            <a:pPr marL="0" indent="0">
              <a:spcBef>
                <a:spcPts val="0"/>
              </a:spcBef>
              <a:buNone/>
            </a:pPr>
            <a:r>
              <a:rPr lang="en-US" sz="4800" b="1" dirty="0">
                <a:latin typeface="Times New Roman" panose="02020603050405020304" pitchFamily="18" charset="0"/>
                <a:cs typeface="Times New Roman" panose="02020603050405020304" pitchFamily="18" charset="0"/>
              </a:rPr>
              <a:t>     forget that it was God that blessed us.</a:t>
            </a:r>
          </a:p>
          <a:p>
            <a:pPr marL="0" indent="0">
              <a:spcBef>
                <a:spcPts val="0"/>
              </a:spcBef>
              <a:buNone/>
            </a:pPr>
            <a:r>
              <a:rPr lang="en-US" sz="4400" b="1" dirty="0">
                <a:latin typeface="Times New Roman" panose="02020603050405020304" pitchFamily="18" charset="0"/>
                <a:cs typeface="Times New Roman" panose="02020603050405020304" pitchFamily="18" charset="0"/>
              </a:rPr>
              <a:t> </a:t>
            </a:r>
            <a:r>
              <a:rPr lang="en-US" sz="4000" b="1" dirty="0">
                <a:latin typeface="Times New Roman" panose="02020603050405020304" pitchFamily="18" charset="0"/>
                <a:cs typeface="Times New Roman" panose="02020603050405020304" pitchFamily="18" charset="0"/>
              </a:rPr>
              <a:t>Dt 8: 11 </a:t>
            </a:r>
            <a:r>
              <a:rPr lang="en-US" sz="4000" b="1" i="1" dirty="0">
                <a:solidFill>
                  <a:srgbClr val="FF0000"/>
                </a:solidFill>
                <a:latin typeface="Times New Roman" panose="02020603050405020304" pitchFamily="18" charset="0"/>
                <a:cs typeface="Times New Roman" panose="02020603050405020304" pitchFamily="18" charset="0"/>
              </a:rPr>
              <a:t>“</a:t>
            </a: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Beware that thou forget not the LORD </a:t>
            </a:r>
            <a:r>
              <a:rPr lang="en-US" sz="4000" b="1" i="1" dirty="0">
                <a:solidFill>
                  <a:srgbClr val="FF0000"/>
                </a:solidFill>
                <a:latin typeface="Times New Roman" panose="02020603050405020304" pitchFamily="18" charset="0"/>
                <a:cs typeface="Times New Roman" panose="02020603050405020304" pitchFamily="18" charset="0"/>
              </a:rPr>
              <a:t>… </a:t>
            </a:r>
          </a:p>
          <a:p>
            <a:pPr marL="0" indent="0">
              <a:spcBef>
                <a:spcPts val="0"/>
              </a:spcBef>
              <a:buNone/>
            </a:pPr>
            <a:r>
              <a:rPr lang="en-US" sz="4000" b="1" dirty="0">
                <a:latin typeface="Times New Roman" panose="02020603050405020304" pitchFamily="18" charset="0"/>
                <a:cs typeface="Times New Roman" panose="02020603050405020304" pitchFamily="18" charset="0"/>
              </a:rPr>
              <a:t>17</a:t>
            </a:r>
            <a:r>
              <a:rPr lang="en-US" sz="4000" b="1" i="1" dirty="0">
                <a:solidFill>
                  <a:srgbClr val="FF0000"/>
                </a:solidFill>
                <a:latin typeface="Times New Roman" panose="02020603050405020304" pitchFamily="18" charset="0"/>
                <a:cs typeface="Times New Roman" panose="02020603050405020304" pitchFamily="18" charset="0"/>
              </a:rPr>
              <a:t> And thou say in thine heart, </a:t>
            </a:r>
            <a:r>
              <a:rPr lang="en-US" sz="40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My power </a:t>
            </a:r>
            <a:r>
              <a:rPr lang="en-US" sz="4000" b="1" i="1" dirty="0">
                <a:solidFill>
                  <a:srgbClr val="FF0000"/>
                </a:solidFill>
                <a:latin typeface="Times New Roman" panose="02020603050405020304" pitchFamily="18" charset="0"/>
                <a:cs typeface="Times New Roman" panose="02020603050405020304" pitchFamily="18" charset="0"/>
              </a:rPr>
              <a:t>and the </a:t>
            </a:r>
          </a:p>
          <a:p>
            <a:pPr marL="0" indent="0">
              <a:spcBef>
                <a:spcPts val="0"/>
              </a:spcBef>
              <a:buNone/>
            </a:pP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might of mine hand </a:t>
            </a:r>
            <a:r>
              <a:rPr lang="en-US" sz="4000" b="1" i="1" dirty="0">
                <a:solidFill>
                  <a:srgbClr val="FF0000"/>
                </a:solidFill>
                <a:latin typeface="Times New Roman" panose="02020603050405020304" pitchFamily="18" charset="0"/>
                <a:cs typeface="Times New Roman" panose="02020603050405020304" pitchFamily="18" charset="0"/>
              </a:rPr>
              <a:t>hath gotten me this wealth</a:t>
            </a:r>
            <a:r>
              <a:rPr lang="en-US" sz="4000" b="1" dirty="0">
                <a:solidFill>
                  <a:srgbClr val="FF0000"/>
                </a:solidFill>
                <a:latin typeface="Times New Roman" panose="02020603050405020304" pitchFamily="18" charset="0"/>
                <a:cs typeface="Times New Roman" panose="02020603050405020304" pitchFamily="18" charset="0"/>
              </a:rPr>
              <a:t>.</a:t>
            </a:r>
          </a:p>
          <a:p>
            <a:pPr marL="0" indent="0" algn="ctr">
              <a:spcBef>
                <a:spcPts val="0"/>
              </a:spcBef>
              <a:buNone/>
            </a:pPr>
            <a:r>
              <a:rPr lang="en-US" sz="4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18</a:t>
            </a: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“remember it is the LORD </a:t>
            </a:r>
          </a:p>
          <a:p>
            <a:pPr marL="0" indent="0" algn="ctr">
              <a:spcBef>
                <a:spcPts val="0"/>
              </a:spcBef>
              <a:buNone/>
            </a:pPr>
            <a:r>
              <a:rPr lang="en-US" sz="4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giveth the power to get wealth…”</a:t>
            </a:r>
            <a:r>
              <a:rPr lang="en-US" sz="4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0" indent="0">
              <a:spcBef>
                <a:spcPts val="1200"/>
              </a:spcBef>
              <a:buNone/>
            </a:pPr>
            <a:endParaRPr lang="en-US" sz="2800" b="1" i="1" u="sng" dirty="0">
              <a:solidFill>
                <a:srgbClr val="FF0066"/>
              </a:solidFill>
            </a:endParaRPr>
          </a:p>
        </p:txBody>
      </p:sp>
    </p:spTree>
    <p:extLst>
      <p:ext uri="{BB962C8B-B14F-4D97-AF65-F5344CB8AC3E}">
        <p14:creationId xmlns:p14="http://schemas.microsoft.com/office/powerpoint/2010/main" val="608046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23">
                                            <p:txEl>
                                              <p:pRg st="2" end="2"/>
                                            </p:txEl>
                                          </p:spTgt>
                                        </p:tgtEl>
                                        <p:attrNameLst>
                                          <p:attrName>style.visibility</p:attrName>
                                        </p:attrNameLst>
                                      </p:cBhvr>
                                      <p:to>
                                        <p:strVal val="visible"/>
                                      </p:to>
                                    </p:set>
                                    <p:anim calcmode="lin" valueType="num">
                                      <p:cBhvr>
                                        <p:cTn id="7" dur="500" fill="hold"/>
                                        <p:tgtEl>
                                          <p:spTgt spid="512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512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5123">
                                            <p:txEl>
                                              <p:pRg st="2" end="2"/>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5123">
                                            <p:txEl>
                                              <p:pRg st="3" end="3"/>
                                            </p:txEl>
                                          </p:spTgt>
                                        </p:tgtEl>
                                        <p:attrNameLst>
                                          <p:attrName>style.visibility</p:attrName>
                                        </p:attrNameLst>
                                      </p:cBhvr>
                                      <p:to>
                                        <p:strVal val="visible"/>
                                      </p:to>
                                    </p:set>
                                    <p:anim calcmode="lin" valueType="num">
                                      <p:cBhvr>
                                        <p:cTn id="12" dur="500" fill="hold"/>
                                        <p:tgtEl>
                                          <p:spTgt spid="5123">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5123">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5123">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5123">
                                            <p:txEl>
                                              <p:pRg st="4" end="4"/>
                                            </p:txEl>
                                          </p:spTgt>
                                        </p:tgtEl>
                                        <p:attrNameLst>
                                          <p:attrName>style.visibility</p:attrName>
                                        </p:attrNameLst>
                                      </p:cBhvr>
                                      <p:to>
                                        <p:strVal val="visible"/>
                                      </p:to>
                                    </p:set>
                                    <p:anim calcmode="lin" valueType="num">
                                      <p:cBhvr>
                                        <p:cTn id="19" dur="1000" fill="hold"/>
                                        <p:tgtEl>
                                          <p:spTgt spid="5123">
                                            <p:txEl>
                                              <p:pRg st="4" end="4"/>
                                            </p:txEl>
                                          </p:spTgt>
                                        </p:tgtEl>
                                        <p:attrNameLst>
                                          <p:attrName>ppt_w</p:attrName>
                                        </p:attrNameLst>
                                      </p:cBhvr>
                                      <p:tavLst>
                                        <p:tav tm="0">
                                          <p:val>
                                            <p:fltVal val="0"/>
                                          </p:val>
                                        </p:tav>
                                        <p:tav tm="100000">
                                          <p:val>
                                            <p:strVal val="#ppt_w"/>
                                          </p:val>
                                        </p:tav>
                                      </p:tavLst>
                                    </p:anim>
                                    <p:anim calcmode="lin" valueType="num">
                                      <p:cBhvr>
                                        <p:cTn id="20" dur="1000" fill="hold"/>
                                        <p:tgtEl>
                                          <p:spTgt spid="5123">
                                            <p:txEl>
                                              <p:pRg st="4" end="4"/>
                                            </p:txEl>
                                          </p:spTgt>
                                        </p:tgtEl>
                                        <p:attrNameLst>
                                          <p:attrName>ppt_h</p:attrName>
                                        </p:attrNameLst>
                                      </p:cBhvr>
                                      <p:tavLst>
                                        <p:tav tm="0">
                                          <p:val>
                                            <p:fltVal val="0"/>
                                          </p:val>
                                        </p:tav>
                                        <p:tav tm="100000">
                                          <p:val>
                                            <p:strVal val="#ppt_h"/>
                                          </p:val>
                                        </p:tav>
                                      </p:tavLst>
                                    </p:anim>
                                    <p:anim calcmode="lin" valueType="num">
                                      <p:cBhvr>
                                        <p:cTn id="21" dur="1000" fill="hold"/>
                                        <p:tgtEl>
                                          <p:spTgt spid="5123">
                                            <p:txEl>
                                              <p:pRg st="4" end="4"/>
                                            </p:txEl>
                                          </p:spTgt>
                                        </p:tgtEl>
                                        <p:attrNameLst>
                                          <p:attrName>style.rotation</p:attrName>
                                        </p:attrNameLst>
                                      </p:cBhvr>
                                      <p:tavLst>
                                        <p:tav tm="0">
                                          <p:val>
                                            <p:fltVal val="90"/>
                                          </p:val>
                                        </p:tav>
                                        <p:tav tm="100000">
                                          <p:val>
                                            <p:fltVal val="0"/>
                                          </p:val>
                                        </p:tav>
                                      </p:tavLst>
                                    </p:anim>
                                    <p:animEffect transition="in" filter="fade">
                                      <p:cBhvr>
                                        <p:cTn id="22" dur="1000"/>
                                        <p:tgtEl>
                                          <p:spTgt spid="512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5123">
                                            <p:txEl>
                                              <p:pRg st="5" end="5"/>
                                            </p:txEl>
                                          </p:spTgt>
                                        </p:tgtEl>
                                        <p:attrNameLst>
                                          <p:attrName>style.visibility</p:attrName>
                                        </p:attrNameLst>
                                      </p:cBhvr>
                                      <p:to>
                                        <p:strVal val="visible"/>
                                      </p:to>
                                    </p:set>
                                    <p:animEffect transition="in" filter="randombar(horizontal)">
                                      <p:cBhvr>
                                        <p:cTn id="27" dur="500"/>
                                        <p:tgtEl>
                                          <p:spTgt spid="5123">
                                            <p:txEl>
                                              <p:pRg st="5" end="5"/>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5123">
                                            <p:txEl>
                                              <p:pRg st="6" end="6"/>
                                            </p:txEl>
                                          </p:spTgt>
                                        </p:tgtEl>
                                        <p:attrNameLst>
                                          <p:attrName>style.visibility</p:attrName>
                                        </p:attrNameLst>
                                      </p:cBhvr>
                                      <p:to>
                                        <p:strVal val="visible"/>
                                      </p:to>
                                    </p:set>
                                    <p:animEffect transition="in" filter="randombar(horizontal)">
                                      <p:cBhvr>
                                        <p:cTn id="30" dur="500"/>
                                        <p:tgtEl>
                                          <p:spTgt spid="512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123">
                                            <p:txEl>
                                              <p:pRg st="7" end="7"/>
                                            </p:txEl>
                                          </p:spTgt>
                                        </p:tgtEl>
                                        <p:attrNameLst>
                                          <p:attrName>style.visibility</p:attrName>
                                        </p:attrNameLst>
                                      </p:cBhvr>
                                      <p:to>
                                        <p:strVal val="visible"/>
                                      </p:to>
                                    </p:set>
                                    <p:animEffect transition="in" filter="fade">
                                      <p:cBhvr>
                                        <p:cTn id="35" dur="1000"/>
                                        <p:tgtEl>
                                          <p:spTgt spid="5123">
                                            <p:txEl>
                                              <p:pRg st="7" end="7"/>
                                            </p:txEl>
                                          </p:spTgt>
                                        </p:tgtEl>
                                      </p:cBhvr>
                                    </p:animEffect>
                                    <p:anim calcmode="lin" valueType="num">
                                      <p:cBhvr>
                                        <p:cTn id="36" dur="1000" fill="hold"/>
                                        <p:tgtEl>
                                          <p:spTgt spid="512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5123">
                                            <p:txEl>
                                              <p:pRg st="7" end="7"/>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5123">
                                            <p:txEl>
                                              <p:pRg st="8" end="8"/>
                                            </p:txEl>
                                          </p:spTgt>
                                        </p:tgtEl>
                                        <p:attrNameLst>
                                          <p:attrName>style.visibility</p:attrName>
                                        </p:attrNameLst>
                                      </p:cBhvr>
                                      <p:to>
                                        <p:strVal val="visible"/>
                                      </p:to>
                                    </p:set>
                                    <p:animEffect transition="in" filter="fade">
                                      <p:cBhvr>
                                        <p:cTn id="40" dur="1000"/>
                                        <p:tgtEl>
                                          <p:spTgt spid="5123">
                                            <p:txEl>
                                              <p:pRg st="8" end="8"/>
                                            </p:txEl>
                                          </p:spTgt>
                                        </p:tgtEl>
                                      </p:cBhvr>
                                    </p:animEffect>
                                    <p:anim calcmode="lin" valueType="num">
                                      <p:cBhvr>
                                        <p:cTn id="41" dur="1000" fill="hold"/>
                                        <p:tgtEl>
                                          <p:spTgt spid="5123">
                                            <p:txEl>
                                              <p:pRg st="8" end="8"/>
                                            </p:txEl>
                                          </p:spTgt>
                                        </p:tgtEl>
                                        <p:attrNameLst>
                                          <p:attrName>ppt_x</p:attrName>
                                        </p:attrNameLst>
                                      </p:cBhvr>
                                      <p:tavLst>
                                        <p:tav tm="0">
                                          <p:val>
                                            <p:strVal val="#ppt_x"/>
                                          </p:val>
                                        </p:tav>
                                        <p:tav tm="100000">
                                          <p:val>
                                            <p:strVal val="#ppt_x"/>
                                          </p:val>
                                        </p:tav>
                                      </p:tavLst>
                                    </p:anim>
                                    <p:anim calcmode="lin" valueType="num">
                                      <p:cBhvr>
                                        <p:cTn id="42" dur="1000" fill="hold"/>
                                        <p:tgtEl>
                                          <p:spTgt spid="512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76200" y="152400"/>
            <a:ext cx="12192000" cy="5791199"/>
          </a:xfrm>
        </p:spPr>
        <p:txBody>
          <a:bodyPr/>
          <a:lstStyle/>
          <a:p>
            <a:pPr marL="0" indent="0">
              <a:spcBef>
                <a:spcPts val="1200"/>
              </a:spcBef>
              <a:buNone/>
            </a:pPr>
            <a:r>
              <a:rPr lang="en-US" sz="4800" b="1" dirty="0">
                <a:latin typeface="Times New Roman" panose="02020603050405020304" pitchFamily="18" charset="0"/>
                <a:cs typeface="Times New Roman" panose="02020603050405020304" pitchFamily="18" charset="0"/>
              </a:rPr>
              <a:t>4.  </a:t>
            </a:r>
            <a:r>
              <a:rPr lang="en-US" sz="5400" b="1" i="1" u="sng" dirty="0">
                <a:solidFill>
                  <a:srgbClr val="FF0066"/>
                </a:solidFill>
                <a:latin typeface="Times New Roman" panose="02020603050405020304" pitchFamily="18" charset="0"/>
                <a:cs typeface="Times New Roman" panose="02020603050405020304" pitchFamily="18" charset="0"/>
              </a:rPr>
              <a:t>Rebellion</a:t>
            </a:r>
            <a:r>
              <a:rPr lang="en-US" sz="5400" b="1" i="1" dirty="0">
                <a:solidFill>
                  <a:srgbClr val="FF0066"/>
                </a:solidFill>
                <a:latin typeface="Times New Roman" panose="02020603050405020304" pitchFamily="18" charset="0"/>
                <a:cs typeface="Times New Roman" panose="02020603050405020304" pitchFamily="18" charset="0"/>
              </a:rPr>
              <a:t>:</a:t>
            </a:r>
            <a:endParaRPr lang="en-US" sz="5400" b="1" dirty="0">
              <a:latin typeface="Times New Roman" panose="02020603050405020304" pitchFamily="18" charset="0"/>
              <a:cs typeface="Times New Roman" panose="02020603050405020304" pitchFamily="18" charset="0"/>
            </a:endParaRPr>
          </a:p>
          <a:p>
            <a:pPr marL="0" indent="0">
              <a:spcBef>
                <a:spcPts val="0"/>
              </a:spcBef>
              <a:buNone/>
            </a:pPr>
            <a:r>
              <a:rPr lang="en-US" sz="4400" b="1" dirty="0">
                <a:latin typeface="Times New Roman" panose="02020603050405020304" pitchFamily="18" charset="0"/>
                <a:cs typeface="Times New Roman" panose="02020603050405020304" pitchFamily="18" charset="0"/>
              </a:rPr>
              <a:t> </a:t>
            </a:r>
            <a:r>
              <a:rPr lang="en-US" sz="4800" b="1" dirty="0">
                <a:latin typeface="Times New Roman" panose="02020603050405020304" pitchFamily="18" charset="0"/>
                <a:cs typeface="Times New Roman" panose="02020603050405020304" pitchFamily="18" charset="0"/>
              </a:rPr>
              <a:t>B. Rebellion causes us to replace God,</a:t>
            </a:r>
          </a:p>
          <a:p>
            <a:pPr marL="0" indent="0">
              <a:spcBef>
                <a:spcPts val="0"/>
              </a:spcBef>
              <a:buNone/>
            </a:pPr>
            <a:r>
              <a:rPr lang="en-US" sz="4800" b="1" dirty="0">
                <a:latin typeface="Times New Roman" panose="02020603050405020304" pitchFamily="18" charset="0"/>
                <a:cs typeface="Times New Roman" panose="02020603050405020304" pitchFamily="18" charset="0"/>
              </a:rPr>
              <a:t>        for Satan!  </a:t>
            </a:r>
            <a:r>
              <a:rPr lang="en-US" sz="3600" b="1" dirty="0">
                <a:latin typeface="Times New Roman" panose="02020603050405020304" pitchFamily="18" charset="0"/>
                <a:cs typeface="Times New Roman" panose="02020603050405020304" pitchFamily="18" charset="0"/>
              </a:rPr>
              <a:t>1 Sam 15:23 </a:t>
            </a:r>
            <a:r>
              <a:rPr lang="en-US" sz="4400" b="1" i="1" dirty="0">
                <a:solidFill>
                  <a:srgbClr val="FF0000"/>
                </a:solidFill>
                <a:latin typeface="Times New Roman" panose="02020603050405020304" pitchFamily="18" charset="0"/>
                <a:cs typeface="Times New Roman" panose="02020603050405020304" pitchFamily="18" charset="0"/>
              </a:rPr>
              <a:t>“For </a:t>
            </a:r>
            <a:r>
              <a:rPr lang="en-US" sz="44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rebellion</a:t>
            </a:r>
            <a:endParaRPr lang="en-US" sz="44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spcBef>
                <a:spcPts val="0"/>
              </a:spcBef>
              <a:buNone/>
            </a:pPr>
            <a:r>
              <a:rPr lang="en-US" sz="44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merî</a:t>
            </a:r>
            <a:r>
              <a:rPr lang="en-US" sz="36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(rebellion) comes from </a:t>
            </a:r>
            <a:r>
              <a:rPr lang="en-US" sz="3600" b="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marah</a:t>
            </a:r>
            <a:r>
              <a:rPr lang="en-US" sz="36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(Bitter)}</a:t>
            </a:r>
            <a:endParaRPr lang="en-US" sz="44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ctr">
              <a:spcBef>
                <a:spcPts val="0"/>
              </a:spcBef>
              <a:buNone/>
            </a:pPr>
            <a:r>
              <a:rPr kumimoji="0" lang="en-US" sz="5400" b="1"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as the sin of witchcraft,</a:t>
            </a:r>
            <a:endParaRPr lang="en-US" sz="54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ctr">
              <a:spcBef>
                <a:spcPts val="0"/>
              </a:spcBef>
              <a:buNone/>
            </a:pPr>
            <a:r>
              <a:rPr lang="en-US" sz="44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stubbornness is as iniquity and idolatry.</a:t>
            </a:r>
          </a:p>
          <a:p>
            <a:pPr marL="0" indent="0" algn="ctr">
              <a:spcBef>
                <a:spcPts val="0"/>
              </a:spcBef>
              <a:buNone/>
            </a:pPr>
            <a:r>
              <a:rPr lang="en-US" sz="4000" b="1" i="1" dirty="0">
                <a:solidFill>
                  <a:srgbClr val="FF0000"/>
                </a:solidFill>
                <a:latin typeface="Times New Roman" panose="02020603050405020304" pitchFamily="18" charset="0"/>
                <a:cs typeface="Times New Roman" panose="02020603050405020304" pitchFamily="18" charset="0"/>
              </a:rPr>
              <a:t> </a:t>
            </a:r>
            <a:r>
              <a:rPr lang="en-US" sz="4400" b="1" i="1" dirty="0">
                <a:solidFill>
                  <a:srgbClr val="FF0000"/>
                </a:solidFill>
                <a:latin typeface="Times New Roman" panose="02020603050405020304" pitchFamily="18" charset="0"/>
                <a:cs typeface="Times New Roman" panose="02020603050405020304" pitchFamily="18" charset="0"/>
              </a:rPr>
              <a:t>Because </a:t>
            </a:r>
            <a:r>
              <a:rPr lang="en-US" sz="44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thou hast rejected the word of the LORD</a:t>
            </a:r>
            <a:r>
              <a:rPr lang="en-US" sz="4400" b="1" i="1" dirty="0">
                <a:solidFill>
                  <a:srgbClr val="FF0000"/>
                </a:solidFill>
                <a:latin typeface="Times New Roman" panose="02020603050405020304" pitchFamily="18" charset="0"/>
                <a:cs typeface="Times New Roman" panose="02020603050405020304" pitchFamily="18" charset="0"/>
              </a:rPr>
              <a:t>,</a:t>
            </a:r>
          </a:p>
          <a:p>
            <a:pPr marL="0" indent="0" algn="ctr">
              <a:spcBef>
                <a:spcPts val="0"/>
              </a:spcBef>
              <a:buNone/>
            </a:pPr>
            <a:r>
              <a:rPr lang="en-US" sz="4400" b="1" i="1" dirty="0">
                <a:solidFill>
                  <a:srgbClr val="FF0000"/>
                </a:solidFill>
                <a:latin typeface="Times New Roman" panose="02020603050405020304" pitchFamily="18" charset="0"/>
                <a:cs typeface="Times New Roman" panose="02020603050405020304" pitchFamily="18" charset="0"/>
              </a:rPr>
              <a:t>   He hath also rejected thee from being king.” </a:t>
            </a:r>
          </a:p>
          <a:p>
            <a:pPr marL="0" lvl="0" indent="0">
              <a:spcBef>
                <a:spcPts val="0"/>
              </a:spcBef>
              <a:buNone/>
            </a:pPr>
            <a:r>
              <a:rPr lang="en-US" sz="2800" b="1" dirty="0" err="1">
                <a:solidFill>
                  <a:prstClr val="black"/>
                </a:solidFill>
                <a:latin typeface="Times New Roman" panose="02020603050405020304" pitchFamily="18" charset="0"/>
                <a:cs typeface="Times New Roman" panose="02020603050405020304" pitchFamily="18" charset="0"/>
              </a:rPr>
              <a:t>Pr</a:t>
            </a:r>
            <a:r>
              <a:rPr lang="en-US" sz="2800" b="1" dirty="0">
                <a:solidFill>
                  <a:prstClr val="black"/>
                </a:solidFill>
                <a:latin typeface="Times New Roman" panose="02020603050405020304" pitchFamily="18" charset="0"/>
                <a:cs typeface="Times New Roman" panose="02020603050405020304" pitchFamily="18" charset="0"/>
              </a:rPr>
              <a:t> 13:10 </a:t>
            </a:r>
            <a:r>
              <a:rPr lang="en-US" sz="4000" b="1" i="1" dirty="0">
                <a:solidFill>
                  <a:srgbClr val="FF0000"/>
                </a:solidFill>
                <a:latin typeface="Times New Roman" panose="02020603050405020304" pitchFamily="18" charset="0"/>
                <a:cs typeface="Times New Roman" panose="02020603050405020304" pitchFamily="18" charset="0"/>
              </a:rPr>
              <a:t>“</a:t>
            </a:r>
            <a:r>
              <a:rPr lang="en-US" sz="4000" b="1" i="1" u="sng" dirty="0">
                <a:solidFill>
                  <a:srgbClr val="FF0000"/>
                </a:solidFill>
                <a:latin typeface="Times New Roman" panose="02020603050405020304" pitchFamily="18" charset="0"/>
                <a:cs typeface="Times New Roman" panose="02020603050405020304" pitchFamily="18" charset="0"/>
              </a:rPr>
              <a:t>Only by pride </a:t>
            </a:r>
            <a:r>
              <a:rPr lang="en-US" sz="2800" b="1" dirty="0">
                <a:solidFill>
                  <a:srgbClr val="0000FF"/>
                </a:solidFill>
                <a:latin typeface="Times New Roman" panose="02020603050405020304" pitchFamily="18" charset="0"/>
                <a:cs typeface="Times New Roman" panose="02020603050405020304" pitchFamily="18" charset="0"/>
              </a:rPr>
              <a:t>(</a:t>
            </a:r>
            <a:r>
              <a:rPr lang="en-US" sz="2800" b="1" dirty="0" err="1">
                <a:solidFill>
                  <a:srgbClr val="0000FF"/>
                </a:solidFill>
                <a:latin typeface="Times New Roman" panose="02020603050405020304" pitchFamily="18" charset="0"/>
                <a:cs typeface="Times New Roman" panose="02020603050405020304" pitchFamily="18" charset="0"/>
              </a:rPr>
              <a:t>zadon</a:t>
            </a:r>
            <a:r>
              <a:rPr lang="en-US" sz="2800" b="1" dirty="0">
                <a:solidFill>
                  <a:srgbClr val="0000FF"/>
                </a:solidFill>
                <a:latin typeface="Times New Roman" panose="02020603050405020304" pitchFamily="18" charset="0"/>
                <a:cs typeface="Times New Roman" panose="02020603050405020304" pitchFamily="18" charset="0"/>
              </a:rPr>
              <a:t>: arrogance) </a:t>
            </a:r>
            <a:r>
              <a:rPr lang="en-US" sz="4000" b="1" i="1" dirty="0">
                <a:solidFill>
                  <a:srgbClr val="FF0000"/>
                </a:solidFill>
                <a:latin typeface="Times New Roman" panose="02020603050405020304" pitchFamily="18" charset="0"/>
                <a:cs typeface="Times New Roman" panose="02020603050405020304" pitchFamily="18" charset="0"/>
              </a:rPr>
              <a:t>comes contention”</a:t>
            </a:r>
          </a:p>
          <a:p>
            <a:pPr marL="0" indent="0" algn="ctr">
              <a:spcBef>
                <a:spcPts val="0"/>
              </a:spcBef>
              <a:buNone/>
            </a:pPr>
            <a:r>
              <a:rPr lang="en-US" sz="4000" b="1" i="1" dirty="0">
                <a:solidFill>
                  <a:srgbClr val="FF0000"/>
                </a:solidFill>
                <a:latin typeface="Times New Roman" panose="02020603050405020304" pitchFamily="18" charset="0"/>
                <a:cs typeface="Times New Roman" panose="02020603050405020304" pitchFamily="18" charset="0"/>
              </a:rPr>
              <a:t>  </a:t>
            </a:r>
            <a:endParaRPr lang="en-US" sz="2800" b="1" i="1" u="sng" dirty="0">
              <a:solidFill>
                <a:srgbClr val="FF0066"/>
              </a:solidFill>
            </a:endParaRPr>
          </a:p>
        </p:txBody>
      </p:sp>
    </p:spTree>
    <p:extLst>
      <p:ext uri="{BB962C8B-B14F-4D97-AF65-F5344CB8AC3E}">
        <p14:creationId xmlns:p14="http://schemas.microsoft.com/office/powerpoint/2010/main" val="1367553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23">
                                            <p:txEl>
                                              <p:pRg st="2" end="2"/>
                                            </p:txEl>
                                          </p:spTgt>
                                        </p:tgtEl>
                                        <p:attrNameLst>
                                          <p:attrName>style.visibility</p:attrName>
                                        </p:attrNameLst>
                                      </p:cBhvr>
                                      <p:to>
                                        <p:strVal val="visible"/>
                                      </p:to>
                                    </p:set>
                                    <p:anim calcmode="lin" valueType="num">
                                      <p:cBhvr>
                                        <p:cTn id="7" dur="500" fill="hold"/>
                                        <p:tgtEl>
                                          <p:spTgt spid="512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512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512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123">
                                            <p:txEl>
                                              <p:pRg st="3" end="3"/>
                                            </p:txEl>
                                          </p:spTgt>
                                        </p:tgtEl>
                                        <p:attrNameLst>
                                          <p:attrName>style.visibility</p:attrName>
                                        </p:attrNameLst>
                                      </p:cBhvr>
                                      <p:to>
                                        <p:strVal val="visible"/>
                                      </p:to>
                                    </p:set>
                                    <p:anim calcmode="lin" valueType="num">
                                      <p:cBhvr>
                                        <p:cTn id="14" dur="500" fill="hold"/>
                                        <p:tgtEl>
                                          <p:spTgt spid="512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512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512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5123">
                                            <p:txEl>
                                              <p:pRg st="4" end="4"/>
                                            </p:txEl>
                                          </p:spTgt>
                                        </p:tgtEl>
                                        <p:attrNameLst>
                                          <p:attrName>style.visibility</p:attrName>
                                        </p:attrNameLst>
                                      </p:cBhvr>
                                      <p:to>
                                        <p:strVal val="visible"/>
                                      </p:to>
                                    </p:set>
                                    <p:anim calcmode="lin" valueType="num">
                                      <p:cBhvr>
                                        <p:cTn id="21" dur="1000" fill="hold"/>
                                        <p:tgtEl>
                                          <p:spTgt spid="5123">
                                            <p:txEl>
                                              <p:pRg st="4" end="4"/>
                                            </p:txEl>
                                          </p:spTgt>
                                        </p:tgtEl>
                                        <p:attrNameLst>
                                          <p:attrName>ppt_w</p:attrName>
                                        </p:attrNameLst>
                                      </p:cBhvr>
                                      <p:tavLst>
                                        <p:tav tm="0">
                                          <p:val>
                                            <p:fltVal val="0"/>
                                          </p:val>
                                        </p:tav>
                                        <p:tav tm="100000">
                                          <p:val>
                                            <p:strVal val="#ppt_w"/>
                                          </p:val>
                                        </p:tav>
                                      </p:tavLst>
                                    </p:anim>
                                    <p:anim calcmode="lin" valueType="num">
                                      <p:cBhvr>
                                        <p:cTn id="22" dur="1000" fill="hold"/>
                                        <p:tgtEl>
                                          <p:spTgt spid="5123">
                                            <p:txEl>
                                              <p:pRg st="4" end="4"/>
                                            </p:txEl>
                                          </p:spTgt>
                                        </p:tgtEl>
                                        <p:attrNameLst>
                                          <p:attrName>ppt_h</p:attrName>
                                        </p:attrNameLst>
                                      </p:cBhvr>
                                      <p:tavLst>
                                        <p:tav tm="0">
                                          <p:val>
                                            <p:fltVal val="0"/>
                                          </p:val>
                                        </p:tav>
                                        <p:tav tm="100000">
                                          <p:val>
                                            <p:strVal val="#ppt_h"/>
                                          </p:val>
                                        </p:tav>
                                      </p:tavLst>
                                    </p:anim>
                                    <p:anim calcmode="lin" valueType="num">
                                      <p:cBhvr>
                                        <p:cTn id="23" dur="1000" fill="hold"/>
                                        <p:tgtEl>
                                          <p:spTgt spid="5123">
                                            <p:txEl>
                                              <p:pRg st="4" end="4"/>
                                            </p:txEl>
                                          </p:spTgt>
                                        </p:tgtEl>
                                        <p:attrNameLst>
                                          <p:attrName>style.rotation</p:attrName>
                                        </p:attrNameLst>
                                      </p:cBhvr>
                                      <p:tavLst>
                                        <p:tav tm="0">
                                          <p:val>
                                            <p:fltVal val="90"/>
                                          </p:val>
                                        </p:tav>
                                        <p:tav tm="100000">
                                          <p:val>
                                            <p:fltVal val="0"/>
                                          </p:val>
                                        </p:tav>
                                      </p:tavLst>
                                    </p:anim>
                                    <p:animEffect transition="in" filter="fade">
                                      <p:cBhvr>
                                        <p:cTn id="24" dur="1000"/>
                                        <p:tgtEl>
                                          <p:spTgt spid="512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5123">
                                            <p:txEl>
                                              <p:pRg st="5" end="5"/>
                                            </p:txEl>
                                          </p:spTgt>
                                        </p:tgtEl>
                                        <p:attrNameLst>
                                          <p:attrName>style.visibility</p:attrName>
                                        </p:attrNameLst>
                                      </p:cBhvr>
                                      <p:to>
                                        <p:strVal val="visible"/>
                                      </p:to>
                                    </p:set>
                                    <p:animEffect transition="in" filter="barn(inVertical)">
                                      <p:cBhvr>
                                        <p:cTn id="29" dur="500"/>
                                        <p:tgtEl>
                                          <p:spTgt spid="512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5123">
                                            <p:txEl>
                                              <p:pRg st="6" end="6"/>
                                            </p:txEl>
                                          </p:spTgt>
                                        </p:tgtEl>
                                        <p:attrNameLst>
                                          <p:attrName>style.visibility</p:attrName>
                                        </p:attrNameLst>
                                      </p:cBhvr>
                                      <p:to>
                                        <p:strVal val="visible"/>
                                      </p:to>
                                    </p:set>
                                    <p:anim calcmode="lin" valueType="num">
                                      <p:cBhvr>
                                        <p:cTn id="34" dur="500" fill="hold"/>
                                        <p:tgtEl>
                                          <p:spTgt spid="5123">
                                            <p:txEl>
                                              <p:pRg st="6" end="6"/>
                                            </p:txEl>
                                          </p:spTgt>
                                        </p:tgtEl>
                                        <p:attrNameLst>
                                          <p:attrName>ppt_w</p:attrName>
                                        </p:attrNameLst>
                                      </p:cBhvr>
                                      <p:tavLst>
                                        <p:tav tm="0">
                                          <p:val>
                                            <p:fltVal val="0"/>
                                          </p:val>
                                        </p:tav>
                                        <p:tav tm="100000">
                                          <p:val>
                                            <p:strVal val="#ppt_w"/>
                                          </p:val>
                                        </p:tav>
                                      </p:tavLst>
                                    </p:anim>
                                    <p:anim calcmode="lin" valueType="num">
                                      <p:cBhvr>
                                        <p:cTn id="35" dur="500" fill="hold"/>
                                        <p:tgtEl>
                                          <p:spTgt spid="5123">
                                            <p:txEl>
                                              <p:pRg st="6" end="6"/>
                                            </p:txEl>
                                          </p:spTgt>
                                        </p:tgtEl>
                                        <p:attrNameLst>
                                          <p:attrName>ppt_h</p:attrName>
                                        </p:attrNameLst>
                                      </p:cBhvr>
                                      <p:tavLst>
                                        <p:tav tm="0">
                                          <p:val>
                                            <p:fltVal val="0"/>
                                          </p:val>
                                        </p:tav>
                                        <p:tav tm="100000">
                                          <p:val>
                                            <p:strVal val="#ppt_h"/>
                                          </p:val>
                                        </p:tav>
                                      </p:tavLst>
                                    </p:anim>
                                    <p:animEffect transition="in" filter="fade">
                                      <p:cBhvr>
                                        <p:cTn id="36" dur="500"/>
                                        <p:tgtEl>
                                          <p:spTgt spid="5123">
                                            <p:txEl>
                                              <p:pRg st="6" end="6"/>
                                            </p:txEl>
                                          </p:spTgt>
                                        </p:tgtEl>
                                      </p:cBhvr>
                                    </p:animEffect>
                                  </p:childTnLst>
                                </p:cTn>
                              </p:par>
                              <p:par>
                                <p:cTn id="37" presetID="53" presetClass="entr" presetSubtype="16" fill="hold" nodeType="withEffect">
                                  <p:stCondLst>
                                    <p:cond delay="0"/>
                                  </p:stCondLst>
                                  <p:childTnLst>
                                    <p:set>
                                      <p:cBhvr>
                                        <p:cTn id="38" dur="1" fill="hold">
                                          <p:stCondLst>
                                            <p:cond delay="0"/>
                                          </p:stCondLst>
                                        </p:cTn>
                                        <p:tgtEl>
                                          <p:spTgt spid="5123">
                                            <p:txEl>
                                              <p:pRg st="7" end="7"/>
                                            </p:txEl>
                                          </p:spTgt>
                                        </p:tgtEl>
                                        <p:attrNameLst>
                                          <p:attrName>style.visibility</p:attrName>
                                        </p:attrNameLst>
                                      </p:cBhvr>
                                      <p:to>
                                        <p:strVal val="visible"/>
                                      </p:to>
                                    </p:set>
                                    <p:anim calcmode="lin" valueType="num">
                                      <p:cBhvr>
                                        <p:cTn id="39" dur="500" fill="hold"/>
                                        <p:tgtEl>
                                          <p:spTgt spid="5123">
                                            <p:txEl>
                                              <p:pRg st="7" end="7"/>
                                            </p:txEl>
                                          </p:spTgt>
                                        </p:tgtEl>
                                        <p:attrNameLst>
                                          <p:attrName>ppt_w</p:attrName>
                                        </p:attrNameLst>
                                      </p:cBhvr>
                                      <p:tavLst>
                                        <p:tav tm="0">
                                          <p:val>
                                            <p:fltVal val="0"/>
                                          </p:val>
                                        </p:tav>
                                        <p:tav tm="100000">
                                          <p:val>
                                            <p:strVal val="#ppt_w"/>
                                          </p:val>
                                        </p:tav>
                                      </p:tavLst>
                                    </p:anim>
                                    <p:anim calcmode="lin" valueType="num">
                                      <p:cBhvr>
                                        <p:cTn id="40" dur="500" fill="hold"/>
                                        <p:tgtEl>
                                          <p:spTgt spid="5123">
                                            <p:txEl>
                                              <p:pRg st="7" end="7"/>
                                            </p:txEl>
                                          </p:spTgt>
                                        </p:tgtEl>
                                        <p:attrNameLst>
                                          <p:attrName>ppt_h</p:attrName>
                                        </p:attrNameLst>
                                      </p:cBhvr>
                                      <p:tavLst>
                                        <p:tav tm="0">
                                          <p:val>
                                            <p:fltVal val="0"/>
                                          </p:val>
                                        </p:tav>
                                        <p:tav tm="100000">
                                          <p:val>
                                            <p:strVal val="#ppt_h"/>
                                          </p:val>
                                        </p:tav>
                                      </p:tavLst>
                                    </p:anim>
                                    <p:animEffect transition="in" filter="fade">
                                      <p:cBhvr>
                                        <p:cTn id="41" dur="500"/>
                                        <p:tgtEl>
                                          <p:spTgt spid="5123">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5123">
                                            <p:txEl>
                                              <p:pRg st="8" end="8"/>
                                            </p:txEl>
                                          </p:spTgt>
                                        </p:tgtEl>
                                        <p:attrNameLst>
                                          <p:attrName>style.visibility</p:attrName>
                                        </p:attrNameLst>
                                      </p:cBhvr>
                                      <p:to>
                                        <p:strVal val="visible"/>
                                      </p:to>
                                    </p:set>
                                    <p:animEffect transition="in" filter="fade">
                                      <p:cBhvr>
                                        <p:cTn id="46" dur="1000"/>
                                        <p:tgtEl>
                                          <p:spTgt spid="5123">
                                            <p:txEl>
                                              <p:pRg st="8" end="8"/>
                                            </p:txEl>
                                          </p:spTgt>
                                        </p:tgtEl>
                                      </p:cBhvr>
                                    </p:animEffect>
                                    <p:anim calcmode="lin" valueType="num">
                                      <p:cBhvr>
                                        <p:cTn id="47" dur="1000" fill="hold"/>
                                        <p:tgtEl>
                                          <p:spTgt spid="5123">
                                            <p:txEl>
                                              <p:pRg st="8" end="8"/>
                                            </p:txEl>
                                          </p:spTgt>
                                        </p:tgtEl>
                                        <p:attrNameLst>
                                          <p:attrName>ppt_x</p:attrName>
                                        </p:attrNameLst>
                                      </p:cBhvr>
                                      <p:tavLst>
                                        <p:tav tm="0">
                                          <p:val>
                                            <p:strVal val="#ppt_x"/>
                                          </p:val>
                                        </p:tav>
                                        <p:tav tm="100000">
                                          <p:val>
                                            <p:strVal val="#ppt_x"/>
                                          </p:val>
                                        </p:tav>
                                      </p:tavLst>
                                    </p:anim>
                                    <p:anim calcmode="lin" valueType="num">
                                      <p:cBhvr>
                                        <p:cTn id="48" dur="1000" fill="hold"/>
                                        <p:tgtEl>
                                          <p:spTgt spid="5123">
                                            <p:txEl>
                                              <p:pRg st="8" end="8"/>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5123">
                                            <p:txEl>
                                              <p:pRg st="9" end="9"/>
                                            </p:txEl>
                                          </p:spTgt>
                                        </p:tgtEl>
                                        <p:attrNameLst>
                                          <p:attrName>style.visibility</p:attrName>
                                        </p:attrNameLst>
                                      </p:cBhvr>
                                      <p:to>
                                        <p:strVal val="visible"/>
                                      </p:to>
                                    </p:set>
                                    <p:animEffect transition="in" filter="fade">
                                      <p:cBhvr>
                                        <p:cTn id="51" dur="1000"/>
                                        <p:tgtEl>
                                          <p:spTgt spid="5123">
                                            <p:txEl>
                                              <p:pRg st="9" end="9"/>
                                            </p:txEl>
                                          </p:spTgt>
                                        </p:tgtEl>
                                      </p:cBhvr>
                                    </p:animEffect>
                                    <p:anim calcmode="lin" valueType="num">
                                      <p:cBhvr>
                                        <p:cTn id="52" dur="1000" fill="hold"/>
                                        <p:tgtEl>
                                          <p:spTgt spid="5123">
                                            <p:txEl>
                                              <p:pRg st="9" end="9"/>
                                            </p:txEl>
                                          </p:spTgt>
                                        </p:tgtEl>
                                        <p:attrNameLst>
                                          <p:attrName>ppt_x</p:attrName>
                                        </p:attrNameLst>
                                      </p:cBhvr>
                                      <p:tavLst>
                                        <p:tav tm="0">
                                          <p:val>
                                            <p:strVal val="#ppt_x"/>
                                          </p:val>
                                        </p:tav>
                                        <p:tav tm="100000">
                                          <p:val>
                                            <p:strVal val="#ppt_x"/>
                                          </p:val>
                                        </p:tav>
                                      </p:tavLst>
                                    </p:anim>
                                    <p:anim calcmode="lin" valueType="num">
                                      <p:cBhvr>
                                        <p:cTn id="53" dur="1000" fill="hold"/>
                                        <p:tgtEl>
                                          <p:spTgt spid="512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0" y="0"/>
            <a:ext cx="12115800" cy="6553200"/>
          </a:xfrm>
        </p:spPr>
        <p:txBody>
          <a:bodyPr/>
          <a:lstStyle/>
          <a:p>
            <a:pPr marL="0" lvl="0" indent="0">
              <a:spcBef>
                <a:spcPts val="0"/>
              </a:spcBef>
              <a:buNone/>
            </a:pPr>
            <a:r>
              <a:rPr lang="en-US" sz="4800" b="1" dirty="0"/>
              <a:t>              Rebellion eventually produces:</a:t>
            </a:r>
          </a:p>
          <a:p>
            <a:pPr marL="0" lvl="0" indent="0">
              <a:spcBef>
                <a:spcPts val="0"/>
              </a:spcBef>
              <a:buNone/>
            </a:pPr>
            <a:r>
              <a:rPr lang="en-US" sz="4800" b="1" i="1" dirty="0"/>
              <a:t>5</a:t>
            </a:r>
            <a:r>
              <a:rPr lang="en-US" sz="5400" b="1" i="1" dirty="0">
                <a:latin typeface="Times New Roman" panose="02020603050405020304" pitchFamily="18" charset="0"/>
                <a:cs typeface="Times New Roman" panose="02020603050405020304" pitchFamily="18" charset="0"/>
              </a:rPr>
              <a:t>. Rebuke:</a:t>
            </a:r>
            <a:r>
              <a:rPr lang="en-US" sz="4400" b="1" i="1" dirty="0">
                <a:latin typeface="Times New Roman" panose="02020603050405020304" pitchFamily="18" charset="0"/>
                <a:cs typeface="Times New Roman" panose="02020603050405020304" pitchFamily="18" charset="0"/>
              </a:rPr>
              <a:t>  </a:t>
            </a:r>
            <a:r>
              <a:rPr lang="en-US" sz="4800" b="1" i="1" dirty="0">
                <a:latin typeface="Times New Roman" panose="02020603050405020304" pitchFamily="18" charset="0"/>
                <a:cs typeface="Times New Roman" panose="02020603050405020304" pitchFamily="18" charset="0"/>
              </a:rPr>
              <a:t>God tries to get our </a:t>
            </a:r>
            <a:r>
              <a:rPr lang="en-US" sz="4800" b="1" i="1" u="sng" dirty="0">
                <a:solidFill>
                  <a:srgbClr val="FF0066"/>
                </a:solidFill>
                <a:latin typeface="Times New Roman" panose="02020603050405020304" pitchFamily="18" charset="0"/>
                <a:cs typeface="Times New Roman" panose="02020603050405020304" pitchFamily="18" charset="0"/>
              </a:rPr>
              <a:t>attention. </a:t>
            </a:r>
          </a:p>
          <a:p>
            <a:pPr marL="0" lvl="0" indent="0">
              <a:spcBef>
                <a:spcPts val="0"/>
              </a:spcBef>
              <a:buNone/>
            </a:pPr>
            <a:r>
              <a:rPr lang="en-US" sz="4000" b="1" i="1" dirty="0">
                <a:latin typeface="Times New Roman" panose="02020603050405020304" pitchFamily="18" charset="0"/>
                <a:cs typeface="Times New Roman" panose="02020603050405020304" pitchFamily="18" charset="0"/>
              </a:rPr>
              <a:t>Dt 8:5 </a:t>
            </a:r>
            <a:r>
              <a:rPr lang="en-US" sz="4000" b="1" i="1" dirty="0">
                <a:solidFill>
                  <a:srgbClr val="FF0000"/>
                </a:solidFill>
                <a:latin typeface="Times New Roman" panose="02020603050405020304" pitchFamily="18" charset="0"/>
                <a:cs typeface="Times New Roman" panose="02020603050405020304" pitchFamily="18" charset="0"/>
              </a:rPr>
              <a:t>“consider …that, as a man </a:t>
            </a:r>
            <a:r>
              <a:rPr lang="en-US" sz="4000" b="1" i="1" dirty="0" err="1">
                <a:solidFill>
                  <a:srgbClr val="FF0000"/>
                </a:solidFill>
                <a:latin typeface="Times New Roman" panose="02020603050405020304" pitchFamily="18" charset="0"/>
                <a:cs typeface="Times New Roman" panose="02020603050405020304" pitchFamily="18" charset="0"/>
              </a:rPr>
              <a:t>chasteneth</a:t>
            </a:r>
            <a:r>
              <a:rPr lang="en-US" sz="4000" b="1" i="1" dirty="0">
                <a:solidFill>
                  <a:srgbClr val="FF0000"/>
                </a:solidFill>
                <a:latin typeface="Times New Roman" panose="02020603050405020304" pitchFamily="18" charset="0"/>
                <a:cs typeface="Times New Roman" panose="02020603050405020304" pitchFamily="18" charset="0"/>
              </a:rPr>
              <a:t> his son, </a:t>
            </a:r>
          </a:p>
          <a:p>
            <a:pPr marL="0" lvl="0" indent="0">
              <a:spcBef>
                <a:spcPts val="0"/>
              </a:spcBef>
              <a:buNone/>
            </a:pPr>
            <a:r>
              <a:rPr lang="en-US" sz="4000" b="1" i="1" dirty="0">
                <a:solidFill>
                  <a:srgbClr val="FF0000"/>
                </a:solidFill>
                <a:latin typeface="Times New Roman" panose="02020603050405020304" pitchFamily="18" charset="0"/>
                <a:cs typeface="Times New Roman" panose="02020603050405020304" pitchFamily="18" charset="0"/>
              </a:rPr>
              <a:t>       </a:t>
            </a: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 the LORD thy God </a:t>
            </a:r>
            <a:r>
              <a:rPr lang="en-US" sz="4400" b="1"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chasteneth</a:t>
            </a: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thee.” </a:t>
            </a:r>
            <a:endPar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lvl="0" indent="0">
              <a:spcBef>
                <a:spcPts val="0"/>
              </a:spcBef>
              <a:buNone/>
            </a:pPr>
            <a:r>
              <a:rPr lang="en-US" sz="4000" b="1" dirty="0">
                <a:latin typeface="Times New Roman" panose="02020603050405020304" pitchFamily="18" charset="0"/>
                <a:cs typeface="Times New Roman" panose="02020603050405020304" pitchFamily="18" charset="0"/>
              </a:rPr>
              <a:t>A. God Loves Us To Much To Let Us Go </a:t>
            </a:r>
            <a:r>
              <a:rPr lang="en-US" sz="4000" b="1" i="1" u="sng" dirty="0">
                <a:solidFill>
                  <a:srgbClr val="FF0066"/>
                </a:solidFill>
                <a:latin typeface="Times New Roman" panose="02020603050405020304" pitchFamily="18" charset="0"/>
                <a:cs typeface="Times New Roman" panose="02020603050405020304" pitchFamily="18" charset="0"/>
              </a:rPr>
              <a:t>Unchallenged</a:t>
            </a:r>
            <a:r>
              <a:rPr lang="en-US" sz="4000" b="1" dirty="0">
                <a:latin typeface="Times New Roman" panose="02020603050405020304" pitchFamily="18" charset="0"/>
                <a:cs typeface="Times New Roman" panose="02020603050405020304" pitchFamily="18" charset="0"/>
              </a:rPr>
              <a:t>.</a:t>
            </a:r>
            <a:r>
              <a:rPr lang="en-US" sz="4000" b="1" i="1" dirty="0">
                <a:latin typeface="Times New Roman" panose="02020603050405020304" pitchFamily="18" charset="0"/>
                <a:cs typeface="Times New Roman" panose="02020603050405020304" pitchFamily="18" charset="0"/>
              </a:rPr>
              <a:t> </a:t>
            </a:r>
          </a:p>
          <a:p>
            <a:pPr marL="0" lvl="0" indent="0">
              <a:spcBef>
                <a:spcPts val="0"/>
              </a:spcBef>
              <a:buNone/>
            </a:pPr>
            <a:r>
              <a:rPr lang="en-US" sz="4000" b="1" i="1" dirty="0">
                <a:latin typeface="Times New Roman" panose="02020603050405020304" pitchFamily="18" charset="0"/>
                <a:cs typeface="Times New Roman" panose="02020603050405020304" pitchFamily="18" charset="0"/>
              </a:rPr>
              <a:t>  Rev 3:19 </a:t>
            </a:r>
            <a:r>
              <a:rPr lang="en-US" sz="4400" b="1" i="1" dirty="0">
                <a:solidFill>
                  <a:srgbClr val="FF0000"/>
                </a:solidFill>
                <a:latin typeface="Times New Roman" panose="02020603050405020304" pitchFamily="18" charset="0"/>
                <a:cs typeface="Times New Roman" panose="02020603050405020304" pitchFamily="18" charset="0"/>
              </a:rPr>
              <a:t>“As many as I love, I rebuke and chasten: </a:t>
            </a:r>
          </a:p>
          <a:p>
            <a:pPr marL="0" lvl="0" indent="0">
              <a:spcBef>
                <a:spcPts val="0"/>
              </a:spcBef>
              <a:buNone/>
            </a:pPr>
            <a:r>
              <a:rPr lang="en-US" sz="4400" b="1" i="1" dirty="0">
                <a:solidFill>
                  <a:srgbClr val="FF0000"/>
                </a:solidFill>
                <a:latin typeface="Times New Roman" panose="02020603050405020304" pitchFamily="18" charset="0"/>
                <a:cs typeface="Times New Roman" panose="02020603050405020304" pitchFamily="18" charset="0"/>
              </a:rPr>
              <a:t>                    </a:t>
            </a: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 zealous therefore, and repent.” </a:t>
            </a:r>
          </a:p>
          <a:p>
            <a:pPr marL="0" lvl="0" indent="0" algn="ctr">
              <a:spcBef>
                <a:spcPts val="0"/>
              </a:spcBef>
              <a:buNone/>
            </a:pPr>
            <a:r>
              <a:rPr lang="en-US" sz="4000" b="1" i="1" dirty="0">
                <a:latin typeface="Times New Roman" panose="02020603050405020304" pitchFamily="18" charset="0"/>
                <a:cs typeface="Times New Roman" panose="02020603050405020304" pitchFamily="18" charset="0"/>
              </a:rPr>
              <a:t> </a:t>
            </a:r>
            <a:r>
              <a:rPr lang="en-US" b="1" i="1" dirty="0">
                <a:latin typeface="Times New Roman" panose="02020603050405020304" pitchFamily="18" charset="0"/>
                <a:cs typeface="Times New Roman" panose="02020603050405020304" pitchFamily="18" charset="0"/>
              </a:rPr>
              <a:t>2 Tim. 3:16 </a:t>
            </a:r>
            <a:r>
              <a:rPr lang="en-US" sz="4000" b="1" i="1" dirty="0">
                <a:solidFill>
                  <a:srgbClr val="FF0000"/>
                </a:solidFill>
                <a:latin typeface="Times New Roman" panose="02020603050405020304" pitchFamily="18" charset="0"/>
                <a:cs typeface="Times New Roman" panose="02020603050405020304" pitchFamily="18" charset="0"/>
              </a:rPr>
              <a:t>“all scripture is given by inspiration of God and is profitable </a:t>
            </a:r>
            <a:r>
              <a:rPr lang="en-US" sz="40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 doctrine</a:t>
            </a:r>
            <a:r>
              <a:rPr lang="en-US" sz="4000" b="1" i="1" dirty="0">
                <a:solidFill>
                  <a:srgbClr val="FF0000"/>
                </a:solidFill>
                <a:latin typeface="Times New Roman" panose="02020603050405020304" pitchFamily="18" charset="0"/>
                <a:cs typeface="Times New Roman" panose="02020603050405020304" pitchFamily="18" charset="0"/>
              </a:rPr>
              <a:t>…</a:t>
            </a:r>
            <a:r>
              <a:rPr lang="en-US" sz="40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reproof</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correction</a:t>
            </a:r>
            <a:r>
              <a:rPr lang="en-US" sz="4000" b="1" i="1" dirty="0">
                <a:solidFill>
                  <a:srgbClr val="FF0000"/>
                </a:solidFill>
                <a:latin typeface="Times New Roman" panose="02020603050405020304" pitchFamily="18" charset="0"/>
                <a:cs typeface="Times New Roman" panose="02020603050405020304" pitchFamily="18" charset="0"/>
              </a:rPr>
              <a:t>, </a:t>
            </a:r>
          </a:p>
          <a:p>
            <a:pPr marL="0" lvl="0" indent="0" algn="ctr">
              <a:spcBef>
                <a:spcPts val="0"/>
              </a:spcBef>
              <a:buNone/>
            </a:pP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 instruction in righteousness</a:t>
            </a:r>
            <a:r>
              <a:rPr lang="en-US" sz="4000" b="1" i="1" dirty="0">
                <a:solidFill>
                  <a:srgbClr val="FF0000"/>
                </a:solidFill>
                <a:latin typeface="Times New Roman" panose="02020603050405020304" pitchFamily="18" charset="0"/>
                <a:cs typeface="Times New Roman" panose="02020603050405020304" pitchFamily="18" charset="0"/>
              </a:rPr>
              <a:t>…” </a:t>
            </a:r>
          </a:p>
          <a:p>
            <a:pPr marL="0" lvl="0" indent="0">
              <a:spcBef>
                <a:spcPts val="0"/>
              </a:spcBef>
              <a:buNone/>
            </a:pPr>
            <a:endParaRPr lang="en-US" sz="2800" b="1" dirty="0" err="1"/>
          </a:p>
        </p:txBody>
      </p:sp>
    </p:spTree>
    <p:extLst>
      <p:ext uri="{BB962C8B-B14F-4D97-AF65-F5344CB8AC3E}">
        <p14:creationId xmlns:p14="http://schemas.microsoft.com/office/powerpoint/2010/main" val="2084509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23">
                                            <p:txEl>
                                              <p:pRg st="4" end="4"/>
                                            </p:txEl>
                                          </p:spTgt>
                                        </p:tgtEl>
                                        <p:attrNameLst>
                                          <p:attrName>style.visibility</p:attrName>
                                        </p:attrNameLst>
                                      </p:cBhvr>
                                      <p:to>
                                        <p:strVal val="visible"/>
                                      </p:to>
                                    </p:set>
                                    <p:anim calcmode="lin" valueType="num">
                                      <p:cBhvr>
                                        <p:cTn id="7" dur="500" fill="hold"/>
                                        <p:tgtEl>
                                          <p:spTgt spid="5123">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5123">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5123">
                                            <p:txEl>
                                              <p:pRg st="4" end="4"/>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123">
                                            <p:txEl>
                                              <p:pRg st="5" end="5"/>
                                            </p:txEl>
                                          </p:spTgt>
                                        </p:tgtEl>
                                        <p:attrNameLst>
                                          <p:attrName>style.visibility</p:attrName>
                                        </p:attrNameLst>
                                      </p:cBhvr>
                                      <p:to>
                                        <p:strVal val="visible"/>
                                      </p:to>
                                    </p:set>
                                    <p:animEffect transition="in" filter="wipe(down)">
                                      <p:cBhvr>
                                        <p:cTn id="14" dur="500"/>
                                        <p:tgtEl>
                                          <p:spTgt spid="5123">
                                            <p:txEl>
                                              <p:pRg st="5" end="5"/>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5123">
                                            <p:txEl>
                                              <p:pRg st="6" end="6"/>
                                            </p:txEl>
                                          </p:spTgt>
                                        </p:tgtEl>
                                        <p:attrNameLst>
                                          <p:attrName>style.visibility</p:attrName>
                                        </p:attrNameLst>
                                      </p:cBhvr>
                                      <p:to>
                                        <p:strVal val="visible"/>
                                      </p:to>
                                    </p:set>
                                    <p:anim calcmode="lin" valueType="num">
                                      <p:cBhvr>
                                        <p:cTn id="19" dur="1000" fill="hold"/>
                                        <p:tgtEl>
                                          <p:spTgt spid="5123">
                                            <p:txEl>
                                              <p:pRg st="6" end="6"/>
                                            </p:txEl>
                                          </p:spTgt>
                                        </p:tgtEl>
                                        <p:attrNameLst>
                                          <p:attrName>ppt_w</p:attrName>
                                        </p:attrNameLst>
                                      </p:cBhvr>
                                      <p:tavLst>
                                        <p:tav tm="0">
                                          <p:val>
                                            <p:fltVal val="0"/>
                                          </p:val>
                                        </p:tav>
                                        <p:tav tm="100000">
                                          <p:val>
                                            <p:strVal val="#ppt_w"/>
                                          </p:val>
                                        </p:tav>
                                      </p:tavLst>
                                    </p:anim>
                                    <p:anim calcmode="lin" valueType="num">
                                      <p:cBhvr>
                                        <p:cTn id="20" dur="1000" fill="hold"/>
                                        <p:tgtEl>
                                          <p:spTgt spid="5123">
                                            <p:txEl>
                                              <p:pRg st="6" end="6"/>
                                            </p:txEl>
                                          </p:spTgt>
                                        </p:tgtEl>
                                        <p:attrNameLst>
                                          <p:attrName>ppt_h</p:attrName>
                                        </p:attrNameLst>
                                      </p:cBhvr>
                                      <p:tavLst>
                                        <p:tav tm="0">
                                          <p:val>
                                            <p:fltVal val="0"/>
                                          </p:val>
                                        </p:tav>
                                        <p:tav tm="100000">
                                          <p:val>
                                            <p:strVal val="#ppt_h"/>
                                          </p:val>
                                        </p:tav>
                                      </p:tavLst>
                                    </p:anim>
                                    <p:anim calcmode="lin" valueType="num">
                                      <p:cBhvr>
                                        <p:cTn id="21" dur="1000" fill="hold"/>
                                        <p:tgtEl>
                                          <p:spTgt spid="5123">
                                            <p:txEl>
                                              <p:pRg st="6" end="6"/>
                                            </p:txEl>
                                          </p:spTgt>
                                        </p:tgtEl>
                                        <p:attrNameLst>
                                          <p:attrName>style.rotation</p:attrName>
                                        </p:attrNameLst>
                                      </p:cBhvr>
                                      <p:tavLst>
                                        <p:tav tm="0">
                                          <p:val>
                                            <p:fltVal val="90"/>
                                          </p:val>
                                        </p:tav>
                                        <p:tav tm="100000">
                                          <p:val>
                                            <p:fltVal val="0"/>
                                          </p:val>
                                        </p:tav>
                                      </p:tavLst>
                                    </p:anim>
                                    <p:animEffect transition="in" filter="fade">
                                      <p:cBhvr>
                                        <p:cTn id="22" dur="1000"/>
                                        <p:tgtEl>
                                          <p:spTgt spid="512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123">
                                            <p:txEl>
                                              <p:pRg st="7" end="7"/>
                                            </p:txEl>
                                          </p:spTgt>
                                        </p:tgtEl>
                                        <p:attrNameLst>
                                          <p:attrName>style.visibility</p:attrName>
                                        </p:attrNameLst>
                                      </p:cBhvr>
                                      <p:to>
                                        <p:strVal val="visible"/>
                                      </p:to>
                                    </p:set>
                                    <p:animEffect transition="in" filter="fade">
                                      <p:cBhvr>
                                        <p:cTn id="27" dur="1000"/>
                                        <p:tgtEl>
                                          <p:spTgt spid="5123">
                                            <p:txEl>
                                              <p:pRg st="7" end="7"/>
                                            </p:txEl>
                                          </p:spTgt>
                                        </p:tgtEl>
                                      </p:cBhvr>
                                    </p:animEffect>
                                    <p:anim calcmode="lin" valueType="num">
                                      <p:cBhvr>
                                        <p:cTn id="28" dur="1000" fill="hold"/>
                                        <p:tgtEl>
                                          <p:spTgt spid="5123">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5123">
                                            <p:txEl>
                                              <p:pRg st="7" end="7"/>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123">
                                            <p:txEl>
                                              <p:pRg st="8" end="8"/>
                                            </p:txEl>
                                          </p:spTgt>
                                        </p:tgtEl>
                                        <p:attrNameLst>
                                          <p:attrName>style.visibility</p:attrName>
                                        </p:attrNameLst>
                                      </p:cBhvr>
                                      <p:to>
                                        <p:strVal val="visible"/>
                                      </p:to>
                                    </p:set>
                                    <p:animEffect transition="in" filter="fade">
                                      <p:cBhvr>
                                        <p:cTn id="32" dur="1000"/>
                                        <p:tgtEl>
                                          <p:spTgt spid="5123">
                                            <p:txEl>
                                              <p:pRg st="8" end="8"/>
                                            </p:txEl>
                                          </p:spTgt>
                                        </p:tgtEl>
                                      </p:cBhvr>
                                    </p:animEffect>
                                    <p:anim calcmode="lin" valueType="num">
                                      <p:cBhvr>
                                        <p:cTn id="33" dur="1000" fill="hold"/>
                                        <p:tgtEl>
                                          <p:spTgt spid="5123">
                                            <p:txEl>
                                              <p:pRg st="8" end="8"/>
                                            </p:txEl>
                                          </p:spTgt>
                                        </p:tgtEl>
                                        <p:attrNameLst>
                                          <p:attrName>ppt_x</p:attrName>
                                        </p:attrNameLst>
                                      </p:cBhvr>
                                      <p:tavLst>
                                        <p:tav tm="0">
                                          <p:val>
                                            <p:strVal val="#ppt_x"/>
                                          </p:val>
                                        </p:tav>
                                        <p:tav tm="100000">
                                          <p:val>
                                            <p:strVal val="#ppt_x"/>
                                          </p:val>
                                        </p:tav>
                                      </p:tavLst>
                                    </p:anim>
                                    <p:anim calcmode="lin" valueType="num">
                                      <p:cBhvr>
                                        <p:cTn id="34" dur="1000" fill="hold"/>
                                        <p:tgtEl>
                                          <p:spTgt spid="512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0" y="152400"/>
            <a:ext cx="12115800" cy="6553200"/>
          </a:xfrm>
        </p:spPr>
        <p:txBody>
          <a:bodyPr/>
          <a:lstStyle/>
          <a:p>
            <a:pPr marL="0" lvl="0" indent="0">
              <a:buNone/>
            </a:pPr>
            <a:r>
              <a:rPr lang="en-US" sz="4800" b="1" dirty="0"/>
              <a:t>5</a:t>
            </a:r>
            <a:r>
              <a:rPr lang="en-US" sz="5400" b="1" dirty="0">
                <a:latin typeface="Times New Roman" panose="02020603050405020304" pitchFamily="18" charset="0"/>
                <a:cs typeface="Times New Roman" panose="02020603050405020304" pitchFamily="18" charset="0"/>
              </a:rPr>
              <a:t>. Rebuke:</a:t>
            </a:r>
            <a:r>
              <a:rPr lang="en-US" sz="4400" b="1" dirty="0">
                <a:latin typeface="Times New Roman" panose="02020603050405020304" pitchFamily="18" charset="0"/>
                <a:cs typeface="Times New Roman" panose="02020603050405020304" pitchFamily="18" charset="0"/>
              </a:rPr>
              <a:t>  </a:t>
            </a:r>
            <a:r>
              <a:rPr lang="en-US" sz="4800" b="1" dirty="0">
                <a:latin typeface="Times New Roman" panose="02020603050405020304" pitchFamily="18" charset="0"/>
                <a:cs typeface="Times New Roman" panose="02020603050405020304" pitchFamily="18" charset="0"/>
              </a:rPr>
              <a:t>God </a:t>
            </a:r>
            <a:r>
              <a:rPr lang="en-US" sz="4800" b="1" i="1" dirty="0">
                <a:latin typeface="Times New Roman" panose="02020603050405020304" pitchFamily="18" charset="0"/>
                <a:cs typeface="Times New Roman" panose="02020603050405020304" pitchFamily="18" charset="0"/>
              </a:rPr>
              <a:t>tries to get our </a:t>
            </a:r>
            <a:r>
              <a:rPr lang="en-US" sz="4800" b="1" i="1" u="sng" dirty="0">
                <a:solidFill>
                  <a:srgbClr val="FF0066"/>
                </a:solidFill>
                <a:latin typeface="Times New Roman" panose="02020603050405020304" pitchFamily="18" charset="0"/>
                <a:cs typeface="Times New Roman" panose="02020603050405020304" pitchFamily="18" charset="0"/>
              </a:rPr>
              <a:t>attention. </a:t>
            </a:r>
          </a:p>
          <a:p>
            <a:pPr marL="0" lvl="0" indent="0">
              <a:spcBef>
                <a:spcPts val="0"/>
              </a:spcBef>
              <a:buNone/>
            </a:pPr>
            <a:r>
              <a:rPr lang="en-US" sz="4000" b="1" dirty="0">
                <a:latin typeface="Times New Roman" panose="02020603050405020304" pitchFamily="18" charset="0"/>
                <a:cs typeface="Times New Roman" panose="02020603050405020304" pitchFamily="18" charset="0"/>
              </a:rPr>
              <a:t>A. God Loves Us To Much To Let Us Go </a:t>
            </a:r>
            <a:r>
              <a:rPr lang="en-US" sz="4000" b="1" i="1" u="sng" dirty="0">
                <a:solidFill>
                  <a:srgbClr val="FF0066"/>
                </a:solidFill>
                <a:latin typeface="Times New Roman" panose="02020603050405020304" pitchFamily="18" charset="0"/>
                <a:cs typeface="Times New Roman" panose="02020603050405020304" pitchFamily="18" charset="0"/>
              </a:rPr>
              <a:t>Unchallenged</a:t>
            </a:r>
            <a:r>
              <a:rPr lang="en-US" sz="4000" b="1" dirty="0">
                <a:latin typeface="Times New Roman" panose="02020603050405020304" pitchFamily="18" charset="0"/>
                <a:cs typeface="Times New Roman" panose="02020603050405020304" pitchFamily="18" charset="0"/>
              </a:rPr>
              <a:t>.</a:t>
            </a:r>
            <a:r>
              <a:rPr lang="en-US" sz="4000" b="1" i="1" dirty="0">
                <a:latin typeface="Times New Roman" panose="02020603050405020304" pitchFamily="18" charset="0"/>
                <a:cs typeface="Times New Roman" panose="02020603050405020304" pitchFamily="18" charset="0"/>
              </a:rPr>
              <a:t> </a:t>
            </a:r>
          </a:p>
          <a:p>
            <a:pPr marL="0" lvl="0" indent="0">
              <a:spcBef>
                <a:spcPts val="0"/>
              </a:spcBef>
              <a:buNone/>
            </a:pPr>
            <a:r>
              <a:rPr lang="en-US" sz="4000" b="1" dirty="0">
                <a:latin typeface="Times New Roman" panose="02020603050405020304" pitchFamily="18" charset="0"/>
                <a:cs typeface="Times New Roman" panose="02020603050405020304" pitchFamily="18" charset="0"/>
              </a:rPr>
              <a:t>Ps 90:3 </a:t>
            </a:r>
            <a:r>
              <a:rPr lang="en-US" sz="4400" b="1" dirty="0">
                <a:solidFill>
                  <a:srgbClr val="FF0000"/>
                </a:solidFill>
                <a:latin typeface="Times New Roman" panose="02020603050405020304" pitchFamily="18" charset="0"/>
                <a:cs typeface="Times New Roman" panose="02020603050405020304" pitchFamily="18" charset="0"/>
              </a:rPr>
              <a:t>“</a:t>
            </a:r>
            <a:r>
              <a:rPr lang="en-US" sz="4400" b="1" i="1" dirty="0">
                <a:solidFill>
                  <a:srgbClr val="FF0000"/>
                </a:solidFill>
                <a:latin typeface="Times New Roman" panose="02020603050405020304" pitchFamily="18" charset="0"/>
                <a:cs typeface="Times New Roman" panose="02020603050405020304" pitchFamily="18" charset="0"/>
              </a:rPr>
              <a:t>Thou </a:t>
            </a:r>
            <a:r>
              <a:rPr lang="en-US" sz="4400" b="1" i="1" dirty="0" err="1">
                <a:solidFill>
                  <a:srgbClr val="FF0000"/>
                </a:solidFill>
                <a:latin typeface="Times New Roman" panose="02020603050405020304" pitchFamily="18" charset="0"/>
                <a:cs typeface="Times New Roman" panose="02020603050405020304" pitchFamily="18" charset="0"/>
              </a:rPr>
              <a:t>turnest</a:t>
            </a:r>
            <a:r>
              <a:rPr lang="en-US" sz="4400" b="1" i="1" dirty="0">
                <a:solidFill>
                  <a:srgbClr val="FF0000"/>
                </a:solidFill>
                <a:latin typeface="Times New Roman" panose="02020603050405020304" pitchFamily="18" charset="0"/>
                <a:cs typeface="Times New Roman" panose="02020603050405020304" pitchFamily="18" charset="0"/>
              </a:rPr>
              <a:t> man to destruction; </a:t>
            </a:r>
            <a:r>
              <a:rPr lang="en-US" sz="4400" b="1" dirty="0">
                <a:solidFill>
                  <a:srgbClr val="0000FF"/>
                </a:solidFill>
                <a:latin typeface="Times New Roman" panose="02020603050405020304" pitchFamily="18" charset="0"/>
                <a:cs typeface="Times New Roman" panose="02020603050405020304" pitchFamily="18" charset="0"/>
              </a:rPr>
              <a:t>(</a:t>
            </a:r>
            <a:r>
              <a:rPr lang="en-US" sz="4400" b="1" dirty="0" err="1">
                <a:solidFill>
                  <a:srgbClr val="0000FF"/>
                </a:solidFill>
                <a:latin typeface="Times New Roman" panose="02020603050405020304" pitchFamily="18" charset="0"/>
                <a:cs typeface="Times New Roman" panose="02020603050405020304" pitchFamily="18" charset="0"/>
              </a:rPr>
              <a:t>dakkā</a:t>
            </a:r>
            <a:r>
              <a:rPr lang="en-US" sz="4400" b="1" dirty="0">
                <a:solidFill>
                  <a:srgbClr val="0000FF"/>
                </a:solidFill>
                <a:latin typeface="Times New Roman" panose="02020603050405020304" pitchFamily="18" charset="0"/>
                <a:cs typeface="Times New Roman" panose="02020603050405020304" pitchFamily="18" charset="0"/>
              </a:rPr>
              <a:t>’)</a:t>
            </a:r>
          </a:p>
          <a:p>
            <a:pPr marL="0" lvl="0" indent="0">
              <a:spcBef>
                <a:spcPts val="0"/>
              </a:spcBef>
              <a:buNone/>
            </a:pPr>
            <a:r>
              <a:rPr lang="en-US" sz="4800" b="1" i="1" dirty="0">
                <a:solidFill>
                  <a:srgbClr val="FF0000"/>
                </a:solidFill>
                <a:latin typeface="Times New Roman" panose="02020603050405020304" pitchFamily="18" charset="0"/>
                <a:cs typeface="Times New Roman" panose="02020603050405020304" pitchFamily="18" charset="0"/>
              </a:rPr>
              <a:t>       </a:t>
            </a:r>
            <a:r>
              <a:rPr lang="en-US" sz="4000" b="1" dirty="0">
                <a:solidFill>
                  <a:srgbClr val="0000FF"/>
                </a:solidFill>
                <a:latin typeface="Times New Roman" panose="02020603050405020304" pitchFamily="18" charset="0"/>
                <a:cs typeface="Times New Roman" panose="02020603050405020304" pitchFamily="18" charset="0"/>
              </a:rPr>
              <a:t>(Crushing Consequences that lead to contrition) </a:t>
            </a:r>
          </a:p>
          <a:p>
            <a:pPr marL="0" lvl="0" indent="0">
              <a:spcBef>
                <a:spcPts val="0"/>
              </a:spcBef>
              <a:buNone/>
            </a:pPr>
            <a:r>
              <a:rPr lang="en-US" sz="4400" b="1" i="1" dirty="0">
                <a:solidFill>
                  <a:srgbClr val="FF0000"/>
                </a:solidFill>
                <a:latin typeface="Times New Roman" panose="02020603050405020304" pitchFamily="18" charset="0"/>
                <a:cs typeface="Times New Roman" panose="02020603050405020304" pitchFamily="18" charset="0"/>
              </a:rPr>
              <a:t>          and </a:t>
            </a:r>
            <a:r>
              <a:rPr lang="en-US" sz="4400" b="1" i="1" dirty="0" err="1">
                <a:solidFill>
                  <a:srgbClr val="FF0000"/>
                </a:solidFill>
                <a:latin typeface="Times New Roman" panose="02020603050405020304" pitchFamily="18" charset="0"/>
                <a:cs typeface="Times New Roman" panose="02020603050405020304" pitchFamily="18" charset="0"/>
              </a:rPr>
              <a:t>sayest</a:t>
            </a:r>
            <a:r>
              <a:rPr lang="en-US" sz="4400" b="1" i="1" dirty="0">
                <a:solidFill>
                  <a:srgbClr val="FF0000"/>
                </a:solidFill>
                <a:latin typeface="Times New Roman" panose="02020603050405020304" pitchFamily="18" charset="0"/>
                <a:cs typeface="Times New Roman" panose="02020603050405020304" pitchFamily="18" charset="0"/>
              </a:rPr>
              <a:t>, Return, ye children of men.” </a:t>
            </a:r>
          </a:p>
          <a:p>
            <a:pPr marL="0" lvl="0" indent="0">
              <a:spcBef>
                <a:spcPts val="1200"/>
              </a:spcBef>
              <a:buNone/>
            </a:pPr>
            <a:r>
              <a:rPr lang="en-US" sz="3600" b="1" dirty="0">
                <a:latin typeface="Times New Roman" panose="02020603050405020304" pitchFamily="18" charset="0"/>
                <a:cs typeface="Times New Roman" panose="02020603050405020304" pitchFamily="18" charset="0"/>
              </a:rPr>
              <a:t>Mal 3:7 </a:t>
            </a:r>
            <a:r>
              <a:rPr lang="en-US" sz="4000" b="1" i="1" dirty="0">
                <a:solidFill>
                  <a:srgbClr val="FF0000"/>
                </a:solidFill>
                <a:latin typeface="Times New Roman" panose="02020603050405020304" pitchFamily="18" charset="0"/>
                <a:cs typeface="Times New Roman" panose="02020603050405020304" pitchFamily="18" charset="0"/>
              </a:rPr>
              <a:t>“Even from the days of your fathers </a:t>
            </a:r>
            <a:r>
              <a:rPr lang="en-US" sz="40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ye are gone    </a:t>
            </a:r>
          </a:p>
          <a:p>
            <a:pPr marL="0" lvl="0" indent="0">
              <a:spcBef>
                <a:spcPts val="0"/>
              </a:spcBef>
              <a:buNone/>
            </a:pP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away </a:t>
            </a: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from mine ordinances, and have not kept them.</a:t>
            </a:r>
          </a:p>
          <a:p>
            <a:pPr marL="0" lvl="0" indent="0" algn="ctr">
              <a:spcBef>
                <a:spcPts val="0"/>
              </a:spcBef>
              <a:buNone/>
            </a:pPr>
            <a:r>
              <a:rPr lang="en-US" sz="4000" b="1" i="1" dirty="0">
                <a:solidFill>
                  <a:srgbClr val="FF0000"/>
                </a:solidFill>
                <a:latin typeface="Times New Roman" panose="02020603050405020304" pitchFamily="18" charset="0"/>
                <a:cs typeface="Times New Roman" panose="02020603050405020304" pitchFamily="18" charset="0"/>
              </a:rPr>
              <a:t> </a:t>
            </a:r>
            <a:r>
              <a:rPr lang="en-US" sz="48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Return unto me, and I will return unto you</a:t>
            </a:r>
            <a:r>
              <a:rPr lang="en-US" sz="4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0" lvl="0" indent="0" algn="ctr">
              <a:spcBef>
                <a:spcPts val="0"/>
              </a:spcBef>
              <a:buNone/>
            </a:pPr>
            <a:r>
              <a:rPr lang="en-US" sz="4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saith the LORD of hosts.” </a:t>
            </a:r>
          </a:p>
          <a:p>
            <a:pPr marL="0" lvl="0" indent="0">
              <a:spcBef>
                <a:spcPts val="0"/>
              </a:spcBef>
              <a:buNone/>
            </a:pPr>
            <a:endParaRPr lang="en-US" sz="2800" b="1" dirty="0" err="1"/>
          </a:p>
        </p:txBody>
      </p:sp>
    </p:spTree>
    <p:extLst>
      <p:ext uri="{BB962C8B-B14F-4D97-AF65-F5344CB8AC3E}">
        <p14:creationId xmlns:p14="http://schemas.microsoft.com/office/powerpoint/2010/main" val="1698711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123">
                                            <p:txEl>
                                              <p:pRg st="4" end="4"/>
                                            </p:txEl>
                                          </p:spTgt>
                                        </p:tgtEl>
                                        <p:attrNameLst>
                                          <p:attrName>style.visibility</p:attrName>
                                        </p:attrNameLst>
                                      </p:cBhvr>
                                      <p:to>
                                        <p:strVal val="visible"/>
                                      </p:to>
                                    </p:set>
                                    <p:anim calcmode="lin" valueType="num">
                                      <p:cBhvr>
                                        <p:cTn id="7" dur="500" fill="hold"/>
                                        <p:tgtEl>
                                          <p:spTgt spid="5123">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5123">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5123">
                                            <p:txEl>
                                              <p:pRg st="4" end="4"/>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123">
                                            <p:txEl>
                                              <p:pRg st="5" end="5"/>
                                            </p:txEl>
                                          </p:spTgt>
                                        </p:tgtEl>
                                        <p:attrNameLst>
                                          <p:attrName>style.visibility</p:attrName>
                                        </p:attrNameLst>
                                      </p:cBhvr>
                                      <p:to>
                                        <p:strVal val="visible"/>
                                      </p:to>
                                    </p:set>
                                    <p:anim calcmode="lin" valueType="num">
                                      <p:cBhvr>
                                        <p:cTn id="14" dur="500" fill="hold"/>
                                        <p:tgtEl>
                                          <p:spTgt spid="5123">
                                            <p:txEl>
                                              <p:pRg st="5" end="5"/>
                                            </p:txEl>
                                          </p:spTgt>
                                        </p:tgtEl>
                                        <p:attrNameLst>
                                          <p:attrName>ppt_w</p:attrName>
                                        </p:attrNameLst>
                                      </p:cBhvr>
                                      <p:tavLst>
                                        <p:tav tm="0">
                                          <p:val>
                                            <p:fltVal val="0"/>
                                          </p:val>
                                        </p:tav>
                                        <p:tav tm="100000">
                                          <p:val>
                                            <p:strVal val="#ppt_w"/>
                                          </p:val>
                                        </p:tav>
                                      </p:tavLst>
                                    </p:anim>
                                    <p:anim calcmode="lin" valueType="num">
                                      <p:cBhvr>
                                        <p:cTn id="15" dur="500" fill="hold"/>
                                        <p:tgtEl>
                                          <p:spTgt spid="5123">
                                            <p:txEl>
                                              <p:pRg st="5" end="5"/>
                                            </p:txEl>
                                          </p:spTgt>
                                        </p:tgtEl>
                                        <p:attrNameLst>
                                          <p:attrName>ppt_h</p:attrName>
                                        </p:attrNameLst>
                                      </p:cBhvr>
                                      <p:tavLst>
                                        <p:tav tm="0">
                                          <p:val>
                                            <p:fltVal val="0"/>
                                          </p:val>
                                        </p:tav>
                                        <p:tav tm="100000">
                                          <p:val>
                                            <p:strVal val="#ppt_h"/>
                                          </p:val>
                                        </p:tav>
                                      </p:tavLst>
                                    </p:anim>
                                    <p:animEffect transition="in" filter="fade">
                                      <p:cBhvr>
                                        <p:cTn id="16" dur="500"/>
                                        <p:tgtEl>
                                          <p:spTgt spid="5123">
                                            <p:txEl>
                                              <p:pRg st="5" end="5"/>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5123">
                                            <p:txEl>
                                              <p:pRg st="6" end="6"/>
                                            </p:txEl>
                                          </p:spTgt>
                                        </p:tgtEl>
                                        <p:attrNameLst>
                                          <p:attrName>style.visibility</p:attrName>
                                        </p:attrNameLst>
                                      </p:cBhvr>
                                      <p:to>
                                        <p:strVal val="visible"/>
                                      </p:to>
                                    </p:set>
                                    <p:anim calcmode="lin" valueType="num">
                                      <p:cBhvr>
                                        <p:cTn id="19" dur="500" fill="hold"/>
                                        <p:tgtEl>
                                          <p:spTgt spid="5123">
                                            <p:txEl>
                                              <p:pRg st="6" end="6"/>
                                            </p:txEl>
                                          </p:spTgt>
                                        </p:tgtEl>
                                        <p:attrNameLst>
                                          <p:attrName>ppt_w</p:attrName>
                                        </p:attrNameLst>
                                      </p:cBhvr>
                                      <p:tavLst>
                                        <p:tav tm="0">
                                          <p:val>
                                            <p:fltVal val="0"/>
                                          </p:val>
                                        </p:tav>
                                        <p:tav tm="100000">
                                          <p:val>
                                            <p:strVal val="#ppt_w"/>
                                          </p:val>
                                        </p:tav>
                                      </p:tavLst>
                                    </p:anim>
                                    <p:anim calcmode="lin" valueType="num">
                                      <p:cBhvr>
                                        <p:cTn id="20" dur="500" fill="hold"/>
                                        <p:tgtEl>
                                          <p:spTgt spid="5123">
                                            <p:txEl>
                                              <p:pRg st="6" end="6"/>
                                            </p:txEl>
                                          </p:spTgt>
                                        </p:tgtEl>
                                        <p:attrNameLst>
                                          <p:attrName>ppt_h</p:attrName>
                                        </p:attrNameLst>
                                      </p:cBhvr>
                                      <p:tavLst>
                                        <p:tav tm="0">
                                          <p:val>
                                            <p:fltVal val="0"/>
                                          </p:val>
                                        </p:tav>
                                        <p:tav tm="100000">
                                          <p:val>
                                            <p:strVal val="#ppt_h"/>
                                          </p:val>
                                        </p:tav>
                                      </p:tavLst>
                                    </p:anim>
                                    <p:animEffect transition="in" filter="fade">
                                      <p:cBhvr>
                                        <p:cTn id="21" dur="500"/>
                                        <p:tgtEl>
                                          <p:spTgt spid="512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123">
                                            <p:txEl>
                                              <p:pRg st="7" end="7"/>
                                            </p:txEl>
                                          </p:spTgt>
                                        </p:tgtEl>
                                        <p:attrNameLst>
                                          <p:attrName>style.visibility</p:attrName>
                                        </p:attrNameLst>
                                      </p:cBhvr>
                                      <p:to>
                                        <p:strVal val="visible"/>
                                      </p:to>
                                    </p:set>
                                    <p:animEffect transition="in" filter="fade">
                                      <p:cBhvr>
                                        <p:cTn id="26" dur="1000"/>
                                        <p:tgtEl>
                                          <p:spTgt spid="5123">
                                            <p:txEl>
                                              <p:pRg st="7" end="7"/>
                                            </p:txEl>
                                          </p:spTgt>
                                        </p:tgtEl>
                                      </p:cBhvr>
                                    </p:animEffect>
                                    <p:anim calcmode="lin" valueType="num">
                                      <p:cBhvr>
                                        <p:cTn id="27" dur="1000" fill="hold"/>
                                        <p:tgtEl>
                                          <p:spTgt spid="5123">
                                            <p:txEl>
                                              <p:pRg st="7" end="7"/>
                                            </p:txEl>
                                          </p:spTgt>
                                        </p:tgtEl>
                                        <p:attrNameLst>
                                          <p:attrName>ppt_x</p:attrName>
                                        </p:attrNameLst>
                                      </p:cBhvr>
                                      <p:tavLst>
                                        <p:tav tm="0">
                                          <p:val>
                                            <p:strVal val="#ppt_x"/>
                                          </p:val>
                                        </p:tav>
                                        <p:tav tm="100000">
                                          <p:val>
                                            <p:strVal val="#ppt_x"/>
                                          </p:val>
                                        </p:tav>
                                      </p:tavLst>
                                    </p:anim>
                                    <p:anim calcmode="lin" valueType="num">
                                      <p:cBhvr>
                                        <p:cTn id="28" dur="1000" fill="hold"/>
                                        <p:tgtEl>
                                          <p:spTgt spid="5123">
                                            <p:txEl>
                                              <p:pRg st="7" end="7"/>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123">
                                            <p:txEl>
                                              <p:pRg st="8" end="8"/>
                                            </p:txEl>
                                          </p:spTgt>
                                        </p:tgtEl>
                                        <p:attrNameLst>
                                          <p:attrName>style.visibility</p:attrName>
                                        </p:attrNameLst>
                                      </p:cBhvr>
                                      <p:to>
                                        <p:strVal val="visible"/>
                                      </p:to>
                                    </p:set>
                                    <p:animEffect transition="in" filter="fade">
                                      <p:cBhvr>
                                        <p:cTn id="31" dur="1000"/>
                                        <p:tgtEl>
                                          <p:spTgt spid="5123">
                                            <p:txEl>
                                              <p:pRg st="8" end="8"/>
                                            </p:txEl>
                                          </p:spTgt>
                                        </p:tgtEl>
                                      </p:cBhvr>
                                    </p:animEffect>
                                    <p:anim calcmode="lin" valueType="num">
                                      <p:cBhvr>
                                        <p:cTn id="32" dur="1000" fill="hold"/>
                                        <p:tgtEl>
                                          <p:spTgt spid="5123">
                                            <p:txEl>
                                              <p:pRg st="8" end="8"/>
                                            </p:txEl>
                                          </p:spTgt>
                                        </p:tgtEl>
                                        <p:attrNameLst>
                                          <p:attrName>ppt_x</p:attrName>
                                        </p:attrNameLst>
                                      </p:cBhvr>
                                      <p:tavLst>
                                        <p:tav tm="0">
                                          <p:val>
                                            <p:strVal val="#ppt_x"/>
                                          </p:val>
                                        </p:tav>
                                        <p:tav tm="100000">
                                          <p:val>
                                            <p:strVal val="#ppt_x"/>
                                          </p:val>
                                        </p:tav>
                                      </p:tavLst>
                                    </p:anim>
                                    <p:anim calcmode="lin" valueType="num">
                                      <p:cBhvr>
                                        <p:cTn id="33" dur="1000" fill="hold"/>
                                        <p:tgtEl>
                                          <p:spTgt spid="512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0" y="0"/>
            <a:ext cx="12192000" cy="6705600"/>
          </a:xfrm>
        </p:spPr>
        <p:txBody>
          <a:bodyPr/>
          <a:lstStyle/>
          <a:p>
            <a:pPr marL="0" lvl="0" indent="0">
              <a:spcBef>
                <a:spcPts val="0"/>
              </a:spcBef>
              <a:buNone/>
            </a:pPr>
            <a:r>
              <a:rPr lang="en-US" sz="3600" b="1" i="1" dirty="0">
                <a:solidFill>
                  <a:srgbClr val="000000"/>
                </a:solidFill>
              </a:rPr>
              <a:t>1. Revelation  2 . Response   3. Reward  4. Rebellion  5. Rebuke </a:t>
            </a:r>
          </a:p>
          <a:p>
            <a:pPr marL="0" lvl="0" indent="0">
              <a:spcBef>
                <a:spcPts val="0"/>
              </a:spcBef>
              <a:buNone/>
            </a:pPr>
            <a:r>
              <a:rPr lang="en-US" sz="4800" b="1" i="1" dirty="0">
                <a:solidFill>
                  <a:srgbClr val="000000"/>
                </a:solidFill>
              </a:rPr>
              <a:t>6</a:t>
            </a:r>
            <a:r>
              <a:rPr lang="en-US" sz="4800" b="1" i="1" dirty="0">
                <a:solidFill>
                  <a:srgbClr val="000000"/>
                </a:solidFill>
                <a:latin typeface="Times New Roman" panose="02020603050405020304" pitchFamily="18" charset="0"/>
                <a:cs typeface="Times New Roman" panose="02020603050405020304" pitchFamily="18" charset="0"/>
              </a:rPr>
              <a:t>. </a:t>
            </a:r>
            <a:r>
              <a:rPr lang="en-US" sz="4800" b="1" u="sng"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Reconsider</a:t>
            </a:r>
            <a:r>
              <a:rPr lang="en-US" sz="4000" b="1" u="sng"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4000" b="1" i="1" dirty="0">
                <a:latin typeface="Times New Roman" panose="02020603050405020304" pitchFamily="18" charset="0"/>
                <a:cs typeface="Times New Roman" panose="02020603050405020304" pitchFamily="18" charset="0"/>
              </a:rPr>
              <a:t> </a:t>
            </a:r>
            <a:r>
              <a:rPr lang="en-US" sz="4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We determine how we’ll respond</a:t>
            </a:r>
            <a:r>
              <a:rPr lang="en-US" sz="4000" b="1" i="1" dirty="0">
                <a:latin typeface="Times New Roman" panose="02020603050405020304" pitchFamily="18" charset="0"/>
                <a:cs typeface="Times New Roman" panose="02020603050405020304" pitchFamily="18" charset="0"/>
              </a:rPr>
              <a:t>.</a:t>
            </a:r>
          </a:p>
          <a:p>
            <a:pPr marL="0" lvl="0" indent="0">
              <a:spcBef>
                <a:spcPts val="0"/>
              </a:spcBef>
              <a:buNone/>
            </a:pPr>
            <a:r>
              <a:rPr lang="en-US" sz="4000" b="1" i="1" dirty="0">
                <a:latin typeface="Times New Roman" panose="02020603050405020304" pitchFamily="18" charset="0"/>
                <a:cs typeface="Times New Roman" panose="02020603050405020304" pitchFamily="18" charset="0"/>
              </a:rPr>
              <a:t> </a:t>
            </a:r>
            <a:r>
              <a:rPr lang="en-US" b="1" i="1" dirty="0">
                <a:latin typeface="Times New Roman" panose="02020603050405020304" pitchFamily="18" charset="0"/>
                <a:cs typeface="Times New Roman" panose="02020603050405020304" pitchFamily="18" charset="0"/>
              </a:rPr>
              <a:t>Dt 8:6 </a:t>
            </a:r>
            <a:r>
              <a:rPr lang="en-US" sz="4000" b="1" i="1" dirty="0">
                <a:solidFill>
                  <a:srgbClr val="FF0000"/>
                </a:solidFill>
                <a:latin typeface="Times New Roman" panose="02020603050405020304" pitchFamily="18" charset="0"/>
                <a:cs typeface="Times New Roman" panose="02020603050405020304" pitchFamily="18" charset="0"/>
              </a:rPr>
              <a:t>“Therefore thou shalt </a:t>
            </a:r>
            <a:r>
              <a:rPr lang="en-US" sz="40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keep the commandments </a:t>
            </a:r>
          </a:p>
          <a:p>
            <a:pPr marL="0" lvl="0" indent="0">
              <a:spcBef>
                <a:spcPts val="0"/>
              </a:spcBef>
              <a:buNone/>
            </a:pPr>
            <a:r>
              <a:rPr lang="en-US" sz="4000" b="1" i="1" dirty="0">
                <a:solidFill>
                  <a:srgbClr val="FF0000"/>
                </a:solidFill>
                <a:latin typeface="Times New Roman" panose="02020603050405020304" pitchFamily="18" charset="0"/>
                <a:cs typeface="Times New Roman" panose="02020603050405020304" pitchFamily="18" charset="0"/>
              </a:rPr>
              <a:t>      of the LORD…</a:t>
            </a:r>
            <a:r>
              <a:rPr lang="en-US" sz="40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walk in his ways</a:t>
            </a:r>
            <a:r>
              <a:rPr lang="en-US" sz="4000" b="1" i="1" dirty="0">
                <a:solidFill>
                  <a:srgbClr val="FF0000"/>
                </a:solidFill>
                <a:latin typeface="Times New Roman" panose="02020603050405020304" pitchFamily="18" charset="0"/>
                <a:cs typeface="Times New Roman" panose="02020603050405020304" pitchFamily="18" charset="0"/>
              </a:rPr>
              <a:t>, and </a:t>
            </a:r>
            <a:r>
              <a:rPr lang="en-US" sz="40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 fear him</a:t>
            </a:r>
            <a:r>
              <a:rPr lang="en-US" sz="4000" b="1" i="1" dirty="0">
                <a:solidFill>
                  <a:srgbClr val="FF0000"/>
                </a:solidFill>
                <a:latin typeface="Times New Roman" panose="02020603050405020304" pitchFamily="18" charset="0"/>
                <a:cs typeface="Times New Roman" panose="02020603050405020304" pitchFamily="18" charset="0"/>
              </a:rPr>
              <a:t>.” </a:t>
            </a:r>
          </a:p>
          <a:p>
            <a:pPr marL="0" lvl="0" indent="0">
              <a:spcBef>
                <a:spcPts val="0"/>
              </a:spcBef>
              <a:buNone/>
            </a:pPr>
            <a:r>
              <a:rPr lang="en-US" sz="3600" b="1" dirty="0">
                <a:latin typeface="Times New Roman" panose="02020603050405020304" pitchFamily="18" charset="0"/>
                <a:cs typeface="Times New Roman" panose="02020603050405020304" pitchFamily="18" charset="0"/>
              </a:rPr>
              <a:t> </a:t>
            </a:r>
            <a:r>
              <a:rPr lang="en-US" sz="4000" b="1" dirty="0">
                <a:latin typeface="Times New Roman" panose="02020603050405020304" pitchFamily="18" charset="0"/>
                <a:cs typeface="Times New Roman" panose="02020603050405020304" pitchFamily="18" charset="0"/>
              </a:rPr>
              <a:t>A. </a:t>
            </a:r>
            <a:r>
              <a:rPr lang="en-US" sz="4400" b="1" dirty="0">
                <a:latin typeface="Times New Roman" panose="02020603050405020304" pitchFamily="18" charset="0"/>
                <a:cs typeface="Times New Roman" panose="02020603050405020304" pitchFamily="18" charset="0"/>
              </a:rPr>
              <a:t>If we </a:t>
            </a:r>
            <a:r>
              <a:rPr lang="en-US" sz="4400" b="1" u="sng" dirty="0">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repent</a:t>
            </a:r>
            <a:r>
              <a:rPr lang="en-US" sz="4400" b="1" dirty="0">
                <a:latin typeface="Times New Roman" panose="02020603050405020304" pitchFamily="18" charset="0"/>
                <a:cs typeface="Times New Roman" panose="02020603050405020304" pitchFamily="18" charset="0"/>
              </a:rPr>
              <a:t>, the cycle repeats! (</a:t>
            </a:r>
            <a:r>
              <a:rPr lang="en-US" sz="4000" b="1" dirty="0">
                <a:latin typeface="Times New Roman" panose="02020603050405020304" pitchFamily="18" charset="0"/>
                <a:cs typeface="Times New Roman" panose="02020603050405020304" pitchFamily="18" charset="0"/>
              </a:rPr>
              <a:t>Restores/blesses)</a:t>
            </a:r>
          </a:p>
          <a:p>
            <a:pPr marL="0" lvl="0" indent="0">
              <a:spcBef>
                <a:spcPts val="0"/>
              </a:spcBef>
              <a:buNone/>
            </a:pPr>
            <a:r>
              <a:rPr lang="en-US" sz="3600" b="1" i="1" dirty="0">
                <a:latin typeface="Times New Roman" panose="02020603050405020304" pitchFamily="18" charset="0"/>
                <a:cs typeface="Times New Roman" panose="02020603050405020304" pitchFamily="18" charset="0"/>
              </a:rPr>
              <a:t>  Pr. 2:23  </a:t>
            </a:r>
            <a:r>
              <a:rPr lang="en-US" sz="3600" b="1" i="1" dirty="0">
                <a:solidFill>
                  <a:srgbClr val="FF0000"/>
                </a:solidFill>
                <a:latin typeface="Times New Roman" panose="02020603050405020304" pitchFamily="18" charset="0"/>
                <a:cs typeface="Times New Roman" panose="02020603050405020304" pitchFamily="18" charset="0"/>
              </a:rPr>
              <a:t>“</a:t>
            </a:r>
            <a:r>
              <a:rPr 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Turn you at my reproof: behold, I will pour out my </a:t>
            </a:r>
          </a:p>
          <a:p>
            <a:pPr marL="0" lvl="0" indent="0">
              <a:spcBef>
                <a:spcPts val="0"/>
              </a:spcBef>
              <a:buNone/>
            </a:pPr>
            <a:r>
              <a:rPr lang="en-US" sz="36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Spirit unto you, I will make known my words unto you.”</a:t>
            </a:r>
          </a:p>
          <a:p>
            <a:pPr marL="0" lvl="0" indent="0">
              <a:spcBef>
                <a:spcPts val="0"/>
              </a:spcBef>
              <a:buNone/>
            </a:pPr>
            <a:r>
              <a:rPr lang="en-US" sz="4000" b="1" dirty="0">
                <a:latin typeface="Times New Roman" panose="02020603050405020304" pitchFamily="18" charset="0"/>
                <a:cs typeface="Times New Roman" panose="02020603050405020304" pitchFamily="18" charset="0"/>
              </a:rPr>
              <a:t>  1)  God </a:t>
            </a:r>
            <a:r>
              <a:rPr lang="en-US" sz="4000" b="1" i="1" u="sng" dirty="0">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delights</a:t>
            </a:r>
            <a:r>
              <a:rPr lang="en-US" sz="4000" b="1" dirty="0">
                <a:latin typeface="Times New Roman" panose="02020603050405020304" pitchFamily="18" charset="0"/>
                <a:cs typeface="Times New Roman" panose="02020603050405020304" pitchFamily="18" charset="0"/>
              </a:rPr>
              <a:t> to draw us back to him.  </a:t>
            </a:r>
            <a:r>
              <a:rPr lang="en-US" sz="2800" b="1" dirty="0">
                <a:solidFill>
                  <a:srgbClr val="000000"/>
                </a:solidFill>
                <a:latin typeface="Times New Roman" panose="02020603050405020304" pitchFamily="18" charset="0"/>
                <a:cs typeface="Times New Roman" panose="02020603050405020304" pitchFamily="18" charset="0"/>
              </a:rPr>
              <a:t>2 Chron 7:14</a:t>
            </a:r>
          </a:p>
          <a:p>
            <a:pPr marL="0" lvl="0" indent="0" algn="ctr">
              <a:spcBef>
                <a:spcPts val="0"/>
              </a:spcBef>
              <a:buNone/>
            </a:pPr>
            <a:r>
              <a:rPr lang="en-US" sz="4000" b="1" i="1" dirty="0">
                <a:solidFill>
                  <a:srgbClr val="FF0000"/>
                </a:solidFill>
                <a:latin typeface="Times New Roman" panose="02020603050405020304" pitchFamily="18" charset="0"/>
                <a:cs typeface="Times New Roman" panose="02020603050405020304" pitchFamily="18" charset="0"/>
              </a:rPr>
              <a:t>  “If my people….humble themselves, pray, seek my face and turn from their wicked ways.  </a:t>
            </a:r>
          </a:p>
        </p:txBody>
      </p:sp>
      <p:sp>
        <p:nvSpPr>
          <p:cNvPr id="4" name="TextBox 3">
            <a:extLst>
              <a:ext uri="{FF2B5EF4-FFF2-40B4-BE49-F238E27FC236}">
                <a16:creationId xmlns:a16="http://schemas.microsoft.com/office/drawing/2014/main" id="{E74BDD3F-5027-FF30-C734-2CED823AC9AB}"/>
              </a:ext>
            </a:extLst>
          </p:cNvPr>
          <p:cNvSpPr txBox="1"/>
          <p:nvPr/>
        </p:nvSpPr>
        <p:spPr>
          <a:xfrm>
            <a:off x="94861" y="6035036"/>
            <a:ext cx="12115800" cy="707886"/>
          </a:xfrm>
          <a:prstGeom prst="rect">
            <a:avLst/>
          </a:prstGeom>
          <a:noFill/>
        </p:spPr>
        <p:txBody>
          <a:bodyPr wrap="square">
            <a:spAutoFit/>
          </a:bodyPr>
          <a:lstStyle/>
          <a:p>
            <a:r>
              <a:rPr kumimoji="0" lang="en-US" sz="4000" b="1" i="1"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Then I will hear…forgive their sin, and heal their land”</a:t>
            </a:r>
            <a:endParaRPr lang="en-US"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6156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123">
                                            <p:txEl>
                                              <p:pRg st="4" end="4"/>
                                            </p:txEl>
                                          </p:spTgt>
                                        </p:tgtEl>
                                        <p:attrNameLst>
                                          <p:attrName>style.visibility</p:attrName>
                                        </p:attrNameLst>
                                      </p:cBhvr>
                                      <p:to>
                                        <p:strVal val="visible"/>
                                      </p:to>
                                    </p:set>
                                    <p:anim calcmode="lin" valueType="num">
                                      <p:cBhvr>
                                        <p:cTn id="7" dur="1000" fill="hold"/>
                                        <p:tgtEl>
                                          <p:spTgt spid="5123">
                                            <p:txEl>
                                              <p:pRg st="4" end="4"/>
                                            </p:txEl>
                                          </p:spTgt>
                                        </p:tgtEl>
                                        <p:attrNameLst>
                                          <p:attrName>ppt_w</p:attrName>
                                        </p:attrNameLst>
                                      </p:cBhvr>
                                      <p:tavLst>
                                        <p:tav tm="0">
                                          <p:val>
                                            <p:fltVal val="0"/>
                                          </p:val>
                                        </p:tav>
                                        <p:tav tm="100000">
                                          <p:val>
                                            <p:strVal val="#ppt_w"/>
                                          </p:val>
                                        </p:tav>
                                      </p:tavLst>
                                    </p:anim>
                                    <p:anim calcmode="lin" valueType="num">
                                      <p:cBhvr>
                                        <p:cTn id="8" dur="1000" fill="hold"/>
                                        <p:tgtEl>
                                          <p:spTgt spid="5123">
                                            <p:txEl>
                                              <p:pRg st="4" end="4"/>
                                            </p:txEl>
                                          </p:spTgt>
                                        </p:tgtEl>
                                        <p:attrNameLst>
                                          <p:attrName>ppt_h</p:attrName>
                                        </p:attrNameLst>
                                      </p:cBhvr>
                                      <p:tavLst>
                                        <p:tav tm="0">
                                          <p:val>
                                            <p:fltVal val="0"/>
                                          </p:val>
                                        </p:tav>
                                        <p:tav tm="100000">
                                          <p:val>
                                            <p:strVal val="#ppt_h"/>
                                          </p:val>
                                        </p:tav>
                                      </p:tavLst>
                                    </p:anim>
                                    <p:anim calcmode="lin" valueType="num">
                                      <p:cBhvr>
                                        <p:cTn id="9" dur="1000" fill="hold"/>
                                        <p:tgtEl>
                                          <p:spTgt spid="5123">
                                            <p:txEl>
                                              <p:pRg st="4" end="4"/>
                                            </p:txEl>
                                          </p:spTgt>
                                        </p:tgtEl>
                                        <p:attrNameLst>
                                          <p:attrName>style.rotation</p:attrName>
                                        </p:attrNameLst>
                                      </p:cBhvr>
                                      <p:tavLst>
                                        <p:tav tm="0">
                                          <p:val>
                                            <p:fltVal val="90"/>
                                          </p:val>
                                        </p:tav>
                                        <p:tav tm="100000">
                                          <p:val>
                                            <p:fltVal val="0"/>
                                          </p:val>
                                        </p:tav>
                                      </p:tavLst>
                                    </p:anim>
                                    <p:animEffect transition="in" filter="fade">
                                      <p:cBhvr>
                                        <p:cTn id="10" dur="1000"/>
                                        <p:tgtEl>
                                          <p:spTgt spid="512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123">
                                            <p:txEl>
                                              <p:pRg st="5" end="5"/>
                                            </p:txEl>
                                          </p:spTgt>
                                        </p:tgtEl>
                                        <p:attrNameLst>
                                          <p:attrName>style.visibility</p:attrName>
                                        </p:attrNameLst>
                                      </p:cBhvr>
                                      <p:to>
                                        <p:strVal val="visible"/>
                                      </p:to>
                                    </p:set>
                                    <p:animEffect transition="in" filter="randombar(horizontal)">
                                      <p:cBhvr>
                                        <p:cTn id="15" dur="500"/>
                                        <p:tgtEl>
                                          <p:spTgt spid="5123">
                                            <p:txEl>
                                              <p:pRg st="5" end="5"/>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5123">
                                            <p:txEl>
                                              <p:pRg st="6" end="6"/>
                                            </p:txEl>
                                          </p:spTgt>
                                        </p:tgtEl>
                                        <p:attrNameLst>
                                          <p:attrName>style.visibility</p:attrName>
                                        </p:attrNameLst>
                                      </p:cBhvr>
                                      <p:to>
                                        <p:strVal val="visible"/>
                                      </p:to>
                                    </p:set>
                                    <p:animEffect transition="in" filter="randombar(horizontal)">
                                      <p:cBhvr>
                                        <p:cTn id="18" dur="500"/>
                                        <p:tgtEl>
                                          <p:spTgt spid="512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5123">
                                            <p:txEl>
                                              <p:pRg st="7" end="7"/>
                                            </p:txEl>
                                          </p:spTgt>
                                        </p:tgtEl>
                                        <p:attrNameLst>
                                          <p:attrName>style.visibility</p:attrName>
                                        </p:attrNameLst>
                                      </p:cBhvr>
                                      <p:to>
                                        <p:strVal val="visible"/>
                                      </p:to>
                                    </p:set>
                                    <p:anim calcmode="lin" valueType="num">
                                      <p:cBhvr>
                                        <p:cTn id="23" dur="500" fill="hold"/>
                                        <p:tgtEl>
                                          <p:spTgt spid="5123">
                                            <p:txEl>
                                              <p:pRg st="7" end="7"/>
                                            </p:txEl>
                                          </p:spTgt>
                                        </p:tgtEl>
                                        <p:attrNameLst>
                                          <p:attrName>ppt_w</p:attrName>
                                        </p:attrNameLst>
                                      </p:cBhvr>
                                      <p:tavLst>
                                        <p:tav tm="0">
                                          <p:val>
                                            <p:fltVal val="0"/>
                                          </p:val>
                                        </p:tav>
                                        <p:tav tm="100000">
                                          <p:val>
                                            <p:strVal val="#ppt_w"/>
                                          </p:val>
                                        </p:tav>
                                      </p:tavLst>
                                    </p:anim>
                                    <p:anim calcmode="lin" valueType="num">
                                      <p:cBhvr>
                                        <p:cTn id="24" dur="500" fill="hold"/>
                                        <p:tgtEl>
                                          <p:spTgt spid="5123">
                                            <p:txEl>
                                              <p:pRg st="7" end="7"/>
                                            </p:txEl>
                                          </p:spTgt>
                                        </p:tgtEl>
                                        <p:attrNameLst>
                                          <p:attrName>ppt_h</p:attrName>
                                        </p:attrNameLst>
                                      </p:cBhvr>
                                      <p:tavLst>
                                        <p:tav tm="0">
                                          <p:val>
                                            <p:fltVal val="0"/>
                                          </p:val>
                                        </p:tav>
                                        <p:tav tm="100000">
                                          <p:val>
                                            <p:strVal val="#ppt_h"/>
                                          </p:val>
                                        </p:tav>
                                      </p:tavLst>
                                    </p:anim>
                                    <p:animEffect transition="in" filter="fade">
                                      <p:cBhvr>
                                        <p:cTn id="25" dur="500"/>
                                        <p:tgtEl>
                                          <p:spTgt spid="5123">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5123">
                                            <p:txEl>
                                              <p:pRg st="8" end="8"/>
                                            </p:txEl>
                                          </p:spTgt>
                                        </p:tgtEl>
                                        <p:attrNameLst>
                                          <p:attrName>style.visibility</p:attrName>
                                        </p:attrNameLst>
                                      </p:cBhvr>
                                      <p:to>
                                        <p:strVal val="visible"/>
                                      </p:to>
                                    </p:set>
                                    <p:anim calcmode="lin" valueType="num">
                                      <p:cBhvr>
                                        <p:cTn id="30" dur="500" fill="hold"/>
                                        <p:tgtEl>
                                          <p:spTgt spid="5123">
                                            <p:txEl>
                                              <p:pRg st="8" end="8"/>
                                            </p:txEl>
                                          </p:spTgt>
                                        </p:tgtEl>
                                        <p:attrNameLst>
                                          <p:attrName>ppt_w</p:attrName>
                                        </p:attrNameLst>
                                      </p:cBhvr>
                                      <p:tavLst>
                                        <p:tav tm="0">
                                          <p:val>
                                            <p:fltVal val="0"/>
                                          </p:val>
                                        </p:tav>
                                        <p:tav tm="100000">
                                          <p:val>
                                            <p:strVal val="#ppt_w"/>
                                          </p:val>
                                        </p:tav>
                                      </p:tavLst>
                                    </p:anim>
                                    <p:anim calcmode="lin" valueType="num">
                                      <p:cBhvr>
                                        <p:cTn id="31" dur="500" fill="hold"/>
                                        <p:tgtEl>
                                          <p:spTgt spid="5123">
                                            <p:txEl>
                                              <p:pRg st="8" end="8"/>
                                            </p:txEl>
                                          </p:spTgt>
                                        </p:tgtEl>
                                        <p:attrNameLst>
                                          <p:attrName>ppt_h</p:attrName>
                                        </p:attrNameLst>
                                      </p:cBhvr>
                                      <p:tavLst>
                                        <p:tav tm="0">
                                          <p:val>
                                            <p:fltVal val="0"/>
                                          </p:val>
                                        </p:tav>
                                        <p:tav tm="100000">
                                          <p:val>
                                            <p:strVal val="#ppt_h"/>
                                          </p:val>
                                        </p:tav>
                                      </p:tavLst>
                                    </p:anim>
                                    <p:animEffect transition="in" filter="fade">
                                      <p:cBhvr>
                                        <p:cTn id="32" dur="500"/>
                                        <p:tgtEl>
                                          <p:spTgt spid="512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fade">
                                      <p:cBhvr>
                                        <p:cTn id="37" dur="1000"/>
                                        <p:tgtEl>
                                          <p:spTgt spid="4">
                                            <p:txEl>
                                              <p:pRg st="0" end="0"/>
                                            </p:txEl>
                                          </p:spTgt>
                                        </p:tgtEl>
                                      </p:cBhvr>
                                    </p:animEffect>
                                    <p:anim calcmode="lin" valueType="num">
                                      <p:cBhvr>
                                        <p:cTn id="3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76200" y="0"/>
            <a:ext cx="12039600" cy="6705600"/>
          </a:xfrm>
        </p:spPr>
        <p:txBody>
          <a:bodyPr/>
          <a:lstStyle/>
          <a:p>
            <a:pPr marL="0" lvl="0" indent="0">
              <a:spcBef>
                <a:spcPts val="1200"/>
              </a:spcBef>
              <a:buNone/>
            </a:pPr>
            <a:r>
              <a:rPr lang="en-US" sz="4400" b="1" i="1" dirty="0">
                <a:solidFill>
                  <a:srgbClr val="000000"/>
                </a:solidFill>
              </a:rPr>
              <a:t>6. </a:t>
            </a:r>
            <a:r>
              <a:rPr lang="en-US" sz="4400" b="1" i="1" u="sng" dirty="0">
                <a:solidFill>
                  <a:srgbClr val="FF0066"/>
                </a:solidFill>
              </a:rPr>
              <a:t>Reconsider</a:t>
            </a:r>
            <a:r>
              <a:rPr lang="en-US" sz="3600" b="1" i="1" u="sng" dirty="0">
                <a:solidFill>
                  <a:srgbClr val="FF0066"/>
                </a:solidFill>
              </a:rPr>
              <a:t>:</a:t>
            </a:r>
            <a:r>
              <a:rPr lang="en-US" sz="3600" b="1" i="1" dirty="0"/>
              <a:t> </a:t>
            </a:r>
            <a:r>
              <a:rPr lang="en-US" sz="3600" b="1" i="1" dirty="0">
                <a:effectLst>
                  <a:outerShdw blurRad="38100" dist="38100" dir="2700000" algn="tl">
                    <a:srgbClr val="000000">
                      <a:alpha val="43137"/>
                    </a:srgbClr>
                  </a:outerShdw>
                </a:effectLst>
              </a:rPr>
              <a:t>We determine what we’ll do</a:t>
            </a:r>
            <a:r>
              <a:rPr lang="en-US" sz="3600" b="1" i="1" dirty="0"/>
              <a:t>. </a:t>
            </a:r>
          </a:p>
          <a:p>
            <a:pPr marL="0" lvl="0" indent="0">
              <a:spcBef>
                <a:spcPts val="0"/>
              </a:spcBef>
              <a:buNone/>
            </a:pPr>
            <a:r>
              <a:rPr lang="en-US" sz="4400" b="1" i="1" dirty="0"/>
              <a:t>  A. </a:t>
            </a:r>
            <a:r>
              <a:rPr lang="en-US" sz="4800" b="1" i="1" dirty="0"/>
              <a:t>If we repent, the cycle repeats!   </a:t>
            </a:r>
            <a:r>
              <a:rPr lang="en-US" b="1" i="1" dirty="0"/>
              <a:t>James 4:7-8                    </a:t>
            </a:r>
          </a:p>
          <a:p>
            <a:pPr marL="0" lvl="0" indent="0">
              <a:spcBef>
                <a:spcPts val="0"/>
              </a:spcBef>
              <a:buNone/>
            </a:pP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u="sng" dirty="0">
                <a:solidFill>
                  <a:srgbClr val="FF0000"/>
                </a:solidFill>
                <a:latin typeface="Times New Roman" panose="02020603050405020304" pitchFamily="18" charset="0"/>
                <a:cs typeface="Times New Roman" panose="02020603050405020304" pitchFamily="18" charset="0"/>
              </a:rPr>
              <a:t>Submit yourselves </a:t>
            </a:r>
            <a:r>
              <a:rPr lang="en-US" sz="4000" b="1" i="1" dirty="0">
                <a:solidFill>
                  <a:srgbClr val="FF0000"/>
                </a:solidFill>
                <a:latin typeface="Times New Roman" panose="02020603050405020304" pitchFamily="18" charset="0"/>
                <a:cs typeface="Times New Roman" panose="02020603050405020304" pitchFamily="18" charset="0"/>
              </a:rPr>
              <a:t>therefore to God.</a:t>
            </a:r>
          </a:p>
          <a:p>
            <a:pPr marL="0" lvl="0" indent="0">
              <a:spcBef>
                <a:spcPts val="0"/>
              </a:spcBef>
              <a:buNone/>
            </a:pPr>
            <a:r>
              <a:rPr lang="en-US" sz="4000" b="1" dirty="0">
                <a:latin typeface="Times New Roman" panose="02020603050405020304" pitchFamily="18" charset="0"/>
                <a:cs typeface="Times New Roman" panose="02020603050405020304" pitchFamily="18" charset="0"/>
              </a:rPr>
              <a:t>                 </a:t>
            </a:r>
            <a:r>
              <a:rPr lang="en-US" sz="3600" b="1" dirty="0">
                <a:solidFill>
                  <a:srgbClr val="0000FF"/>
                </a:solidFill>
                <a:latin typeface="Times New Roman" panose="02020603050405020304" pitchFamily="18" charset="0"/>
                <a:cs typeface="Times New Roman" panose="02020603050405020304" pitchFamily="18" charset="0"/>
              </a:rPr>
              <a:t>(</a:t>
            </a:r>
            <a:r>
              <a:rPr lang="en-US" sz="3600" b="1" dirty="0" err="1">
                <a:solidFill>
                  <a:srgbClr val="0000FF"/>
                </a:solidFill>
                <a:latin typeface="Times New Roman" panose="02020603050405020304" pitchFamily="18" charset="0"/>
                <a:cs typeface="Times New Roman" panose="02020603050405020304" pitchFamily="18" charset="0"/>
              </a:rPr>
              <a:t>hupotasso</a:t>
            </a:r>
            <a:r>
              <a:rPr lang="en-US" sz="3600" b="1" dirty="0">
                <a:solidFill>
                  <a:srgbClr val="0000FF"/>
                </a:solidFill>
                <a:latin typeface="Times New Roman" panose="02020603050405020304" pitchFamily="18" charset="0"/>
                <a:cs typeface="Times New Roman" panose="02020603050405020304" pitchFamily="18" charset="0"/>
              </a:rPr>
              <a:t>: subordinate, line up under)     </a:t>
            </a:r>
          </a:p>
          <a:p>
            <a:pPr marL="0" lvl="0" indent="0">
              <a:spcBef>
                <a:spcPts val="0"/>
              </a:spcBef>
              <a:buNone/>
            </a:pP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u="sng" dirty="0">
                <a:solidFill>
                  <a:srgbClr val="FF0000"/>
                </a:solidFill>
                <a:latin typeface="Times New Roman" panose="02020603050405020304" pitchFamily="18" charset="0"/>
                <a:cs typeface="Times New Roman" panose="02020603050405020304" pitchFamily="18" charset="0"/>
              </a:rPr>
              <a:t>Resist</a:t>
            </a:r>
            <a:r>
              <a:rPr lang="en-US" sz="4000" b="1" i="1" dirty="0">
                <a:solidFill>
                  <a:srgbClr val="FF0000"/>
                </a:solidFill>
                <a:latin typeface="Times New Roman" panose="02020603050405020304" pitchFamily="18" charset="0"/>
                <a:cs typeface="Times New Roman" panose="02020603050405020304" pitchFamily="18" charset="0"/>
              </a:rPr>
              <a:t> the devil, and he will flee from you. </a:t>
            </a:r>
          </a:p>
          <a:p>
            <a:pPr marL="0" lvl="0" indent="0" algn="ctr">
              <a:spcBef>
                <a:spcPts val="0"/>
              </a:spcBef>
              <a:buNone/>
            </a:pPr>
            <a:r>
              <a:rPr lang="en-US" sz="3600" b="1" dirty="0">
                <a:solidFill>
                  <a:srgbClr val="0000FF"/>
                </a:solidFill>
                <a:latin typeface="Times New Roman" panose="02020603050405020304" pitchFamily="18" charset="0"/>
                <a:cs typeface="Times New Roman" panose="02020603050405020304" pitchFamily="18" charset="0"/>
              </a:rPr>
              <a:t>(</a:t>
            </a:r>
            <a:r>
              <a:rPr lang="en-US" sz="3600" b="1" dirty="0" err="1">
                <a:solidFill>
                  <a:srgbClr val="0000FF"/>
                </a:solidFill>
                <a:latin typeface="Times New Roman" panose="02020603050405020304" pitchFamily="18" charset="0"/>
                <a:cs typeface="Times New Roman" panose="02020603050405020304" pitchFamily="18" charset="0"/>
              </a:rPr>
              <a:t>Anthis’tēmi</a:t>
            </a:r>
            <a:r>
              <a:rPr lang="en-US" sz="3600" b="1" dirty="0">
                <a:solidFill>
                  <a:srgbClr val="0000FF"/>
                </a:solidFill>
                <a:latin typeface="Times New Roman" panose="02020603050405020304" pitchFamily="18" charset="0"/>
                <a:cs typeface="Times New Roman" panose="02020603050405020304" pitchFamily="18" charset="0"/>
              </a:rPr>
              <a:t>: to stand or fight against.)</a:t>
            </a:r>
          </a:p>
          <a:p>
            <a:pPr marL="0" lvl="0" indent="0" algn="ctr">
              <a:spcBef>
                <a:spcPts val="0"/>
              </a:spcBef>
              <a:buNone/>
            </a:pPr>
            <a:r>
              <a:rPr lang="en-US" sz="4000" b="1" i="1" dirty="0">
                <a:solidFill>
                  <a:srgbClr val="FF0000"/>
                </a:solidFill>
                <a:latin typeface="Times New Roman" panose="02020603050405020304" pitchFamily="18" charset="0"/>
                <a:cs typeface="Times New Roman" panose="02020603050405020304" pitchFamily="18" charset="0"/>
              </a:rPr>
              <a:t>Draw nigh to God, and he will draw nigh to you. </a:t>
            </a:r>
          </a:p>
          <a:p>
            <a:pPr marL="0" lvl="0" indent="0" algn="ctr">
              <a:spcBef>
                <a:spcPts val="0"/>
              </a:spcBef>
              <a:buNone/>
            </a:pPr>
            <a:r>
              <a:rPr lang="en-US" sz="4000" b="1" i="1" dirty="0">
                <a:solidFill>
                  <a:srgbClr val="FF0000"/>
                </a:solidFill>
                <a:latin typeface="Times New Roman" panose="02020603050405020304" pitchFamily="18" charset="0"/>
                <a:cs typeface="Times New Roman" panose="02020603050405020304" pitchFamily="18" charset="0"/>
              </a:rPr>
              <a:t>     Cleanse your hands, ye sinners; </a:t>
            </a:r>
          </a:p>
          <a:p>
            <a:pPr marL="0" lvl="0" indent="0" algn="ctr">
              <a:spcBef>
                <a:spcPts val="0"/>
              </a:spcBef>
              <a:buNone/>
            </a:pPr>
            <a:r>
              <a:rPr lang="en-US" sz="4000" b="1" i="1" dirty="0">
                <a:solidFill>
                  <a:srgbClr val="FF0000"/>
                </a:solidFill>
                <a:latin typeface="Times New Roman" panose="02020603050405020304" pitchFamily="18" charset="0"/>
                <a:cs typeface="Times New Roman" panose="02020603050405020304" pitchFamily="18" charset="0"/>
              </a:rPr>
              <a:t>and purify your hearts, ye double minded.”</a:t>
            </a:r>
          </a:p>
          <a:p>
            <a:pPr marL="0" lvl="0" indent="0" algn="ctr">
              <a:spcBef>
                <a:spcPts val="0"/>
              </a:spcBef>
              <a:buNone/>
            </a:pPr>
            <a:r>
              <a:rPr lang="en-US" sz="4000" b="1" dirty="0">
                <a:latin typeface="Times New Roman" panose="02020603050405020304" pitchFamily="18" charset="0"/>
                <a:cs typeface="Times New Roman" panose="02020603050405020304" pitchFamily="18" charset="0"/>
              </a:rPr>
              <a:t>Instead we tend to “resist God” which leads us to “drawing nigh to the Devil”.</a:t>
            </a:r>
          </a:p>
          <a:p>
            <a:pPr marL="0" lvl="0" indent="0" algn="ctr">
              <a:spcBef>
                <a:spcPts val="0"/>
              </a:spcBef>
              <a:buNone/>
            </a:pPr>
            <a:r>
              <a:rPr lang="en-US" sz="36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145806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123">
                                            <p:txEl>
                                              <p:pRg st="4" end="4"/>
                                            </p:txEl>
                                          </p:spTgt>
                                        </p:tgtEl>
                                        <p:attrNameLst>
                                          <p:attrName>style.visibility</p:attrName>
                                        </p:attrNameLst>
                                      </p:cBhvr>
                                      <p:to>
                                        <p:strVal val="visible"/>
                                      </p:to>
                                    </p:set>
                                    <p:animEffect transition="in" filter="randombar(horizontal)">
                                      <p:cBhvr>
                                        <p:cTn id="7" dur="500"/>
                                        <p:tgtEl>
                                          <p:spTgt spid="5123">
                                            <p:txEl>
                                              <p:pRg st="4" end="4"/>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5123">
                                            <p:txEl>
                                              <p:pRg st="5" end="5"/>
                                            </p:txEl>
                                          </p:spTgt>
                                        </p:tgtEl>
                                        <p:attrNameLst>
                                          <p:attrName>style.visibility</p:attrName>
                                        </p:attrNameLst>
                                      </p:cBhvr>
                                      <p:to>
                                        <p:strVal val="visible"/>
                                      </p:to>
                                    </p:set>
                                    <p:animEffect transition="in" filter="randombar(horizontal)">
                                      <p:cBhvr>
                                        <p:cTn id="10" dur="500"/>
                                        <p:tgtEl>
                                          <p:spTgt spid="5123">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5123">
                                            <p:txEl>
                                              <p:pRg st="6" end="6"/>
                                            </p:txEl>
                                          </p:spTgt>
                                        </p:tgtEl>
                                        <p:attrNameLst>
                                          <p:attrName>style.visibility</p:attrName>
                                        </p:attrNameLst>
                                      </p:cBhvr>
                                      <p:to>
                                        <p:strVal val="visible"/>
                                      </p:to>
                                    </p:set>
                                    <p:anim calcmode="lin" valueType="num">
                                      <p:cBhvr>
                                        <p:cTn id="15" dur="500" fill="hold"/>
                                        <p:tgtEl>
                                          <p:spTgt spid="5123">
                                            <p:txEl>
                                              <p:pRg st="6" end="6"/>
                                            </p:txEl>
                                          </p:spTgt>
                                        </p:tgtEl>
                                        <p:attrNameLst>
                                          <p:attrName>ppt_w</p:attrName>
                                        </p:attrNameLst>
                                      </p:cBhvr>
                                      <p:tavLst>
                                        <p:tav tm="0">
                                          <p:val>
                                            <p:fltVal val="0"/>
                                          </p:val>
                                        </p:tav>
                                        <p:tav tm="100000">
                                          <p:val>
                                            <p:strVal val="#ppt_w"/>
                                          </p:val>
                                        </p:tav>
                                      </p:tavLst>
                                    </p:anim>
                                    <p:anim calcmode="lin" valueType="num">
                                      <p:cBhvr>
                                        <p:cTn id="16" dur="500" fill="hold"/>
                                        <p:tgtEl>
                                          <p:spTgt spid="5123">
                                            <p:txEl>
                                              <p:pRg st="6" end="6"/>
                                            </p:txEl>
                                          </p:spTgt>
                                        </p:tgtEl>
                                        <p:attrNameLst>
                                          <p:attrName>ppt_h</p:attrName>
                                        </p:attrNameLst>
                                      </p:cBhvr>
                                      <p:tavLst>
                                        <p:tav tm="0">
                                          <p:val>
                                            <p:fltVal val="0"/>
                                          </p:val>
                                        </p:tav>
                                        <p:tav tm="100000">
                                          <p:val>
                                            <p:strVal val="#ppt_h"/>
                                          </p:val>
                                        </p:tav>
                                      </p:tavLst>
                                    </p:anim>
                                    <p:animEffect transition="in" filter="fade">
                                      <p:cBhvr>
                                        <p:cTn id="17" dur="500"/>
                                        <p:tgtEl>
                                          <p:spTgt spid="5123">
                                            <p:txEl>
                                              <p:pRg st="6" end="6"/>
                                            </p:txEl>
                                          </p:spTgt>
                                        </p:tgtEl>
                                      </p:cBhvr>
                                    </p:animEffect>
                                  </p:childTnLst>
                                </p:cTn>
                              </p:par>
                              <p:par>
                                <p:cTn id="18" presetID="53" presetClass="entr" presetSubtype="16" fill="hold" nodeType="withEffect">
                                  <p:stCondLst>
                                    <p:cond delay="0"/>
                                  </p:stCondLst>
                                  <p:childTnLst>
                                    <p:set>
                                      <p:cBhvr>
                                        <p:cTn id="19" dur="1" fill="hold">
                                          <p:stCondLst>
                                            <p:cond delay="0"/>
                                          </p:stCondLst>
                                        </p:cTn>
                                        <p:tgtEl>
                                          <p:spTgt spid="5123">
                                            <p:txEl>
                                              <p:pRg st="7" end="7"/>
                                            </p:txEl>
                                          </p:spTgt>
                                        </p:tgtEl>
                                        <p:attrNameLst>
                                          <p:attrName>style.visibility</p:attrName>
                                        </p:attrNameLst>
                                      </p:cBhvr>
                                      <p:to>
                                        <p:strVal val="visible"/>
                                      </p:to>
                                    </p:set>
                                    <p:anim calcmode="lin" valueType="num">
                                      <p:cBhvr>
                                        <p:cTn id="20" dur="500" fill="hold"/>
                                        <p:tgtEl>
                                          <p:spTgt spid="5123">
                                            <p:txEl>
                                              <p:pRg st="7" end="7"/>
                                            </p:txEl>
                                          </p:spTgt>
                                        </p:tgtEl>
                                        <p:attrNameLst>
                                          <p:attrName>ppt_w</p:attrName>
                                        </p:attrNameLst>
                                      </p:cBhvr>
                                      <p:tavLst>
                                        <p:tav tm="0">
                                          <p:val>
                                            <p:fltVal val="0"/>
                                          </p:val>
                                        </p:tav>
                                        <p:tav tm="100000">
                                          <p:val>
                                            <p:strVal val="#ppt_w"/>
                                          </p:val>
                                        </p:tav>
                                      </p:tavLst>
                                    </p:anim>
                                    <p:anim calcmode="lin" valueType="num">
                                      <p:cBhvr>
                                        <p:cTn id="21" dur="500" fill="hold"/>
                                        <p:tgtEl>
                                          <p:spTgt spid="5123">
                                            <p:txEl>
                                              <p:pRg st="7" end="7"/>
                                            </p:txEl>
                                          </p:spTgt>
                                        </p:tgtEl>
                                        <p:attrNameLst>
                                          <p:attrName>ppt_h</p:attrName>
                                        </p:attrNameLst>
                                      </p:cBhvr>
                                      <p:tavLst>
                                        <p:tav tm="0">
                                          <p:val>
                                            <p:fltVal val="0"/>
                                          </p:val>
                                        </p:tav>
                                        <p:tav tm="100000">
                                          <p:val>
                                            <p:strVal val="#ppt_h"/>
                                          </p:val>
                                        </p:tav>
                                      </p:tavLst>
                                    </p:anim>
                                    <p:animEffect transition="in" filter="fade">
                                      <p:cBhvr>
                                        <p:cTn id="22" dur="500"/>
                                        <p:tgtEl>
                                          <p:spTgt spid="5123">
                                            <p:txEl>
                                              <p:pRg st="7" end="7"/>
                                            </p:txEl>
                                          </p:spTgt>
                                        </p:tgtEl>
                                      </p:cBhvr>
                                    </p:animEffect>
                                  </p:childTnLst>
                                </p:cTn>
                              </p:par>
                              <p:par>
                                <p:cTn id="23" presetID="53" presetClass="entr" presetSubtype="16" fill="hold" nodeType="withEffect">
                                  <p:stCondLst>
                                    <p:cond delay="0"/>
                                  </p:stCondLst>
                                  <p:childTnLst>
                                    <p:set>
                                      <p:cBhvr>
                                        <p:cTn id="24" dur="1" fill="hold">
                                          <p:stCondLst>
                                            <p:cond delay="0"/>
                                          </p:stCondLst>
                                        </p:cTn>
                                        <p:tgtEl>
                                          <p:spTgt spid="5123">
                                            <p:txEl>
                                              <p:pRg st="8" end="8"/>
                                            </p:txEl>
                                          </p:spTgt>
                                        </p:tgtEl>
                                        <p:attrNameLst>
                                          <p:attrName>style.visibility</p:attrName>
                                        </p:attrNameLst>
                                      </p:cBhvr>
                                      <p:to>
                                        <p:strVal val="visible"/>
                                      </p:to>
                                    </p:set>
                                    <p:anim calcmode="lin" valueType="num">
                                      <p:cBhvr>
                                        <p:cTn id="25" dur="500" fill="hold"/>
                                        <p:tgtEl>
                                          <p:spTgt spid="5123">
                                            <p:txEl>
                                              <p:pRg st="8" end="8"/>
                                            </p:txEl>
                                          </p:spTgt>
                                        </p:tgtEl>
                                        <p:attrNameLst>
                                          <p:attrName>ppt_w</p:attrName>
                                        </p:attrNameLst>
                                      </p:cBhvr>
                                      <p:tavLst>
                                        <p:tav tm="0">
                                          <p:val>
                                            <p:fltVal val="0"/>
                                          </p:val>
                                        </p:tav>
                                        <p:tav tm="100000">
                                          <p:val>
                                            <p:strVal val="#ppt_w"/>
                                          </p:val>
                                        </p:tav>
                                      </p:tavLst>
                                    </p:anim>
                                    <p:anim calcmode="lin" valueType="num">
                                      <p:cBhvr>
                                        <p:cTn id="26" dur="500" fill="hold"/>
                                        <p:tgtEl>
                                          <p:spTgt spid="5123">
                                            <p:txEl>
                                              <p:pRg st="8" end="8"/>
                                            </p:txEl>
                                          </p:spTgt>
                                        </p:tgtEl>
                                        <p:attrNameLst>
                                          <p:attrName>ppt_h</p:attrName>
                                        </p:attrNameLst>
                                      </p:cBhvr>
                                      <p:tavLst>
                                        <p:tav tm="0">
                                          <p:val>
                                            <p:fltVal val="0"/>
                                          </p:val>
                                        </p:tav>
                                        <p:tav tm="100000">
                                          <p:val>
                                            <p:strVal val="#ppt_h"/>
                                          </p:val>
                                        </p:tav>
                                      </p:tavLst>
                                    </p:anim>
                                    <p:animEffect transition="in" filter="fade">
                                      <p:cBhvr>
                                        <p:cTn id="27" dur="500"/>
                                        <p:tgtEl>
                                          <p:spTgt spid="512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5123">
                                            <p:txEl>
                                              <p:pRg st="9" end="9"/>
                                            </p:txEl>
                                          </p:spTgt>
                                        </p:tgtEl>
                                        <p:attrNameLst>
                                          <p:attrName>style.visibility</p:attrName>
                                        </p:attrNameLst>
                                      </p:cBhvr>
                                      <p:to>
                                        <p:strVal val="visible"/>
                                      </p:to>
                                    </p:set>
                                    <p:anim calcmode="lin" valueType="num">
                                      <p:cBhvr>
                                        <p:cTn id="32" dur="1000" fill="hold"/>
                                        <p:tgtEl>
                                          <p:spTgt spid="5123">
                                            <p:txEl>
                                              <p:pRg st="9" end="9"/>
                                            </p:txEl>
                                          </p:spTgt>
                                        </p:tgtEl>
                                        <p:attrNameLst>
                                          <p:attrName>ppt_w</p:attrName>
                                        </p:attrNameLst>
                                      </p:cBhvr>
                                      <p:tavLst>
                                        <p:tav tm="0">
                                          <p:val>
                                            <p:fltVal val="0"/>
                                          </p:val>
                                        </p:tav>
                                        <p:tav tm="100000">
                                          <p:val>
                                            <p:strVal val="#ppt_w"/>
                                          </p:val>
                                        </p:tav>
                                      </p:tavLst>
                                    </p:anim>
                                    <p:anim calcmode="lin" valueType="num">
                                      <p:cBhvr>
                                        <p:cTn id="33" dur="1000" fill="hold"/>
                                        <p:tgtEl>
                                          <p:spTgt spid="5123">
                                            <p:txEl>
                                              <p:pRg st="9" end="9"/>
                                            </p:txEl>
                                          </p:spTgt>
                                        </p:tgtEl>
                                        <p:attrNameLst>
                                          <p:attrName>ppt_h</p:attrName>
                                        </p:attrNameLst>
                                      </p:cBhvr>
                                      <p:tavLst>
                                        <p:tav tm="0">
                                          <p:val>
                                            <p:fltVal val="0"/>
                                          </p:val>
                                        </p:tav>
                                        <p:tav tm="100000">
                                          <p:val>
                                            <p:strVal val="#ppt_h"/>
                                          </p:val>
                                        </p:tav>
                                      </p:tavLst>
                                    </p:anim>
                                    <p:anim calcmode="lin" valueType="num">
                                      <p:cBhvr>
                                        <p:cTn id="34" dur="1000" fill="hold"/>
                                        <p:tgtEl>
                                          <p:spTgt spid="5123">
                                            <p:txEl>
                                              <p:pRg st="9" end="9"/>
                                            </p:txEl>
                                          </p:spTgt>
                                        </p:tgtEl>
                                        <p:attrNameLst>
                                          <p:attrName>style.rotation</p:attrName>
                                        </p:attrNameLst>
                                      </p:cBhvr>
                                      <p:tavLst>
                                        <p:tav tm="0">
                                          <p:val>
                                            <p:fltVal val="90"/>
                                          </p:val>
                                        </p:tav>
                                        <p:tav tm="100000">
                                          <p:val>
                                            <p:fltVal val="0"/>
                                          </p:val>
                                        </p:tav>
                                      </p:tavLst>
                                    </p:anim>
                                    <p:animEffect transition="in" filter="fade">
                                      <p:cBhvr>
                                        <p:cTn id="35" dur="1000"/>
                                        <p:tgtEl>
                                          <p:spTgt spid="512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76200" y="76200"/>
            <a:ext cx="12192000" cy="5791199"/>
          </a:xfrm>
        </p:spPr>
        <p:txBody>
          <a:bodyPr/>
          <a:lstStyle/>
          <a:p>
            <a:pPr marL="0" indent="0" algn="ctr">
              <a:spcBef>
                <a:spcPts val="0"/>
              </a:spcBef>
              <a:buNone/>
            </a:pPr>
            <a:r>
              <a:rPr lang="en-US" sz="4000" b="1" dirty="0">
                <a:latin typeface="Times New Roman" panose="02020603050405020304" pitchFamily="18" charset="0"/>
                <a:cs typeface="Times New Roman" panose="02020603050405020304" pitchFamily="18" charset="0"/>
              </a:rPr>
              <a:t>150 years ago America was in the “Reproof” stage.</a:t>
            </a:r>
          </a:p>
          <a:p>
            <a:pPr marL="0" indent="0" algn="ctr">
              <a:spcBef>
                <a:spcPts val="0"/>
              </a:spcBef>
              <a:buNone/>
            </a:pPr>
            <a:r>
              <a:rPr lang="en-US" sz="4000" b="1" dirty="0">
                <a:latin typeface="Times New Roman" panose="02020603050405020304" pitchFamily="18" charset="0"/>
                <a:cs typeface="Times New Roman" panose="02020603050405020304" pitchFamily="18" charset="0"/>
              </a:rPr>
              <a:t>On Aug. 12</a:t>
            </a:r>
            <a:r>
              <a:rPr lang="en-US" sz="4000" b="1" baseline="30000" dirty="0">
                <a:latin typeface="Times New Roman" panose="02020603050405020304" pitchFamily="18" charset="0"/>
                <a:cs typeface="Times New Roman" panose="02020603050405020304" pitchFamily="18" charset="0"/>
              </a:rPr>
              <a:t>th</a:t>
            </a:r>
            <a:r>
              <a:rPr lang="en-US" sz="4000" b="1" dirty="0">
                <a:latin typeface="Times New Roman" panose="02020603050405020304" pitchFamily="18" charset="0"/>
                <a:cs typeface="Times New Roman" panose="02020603050405020304" pitchFamily="18" charset="0"/>
              </a:rPr>
              <a:t> 1861 President Lincoln declared a </a:t>
            </a:r>
          </a:p>
          <a:p>
            <a:pPr marL="0" indent="0" algn="ctr">
              <a:spcBef>
                <a:spcPts val="0"/>
              </a:spcBef>
              <a:buNone/>
            </a:pPr>
            <a:r>
              <a:rPr lang="en-US" sz="4000" b="1" dirty="0">
                <a:latin typeface="Times New Roman" panose="02020603050405020304" pitchFamily="18" charset="0"/>
                <a:cs typeface="Times New Roman" panose="02020603050405020304" pitchFamily="18" charset="0"/>
              </a:rPr>
              <a:t>“Day of National Humiliation, Fasting, and Prayer.”</a:t>
            </a:r>
          </a:p>
          <a:p>
            <a:pPr marL="0" indent="0" algn="ctr">
              <a:spcBef>
                <a:spcPts val="0"/>
              </a:spcBef>
              <a:buNone/>
            </a:pPr>
            <a:r>
              <a:rPr lang="en-US" sz="4400" b="1" dirty="0">
                <a:solidFill>
                  <a:srgbClr val="0000FF"/>
                </a:solidFill>
                <a:latin typeface="Times New Roman" panose="02020603050405020304" pitchFamily="18" charset="0"/>
                <a:cs typeface="Times New Roman" panose="02020603050405020304" pitchFamily="18" charset="0"/>
              </a:rPr>
              <a:t>“</a:t>
            </a:r>
            <a:r>
              <a:rPr lang="en-US" sz="4000" b="1" i="1" dirty="0">
                <a:solidFill>
                  <a:srgbClr val="0000FF"/>
                </a:solidFill>
                <a:latin typeface="Times New Roman" panose="02020603050405020304" pitchFamily="18" charset="0"/>
                <a:cs typeface="Times New Roman" panose="02020603050405020304" pitchFamily="18" charset="0"/>
              </a:rPr>
              <a:t>I do earnestly recommend to all the people, and especially to all ministers and teachers of religion of all denominations and to all heads of families, to observe and keep that day according to their several creeds and modes of worship in all humility and with all religious solemnity, to the end that the united prayer of the nation may ascend to the Throne of Grace and bring down plentiful blessings upon our country.”</a:t>
            </a:r>
            <a:r>
              <a:rPr lang="en-US" sz="4000" b="1" i="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b="1" dirty="0"/>
          </a:p>
        </p:txBody>
      </p:sp>
    </p:spTree>
    <p:extLst>
      <p:ext uri="{BB962C8B-B14F-4D97-AF65-F5344CB8AC3E}">
        <p14:creationId xmlns:p14="http://schemas.microsoft.com/office/powerpoint/2010/main" val="385945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animEffect transition="in" filter="randombar(horizontal)">
                                      <p:cBhvr>
                                        <p:cTn id="7" dur="500"/>
                                        <p:tgtEl>
                                          <p:spTgt spid="5123">
                                            <p:txEl>
                                              <p:pRg st="1" end="1"/>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5123">
                                            <p:txEl>
                                              <p:pRg st="2" end="2"/>
                                            </p:txEl>
                                          </p:spTgt>
                                        </p:tgtEl>
                                        <p:attrNameLst>
                                          <p:attrName>style.visibility</p:attrName>
                                        </p:attrNameLst>
                                      </p:cBhvr>
                                      <p:to>
                                        <p:strVal val="visible"/>
                                      </p:to>
                                    </p:set>
                                    <p:animEffect transition="in" filter="randombar(horizontal)">
                                      <p:cBhvr>
                                        <p:cTn id="10" dur="500"/>
                                        <p:tgtEl>
                                          <p:spTgt spid="512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123">
                                            <p:txEl>
                                              <p:pRg st="3" end="3"/>
                                            </p:txEl>
                                          </p:spTgt>
                                        </p:tgtEl>
                                        <p:attrNameLst>
                                          <p:attrName>style.visibility</p:attrName>
                                        </p:attrNameLst>
                                      </p:cBhvr>
                                      <p:to>
                                        <p:strVal val="visible"/>
                                      </p:to>
                                    </p:set>
                                    <p:animEffect transition="in" filter="randombar(horizontal)">
                                      <p:cBhvr>
                                        <p:cTn id="15" dur="500"/>
                                        <p:tgtEl>
                                          <p:spTgt spid="51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76200" y="76200"/>
            <a:ext cx="12192000" cy="5791199"/>
          </a:xfrm>
        </p:spPr>
        <p:txBody>
          <a:bodyPr/>
          <a:lstStyle/>
          <a:p>
            <a:pPr marL="0" indent="0" algn="ctr">
              <a:spcBef>
                <a:spcPts val="0"/>
              </a:spcBef>
              <a:buNone/>
            </a:pPr>
            <a:r>
              <a:rPr lang="en-US" sz="4000" b="1" dirty="0">
                <a:latin typeface="Times New Roman" panose="02020603050405020304" pitchFamily="18" charset="0"/>
                <a:cs typeface="Times New Roman" panose="02020603050405020304" pitchFamily="18" charset="0"/>
              </a:rPr>
              <a:t>On March 30, 1863 He declared another. </a:t>
            </a:r>
          </a:p>
          <a:p>
            <a:pPr marL="0" indent="0" algn="ctr">
              <a:spcBef>
                <a:spcPts val="0"/>
              </a:spcBef>
              <a:buNone/>
            </a:pPr>
            <a:r>
              <a:rPr lang="en-US" sz="4800" b="1" dirty="0">
                <a:solidFill>
                  <a:srgbClr val="0000FF"/>
                </a:solidFill>
                <a:latin typeface="Times New Roman" panose="02020603050405020304" pitchFamily="18" charset="0"/>
                <a:cs typeface="Times New Roman" panose="02020603050405020304" pitchFamily="18" charset="0"/>
              </a:rPr>
              <a:t>“</a:t>
            </a:r>
            <a:r>
              <a:rPr lang="en-US" sz="4400" b="1" i="1" dirty="0">
                <a:solidFill>
                  <a:srgbClr val="0000FF"/>
                </a:solidFill>
                <a:latin typeface="Times New Roman" panose="02020603050405020304" pitchFamily="18" charset="0"/>
                <a:cs typeface="Times New Roman" panose="02020603050405020304" pitchFamily="18" charset="0"/>
              </a:rPr>
              <a:t>We have grown in numbers, wealth and power,</a:t>
            </a:r>
          </a:p>
          <a:p>
            <a:pPr marL="0" indent="0" algn="ctr">
              <a:spcBef>
                <a:spcPts val="0"/>
              </a:spcBef>
              <a:buNone/>
            </a:pPr>
            <a:r>
              <a:rPr lang="en-US" sz="4400" b="1" i="1" dirty="0">
                <a:solidFill>
                  <a:srgbClr val="0000FF"/>
                </a:solidFill>
                <a:latin typeface="Times New Roman" panose="02020603050405020304" pitchFamily="18" charset="0"/>
                <a:cs typeface="Times New Roman" panose="02020603050405020304" pitchFamily="18" charset="0"/>
              </a:rPr>
              <a:t> as no other nation has ever grown. </a:t>
            </a:r>
          </a:p>
          <a:p>
            <a:pPr marL="0" indent="0" algn="ctr">
              <a:spcBef>
                <a:spcPts val="0"/>
              </a:spcBef>
              <a:buNone/>
            </a:pPr>
            <a:endParaRPr lang="en-US" sz="4400" b="1" i="1" dirty="0">
              <a:solidFill>
                <a:srgbClr val="0000FF"/>
              </a:solidFill>
              <a:latin typeface="Times New Roman" panose="02020603050405020304" pitchFamily="18" charset="0"/>
              <a:cs typeface="Times New Roman" panose="02020603050405020304" pitchFamily="18" charset="0"/>
            </a:endParaRPr>
          </a:p>
          <a:p>
            <a:pPr marL="0" indent="0" algn="ctr">
              <a:spcBef>
                <a:spcPts val="0"/>
              </a:spcBef>
              <a:buNone/>
            </a:pPr>
            <a:r>
              <a:rPr lang="en-US" sz="4400" b="1" i="1" dirty="0">
                <a:solidFill>
                  <a:srgbClr val="0000FF"/>
                </a:solidFill>
                <a:latin typeface="Times New Roman" panose="02020603050405020304" pitchFamily="18" charset="0"/>
                <a:cs typeface="Times New Roman" panose="02020603050405020304" pitchFamily="18" charset="0"/>
              </a:rPr>
              <a:t>We have forgotten the gracious hand which preserved us in peace, and multiplied, </a:t>
            </a:r>
          </a:p>
          <a:p>
            <a:pPr marL="0" indent="0" algn="ctr">
              <a:spcBef>
                <a:spcPts val="0"/>
              </a:spcBef>
              <a:buNone/>
            </a:pPr>
            <a:r>
              <a:rPr lang="en-US" sz="4400" b="1" i="1" dirty="0">
                <a:solidFill>
                  <a:srgbClr val="0000FF"/>
                </a:solidFill>
                <a:latin typeface="Times New Roman" panose="02020603050405020304" pitchFamily="18" charset="0"/>
                <a:cs typeface="Times New Roman" panose="02020603050405020304" pitchFamily="18" charset="0"/>
              </a:rPr>
              <a:t>enriched and strengthened us;</a:t>
            </a:r>
          </a:p>
          <a:p>
            <a:pPr marL="0" indent="0" algn="ctr">
              <a:spcBef>
                <a:spcPts val="0"/>
              </a:spcBef>
              <a:buNone/>
            </a:pPr>
            <a:r>
              <a:rPr lang="en-US" sz="4400" b="1" i="1" dirty="0">
                <a:solidFill>
                  <a:srgbClr val="0000FF"/>
                </a:solidFill>
                <a:latin typeface="Times New Roman" panose="02020603050405020304" pitchFamily="18" charset="0"/>
                <a:cs typeface="Times New Roman" panose="02020603050405020304" pitchFamily="18" charset="0"/>
              </a:rPr>
              <a:t> and we have vainly imagined, in the deceitfulness of our hearts, that all these blessings were produced by some superior wisdom and virtue of our own.</a:t>
            </a:r>
          </a:p>
          <a:p>
            <a:pPr marL="0" indent="0" algn="ctr">
              <a:spcBef>
                <a:spcPts val="0"/>
              </a:spcBef>
              <a:buNone/>
            </a:pPr>
            <a:r>
              <a:rPr lang="en-US" sz="4400" b="1" i="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b="1" dirty="0"/>
          </a:p>
        </p:txBody>
      </p:sp>
      <p:sp>
        <p:nvSpPr>
          <p:cNvPr id="4" name="TextBox 3">
            <a:extLst>
              <a:ext uri="{FF2B5EF4-FFF2-40B4-BE49-F238E27FC236}">
                <a16:creationId xmlns:a16="http://schemas.microsoft.com/office/drawing/2014/main" id="{B75BBF50-7C73-38BE-A1D3-CAF9745637E7}"/>
              </a:ext>
            </a:extLst>
          </p:cNvPr>
          <p:cNvSpPr txBox="1"/>
          <p:nvPr/>
        </p:nvSpPr>
        <p:spPr>
          <a:xfrm>
            <a:off x="2209800" y="2133600"/>
            <a:ext cx="7620000" cy="769441"/>
          </a:xfrm>
          <a:prstGeom prst="rect">
            <a:avLst/>
          </a:prstGeom>
          <a:noFill/>
        </p:spPr>
        <p:txBody>
          <a:bodyPr wrap="square">
            <a:spAutoFit/>
          </a:bodyPr>
          <a:lstStyle/>
          <a:p>
            <a:pPr marL="0" marR="0" lvl="0" indent="0" algn="ctr" defTabSz="914400" rtl="0" eaLnBrk="1" fontAlgn="base" latinLnBrk="0" hangingPunct="1">
              <a:lnSpc>
                <a:spcPct val="100000"/>
              </a:lnSpc>
              <a:spcBef>
                <a:spcPts val="0"/>
              </a:spcBef>
              <a:spcAft>
                <a:spcPct val="0"/>
              </a:spcAft>
              <a:buClrTx/>
              <a:buSzTx/>
              <a:buFont typeface="Arial" charset="0"/>
              <a:buNone/>
              <a:tabLst/>
              <a:defRPr/>
            </a:pPr>
            <a:r>
              <a:rPr kumimoji="0" lang="en-US" sz="4400" b="1" i="1"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But we have forgotten God.</a:t>
            </a:r>
          </a:p>
        </p:txBody>
      </p:sp>
    </p:spTree>
    <p:extLst>
      <p:ext uri="{BB962C8B-B14F-4D97-AF65-F5344CB8AC3E}">
        <p14:creationId xmlns:p14="http://schemas.microsoft.com/office/powerpoint/2010/main" val="2211391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5123">
                                            <p:txEl>
                                              <p:pRg st="4" end="4"/>
                                            </p:txEl>
                                          </p:spTgt>
                                        </p:tgtEl>
                                        <p:attrNameLst>
                                          <p:attrName>style.visibility</p:attrName>
                                        </p:attrNameLst>
                                      </p:cBhvr>
                                      <p:to>
                                        <p:strVal val="visible"/>
                                      </p:to>
                                    </p:set>
                                    <p:anim calcmode="lin" valueType="num">
                                      <p:cBhvr>
                                        <p:cTn id="15" dur="500" fill="hold"/>
                                        <p:tgtEl>
                                          <p:spTgt spid="5123">
                                            <p:txEl>
                                              <p:pRg st="4" end="4"/>
                                            </p:txEl>
                                          </p:spTgt>
                                        </p:tgtEl>
                                        <p:attrNameLst>
                                          <p:attrName>ppt_w</p:attrName>
                                        </p:attrNameLst>
                                      </p:cBhvr>
                                      <p:tavLst>
                                        <p:tav tm="0">
                                          <p:val>
                                            <p:fltVal val="0"/>
                                          </p:val>
                                        </p:tav>
                                        <p:tav tm="100000">
                                          <p:val>
                                            <p:strVal val="#ppt_w"/>
                                          </p:val>
                                        </p:tav>
                                      </p:tavLst>
                                    </p:anim>
                                    <p:anim calcmode="lin" valueType="num">
                                      <p:cBhvr>
                                        <p:cTn id="16" dur="500" fill="hold"/>
                                        <p:tgtEl>
                                          <p:spTgt spid="5123">
                                            <p:txEl>
                                              <p:pRg st="4" end="4"/>
                                            </p:txEl>
                                          </p:spTgt>
                                        </p:tgtEl>
                                        <p:attrNameLst>
                                          <p:attrName>ppt_h</p:attrName>
                                        </p:attrNameLst>
                                      </p:cBhvr>
                                      <p:tavLst>
                                        <p:tav tm="0">
                                          <p:val>
                                            <p:fltVal val="0"/>
                                          </p:val>
                                        </p:tav>
                                        <p:tav tm="100000">
                                          <p:val>
                                            <p:strVal val="#ppt_h"/>
                                          </p:val>
                                        </p:tav>
                                      </p:tavLst>
                                    </p:anim>
                                    <p:animEffect transition="in" filter="fade">
                                      <p:cBhvr>
                                        <p:cTn id="17" dur="500"/>
                                        <p:tgtEl>
                                          <p:spTgt spid="5123">
                                            <p:txEl>
                                              <p:pRg st="4" end="4"/>
                                            </p:txEl>
                                          </p:spTgt>
                                        </p:tgtEl>
                                      </p:cBhvr>
                                    </p:animEffect>
                                  </p:childTnLst>
                                </p:cTn>
                              </p:par>
                              <p:par>
                                <p:cTn id="18" presetID="53" presetClass="entr" presetSubtype="16" fill="hold" nodeType="withEffect">
                                  <p:stCondLst>
                                    <p:cond delay="0"/>
                                  </p:stCondLst>
                                  <p:childTnLst>
                                    <p:set>
                                      <p:cBhvr>
                                        <p:cTn id="19" dur="1" fill="hold">
                                          <p:stCondLst>
                                            <p:cond delay="0"/>
                                          </p:stCondLst>
                                        </p:cTn>
                                        <p:tgtEl>
                                          <p:spTgt spid="5123">
                                            <p:txEl>
                                              <p:pRg st="5" end="5"/>
                                            </p:txEl>
                                          </p:spTgt>
                                        </p:tgtEl>
                                        <p:attrNameLst>
                                          <p:attrName>style.visibility</p:attrName>
                                        </p:attrNameLst>
                                      </p:cBhvr>
                                      <p:to>
                                        <p:strVal val="visible"/>
                                      </p:to>
                                    </p:set>
                                    <p:anim calcmode="lin" valueType="num">
                                      <p:cBhvr>
                                        <p:cTn id="20" dur="500" fill="hold"/>
                                        <p:tgtEl>
                                          <p:spTgt spid="5123">
                                            <p:txEl>
                                              <p:pRg st="5" end="5"/>
                                            </p:txEl>
                                          </p:spTgt>
                                        </p:tgtEl>
                                        <p:attrNameLst>
                                          <p:attrName>ppt_w</p:attrName>
                                        </p:attrNameLst>
                                      </p:cBhvr>
                                      <p:tavLst>
                                        <p:tav tm="0">
                                          <p:val>
                                            <p:fltVal val="0"/>
                                          </p:val>
                                        </p:tav>
                                        <p:tav tm="100000">
                                          <p:val>
                                            <p:strVal val="#ppt_w"/>
                                          </p:val>
                                        </p:tav>
                                      </p:tavLst>
                                    </p:anim>
                                    <p:anim calcmode="lin" valueType="num">
                                      <p:cBhvr>
                                        <p:cTn id="21" dur="500" fill="hold"/>
                                        <p:tgtEl>
                                          <p:spTgt spid="5123">
                                            <p:txEl>
                                              <p:pRg st="5" end="5"/>
                                            </p:txEl>
                                          </p:spTgt>
                                        </p:tgtEl>
                                        <p:attrNameLst>
                                          <p:attrName>ppt_h</p:attrName>
                                        </p:attrNameLst>
                                      </p:cBhvr>
                                      <p:tavLst>
                                        <p:tav tm="0">
                                          <p:val>
                                            <p:fltVal val="0"/>
                                          </p:val>
                                        </p:tav>
                                        <p:tav tm="100000">
                                          <p:val>
                                            <p:strVal val="#ppt_h"/>
                                          </p:val>
                                        </p:tav>
                                      </p:tavLst>
                                    </p:anim>
                                    <p:animEffect transition="in" filter="fade">
                                      <p:cBhvr>
                                        <p:cTn id="22" dur="500"/>
                                        <p:tgtEl>
                                          <p:spTgt spid="512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123">
                                            <p:txEl>
                                              <p:pRg st="6" end="6"/>
                                            </p:txEl>
                                          </p:spTgt>
                                        </p:tgtEl>
                                        <p:attrNameLst>
                                          <p:attrName>style.visibility</p:attrName>
                                        </p:attrNameLst>
                                      </p:cBhvr>
                                      <p:to>
                                        <p:strVal val="visible"/>
                                      </p:to>
                                    </p:set>
                                    <p:animEffect transition="in" filter="fade">
                                      <p:cBhvr>
                                        <p:cTn id="27" dur="1000"/>
                                        <p:tgtEl>
                                          <p:spTgt spid="5123">
                                            <p:txEl>
                                              <p:pRg st="6" end="6"/>
                                            </p:txEl>
                                          </p:spTgt>
                                        </p:tgtEl>
                                      </p:cBhvr>
                                    </p:animEffect>
                                    <p:anim calcmode="lin" valueType="num">
                                      <p:cBhvr>
                                        <p:cTn id="28" dur="1000" fill="hold"/>
                                        <p:tgtEl>
                                          <p:spTgt spid="5123">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5123">
                                            <p:txEl>
                                              <p:pRg st="6" end="6"/>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123">
                                            <p:txEl>
                                              <p:pRg st="7" end="7"/>
                                            </p:txEl>
                                          </p:spTgt>
                                        </p:tgtEl>
                                        <p:attrNameLst>
                                          <p:attrName>style.visibility</p:attrName>
                                        </p:attrNameLst>
                                      </p:cBhvr>
                                      <p:to>
                                        <p:strVal val="visible"/>
                                      </p:to>
                                    </p:set>
                                    <p:animEffect transition="in" filter="fade">
                                      <p:cBhvr>
                                        <p:cTn id="32" dur="1000"/>
                                        <p:tgtEl>
                                          <p:spTgt spid="5123">
                                            <p:txEl>
                                              <p:pRg st="7" end="7"/>
                                            </p:txEl>
                                          </p:spTgt>
                                        </p:tgtEl>
                                      </p:cBhvr>
                                    </p:animEffect>
                                    <p:anim calcmode="lin" valueType="num">
                                      <p:cBhvr>
                                        <p:cTn id="33" dur="1000" fill="hold"/>
                                        <p:tgtEl>
                                          <p:spTgt spid="5123">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51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76200" y="76200"/>
            <a:ext cx="12192000" cy="5791199"/>
          </a:xfrm>
        </p:spPr>
        <p:txBody>
          <a:bodyPr/>
          <a:lstStyle/>
          <a:p>
            <a:pPr marL="0" indent="0" algn="ctr">
              <a:spcBef>
                <a:spcPts val="0"/>
              </a:spcBef>
              <a:buNone/>
            </a:pPr>
            <a:r>
              <a:rPr lang="en-US" sz="4000" b="1" i="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Intoxicated with unbroken success, we’ve become too self-sufficient to feel the necessity of redeeming and preserving grace, </a:t>
            </a:r>
          </a:p>
          <a:p>
            <a:pPr marL="0" indent="0" algn="ctr">
              <a:spcBef>
                <a:spcPts val="0"/>
              </a:spcBef>
              <a:buNone/>
            </a:pPr>
            <a:r>
              <a:rPr lang="en-US" sz="4000" b="1" i="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too proud to pray to the God that made us!</a:t>
            </a:r>
          </a:p>
          <a:p>
            <a:pPr marL="0" indent="0" algn="ctr">
              <a:spcBef>
                <a:spcPts val="0"/>
              </a:spcBef>
              <a:buNone/>
            </a:pPr>
            <a:r>
              <a:rPr lang="en-US" sz="4000" b="1" i="1" dirty="0">
                <a:latin typeface="Times New Roman" panose="02020603050405020304" pitchFamily="18" charset="0"/>
                <a:cs typeface="Times New Roman" panose="02020603050405020304" pitchFamily="18" charset="0"/>
              </a:rPr>
              <a:t>…</a:t>
            </a:r>
            <a:r>
              <a:rPr lang="en-US" sz="4000" b="1" i="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All this being done in sincerity and truth, let us then rest humbly in the hope authorized by the divine teachings that the united cry of the nation will be heard on high and answered with blessings no less than the pardon of our national sins and the restoration of our now divided and suffering country </a:t>
            </a:r>
          </a:p>
          <a:p>
            <a:pPr marL="0" indent="0" algn="ctr">
              <a:spcBef>
                <a:spcPts val="0"/>
              </a:spcBef>
              <a:buNone/>
            </a:pPr>
            <a:r>
              <a:rPr lang="en-US" sz="4000" b="1" i="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 its former happy condition of unity and peace.” </a:t>
            </a:r>
            <a:endParaRPr lang="en-US" sz="7200" b="1" i="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0969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anim calcmode="lin" valueType="num">
                                      <p:cBhvr>
                                        <p:cTn id="7" dur="1000" fill="hold"/>
                                        <p:tgtEl>
                                          <p:spTgt spid="512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512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512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512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animEffect transition="in" filter="wipe(down)">
                                      <p:cBhvr>
                                        <p:cTn id="15" dur="500"/>
                                        <p:tgtEl>
                                          <p:spTgt spid="512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5123">
                                            <p:txEl>
                                              <p:pRg st="3" end="3"/>
                                            </p:txEl>
                                          </p:spTgt>
                                        </p:tgtEl>
                                        <p:attrNameLst>
                                          <p:attrName>style.visibility</p:attrName>
                                        </p:attrNameLst>
                                      </p:cBhvr>
                                      <p:to>
                                        <p:strVal val="visible"/>
                                      </p:to>
                                    </p:set>
                                    <p:anim calcmode="lin" valueType="num">
                                      <p:cBhvr>
                                        <p:cTn id="20" dur="500" fill="hold"/>
                                        <p:tgtEl>
                                          <p:spTgt spid="5123">
                                            <p:txEl>
                                              <p:pRg st="3" end="3"/>
                                            </p:txEl>
                                          </p:spTgt>
                                        </p:tgtEl>
                                        <p:attrNameLst>
                                          <p:attrName>ppt_w</p:attrName>
                                        </p:attrNameLst>
                                      </p:cBhvr>
                                      <p:tavLst>
                                        <p:tav tm="0">
                                          <p:val>
                                            <p:fltVal val="0"/>
                                          </p:val>
                                        </p:tav>
                                        <p:tav tm="100000">
                                          <p:val>
                                            <p:strVal val="#ppt_w"/>
                                          </p:val>
                                        </p:tav>
                                      </p:tavLst>
                                    </p:anim>
                                    <p:anim calcmode="lin" valueType="num">
                                      <p:cBhvr>
                                        <p:cTn id="21" dur="500" fill="hold"/>
                                        <p:tgtEl>
                                          <p:spTgt spid="5123">
                                            <p:txEl>
                                              <p:pRg st="3" end="3"/>
                                            </p:txEl>
                                          </p:spTgt>
                                        </p:tgtEl>
                                        <p:attrNameLst>
                                          <p:attrName>ppt_h</p:attrName>
                                        </p:attrNameLst>
                                      </p:cBhvr>
                                      <p:tavLst>
                                        <p:tav tm="0">
                                          <p:val>
                                            <p:fltVal val="0"/>
                                          </p:val>
                                        </p:tav>
                                        <p:tav tm="100000">
                                          <p:val>
                                            <p:strVal val="#ppt_h"/>
                                          </p:val>
                                        </p:tav>
                                      </p:tavLst>
                                    </p:anim>
                                    <p:animEffect transition="in" filter="fade">
                                      <p:cBhvr>
                                        <p:cTn id="22" dur="500"/>
                                        <p:tgtEl>
                                          <p:spTgt spid="51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76200" y="2088"/>
            <a:ext cx="12039600" cy="6705600"/>
          </a:xfrm>
        </p:spPr>
        <p:txBody>
          <a:bodyPr/>
          <a:lstStyle/>
          <a:p>
            <a:pPr marL="0" lvl="0" indent="0">
              <a:spcBef>
                <a:spcPts val="0"/>
              </a:spcBef>
              <a:buNone/>
            </a:pPr>
            <a:r>
              <a:rPr lang="en-US" sz="4400" b="1" dirty="0">
                <a:latin typeface="Times New Roman" panose="02020603050405020304" pitchFamily="18" charset="0"/>
                <a:cs typeface="Times New Roman" panose="02020603050405020304" pitchFamily="18" charset="0"/>
              </a:rPr>
              <a:t>         God answered and Healed our land.</a:t>
            </a:r>
          </a:p>
          <a:p>
            <a:pPr marL="0" lvl="0" indent="0">
              <a:spcBef>
                <a:spcPts val="0"/>
              </a:spcBef>
              <a:buNone/>
            </a:pPr>
            <a:r>
              <a:rPr lang="en-US" sz="4400" b="1" dirty="0">
                <a:latin typeface="Times New Roman" panose="02020603050405020304" pitchFamily="18" charset="0"/>
                <a:cs typeface="Times New Roman" panose="02020603050405020304" pitchFamily="18" charset="0"/>
              </a:rPr>
              <a:t> B. If we continue to “Rebel”, the result is   </a:t>
            </a:r>
          </a:p>
          <a:p>
            <a:pPr marL="0" lvl="0" indent="0">
              <a:spcBef>
                <a:spcPts val="0"/>
              </a:spcBef>
              <a:buNone/>
            </a:pPr>
            <a:r>
              <a:rPr lang="en-US" sz="5400" b="1" dirty="0"/>
              <a:t>7. (Eventual)  </a:t>
            </a:r>
            <a:r>
              <a:rPr lang="en-US" sz="5400" b="1" i="1" u="sng" dirty="0">
                <a:solidFill>
                  <a:srgbClr val="FF0066"/>
                </a:solidFill>
              </a:rPr>
              <a:t>Reprobation</a:t>
            </a:r>
            <a:r>
              <a:rPr lang="en-US" sz="5400" b="1" dirty="0"/>
              <a:t>!  </a:t>
            </a:r>
            <a:r>
              <a:rPr lang="en-US" sz="3600" b="1" dirty="0" err="1">
                <a:latin typeface="Times New Roman" panose="02020603050405020304" pitchFamily="18" charset="0"/>
                <a:cs typeface="Times New Roman" panose="02020603050405020304" pitchFamily="18" charset="0"/>
              </a:rPr>
              <a:t>Deut</a:t>
            </a:r>
            <a:r>
              <a:rPr lang="en-US" sz="3600" b="1" dirty="0">
                <a:latin typeface="Times New Roman" panose="02020603050405020304" pitchFamily="18" charset="0"/>
                <a:cs typeface="Times New Roman" panose="02020603050405020304" pitchFamily="18" charset="0"/>
              </a:rPr>
              <a:t> 8:11-20 </a:t>
            </a:r>
            <a:endParaRPr lang="en-US" sz="2800" b="1" dirty="0">
              <a:latin typeface="Times New Roman" panose="02020603050405020304" pitchFamily="18" charset="0"/>
              <a:cs typeface="Times New Roman" panose="02020603050405020304" pitchFamily="18" charset="0"/>
            </a:endParaRPr>
          </a:p>
          <a:p>
            <a:pPr marL="0" lvl="0" indent="0">
              <a:spcBef>
                <a:spcPts val="0"/>
              </a:spcBef>
              <a:buNone/>
            </a:pPr>
            <a:r>
              <a:rPr lang="en-US" sz="3600" b="1" dirty="0">
                <a:latin typeface="Times New Roman" panose="02020603050405020304" pitchFamily="18" charset="0"/>
                <a:cs typeface="Times New Roman" panose="02020603050405020304" pitchFamily="18" charset="0"/>
              </a:rPr>
              <a:t>  </a:t>
            </a:r>
            <a:r>
              <a:rPr lang="en-US" sz="4800" b="1" dirty="0">
                <a:latin typeface="Times New Roman" panose="02020603050405020304" pitchFamily="18" charset="0"/>
                <a:cs typeface="Times New Roman" panose="02020603050405020304" pitchFamily="18" charset="0"/>
              </a:rPr>
              <a:t>A. Definition:  </a:t>
            </a:r>
          </a:p>
          <a:p>
            <a:pPr marL="0" lvl="0" indent="0">
              <a:spcBef>
                <a:spcPts val="0"/>
              </a:spcBef>
              <a:buNone/>
            </a:pPr>
            <a:r>
              <a:rPr lang="en-US" sz="4000" b="1" dirty="0">
                <a:latin typeface="Times New Roman" panose="02020603050405020304" pitchFamily="18" charset="0"/>
                <a:cs typeface="Times New Roman" panose="02020603050405020304" pitchFamily="18" charset="0"/>
              </a:rPr>
              <a:t>   1) English: </a:t>
            </a:r>
            <a:r>
              <a:rPr lang="en-US" sz="4400" b="1" i="1" dirty="0">
                <a:solidFill>
                  <a:srgbClr val="0000FF"/>
                </a:solidFill>
                <a:latin typeface="Times New Roman" panose="02020603050405020304" pitchFamily="18" charset="0"/>
                <a:cs typeface="Times New Roman" panose="02020603050405020304" pitchFamily="18" charset="0"/>
              </a:rPr>
              <a:t>Unprincipled, Rejected, Disapproved</a:t>
            </a:r>
          </a:p>
          <a:p>
            <a:pPr marL="0" lvl="0" indent="0">
              <a:spcBef>
                <a:spcPts val="0"/>
              </a:spcBef>
              <a:buNone/>
            </a:pPr>
            <a:r>
              <a:rPr lang="en-US" sz="4000" b="1" dirty="0">
                <a:latin typeface="Times New Roman" panose="02020603050405020304" pitchFamily="18" charset="0"/>
                <a:cs typeface="Times New Roman" panose="02020603050405020304" pitchFamily="18" charset="0"/>
              </a:rPr>
              <a:t>   2) OT Hebrew: </a:t>
            </a:r>
            <a:r>
              <a:rPr lang="en-US" sz="4000" b="1" dirty="0" err="1">
                <a:latin typeface="Times New Roman" panose="02020603050405020304" pitchFamily="18" charset="0"/>
                <a:cs typeface="Times New Roman" panose="02020603050405020304" pitchFamily="18" charset="0"/>
              </a:rPr>
              <a:t>Jer</a:t>
            </a:r>
            <a:r>
              <a:rPr lang="en-US" sz="4000" b="1" dirty="0">
                <a:latin typeface="Times New Roman" panose="02020603050405020304" pitchFamily="18" charset="0"/>
                <a:cs typeface="Times New Roman" panose="02020603050405020304" pitchFamily="18" charset="0"/>
              </a:rPr>
              <a:t> 6:30 </a:t>
            </a:r>
            <a:r>
              <a:rPr lang="en-US" sz="4400" b="1" i="1" dirty="0">
                <a:solidFill>
                  <a:srgbClr val="FF0000"/>
                </a:solidFill>
                <a:latin typeface="Times New Roman" panose="02020603050405020304" pitchFamily="18" charset="0"/>
                <a:cs typeface="Times New Roman" panose="02020603050405020304" pitchFamily="18" charset="0"/>
              </a:rPr>
              <a:t>“</a:t>
            </a:r>
            <a:r>
              <a:rPr lang="en-US" sz="44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Reprobate</a:t>
            </a:r>
            <a:r>
              <a:rPr lang="en-US" sz="4400" b="1" i="1" dirty="0">
                <a:solidFill>
                  <a:srgbClr val="FF0000"/>
                </a:solidFill>
                <a:latin typeface="Times New Roman" panose="02020603050405020304" pitchFamily="18" charset="0"/>
                <a:cs typeface="Times New Roman" panose="02020603050405020304" pitchFamily="18" charset="0"/>
              </a:rPr>
              <a:t> silver </a:t>
            </a:r>
          </a:p>
          <a:p>
            <a:pPr marL="0" lvl="0" indent="0">
              <a:spcBef>
                <a:spcPts val="0"/>
              </a:spcBef>
              <a:buNone/>
            </a:pPr>
            <a:r>
              <a:rPr lang="en-US" sz="4400" b="1" i="1" dirty="0">
                <a:solidFill>
                  <a:srgbClr val="FF0000"/>
                </a:solidFill>
                <a:latin typeface="Times New Roman" panose="02020603050405020304" pitchFamily="18" charset="0"/>
                <a:cs typeface="Times New Roman" panose="02020603050405020304" pitchFamily="18" charset="0"/>
              </a:rPr>
              <a:t>                  shall men call them, </a:t>
            </a:r>
          </a:p>
          <a:p>
            <a:pPr marL="0" lvl="0" indent="0">
              <a:spcBef>
                <a:spcPts val="0"/>
              </a:spcBef>
              <a:buNone/>
            </a:pPr>
            <a:r>
              <a:rPr lang="en-US" sz="4400" b="1" i="1" dirty="0">
                <a:solidFill>
                  <a:srgbClr val="FF0000"/>
                </a:solidFill>
                <a:latin typeface="Times New Roman" panose="02020603050405020304" pitchFamily="18" charset="0"/>
                <a:cs typeface="Times New Roman" panose="02020603050405020304" pitchFamily="18" charset="0"/>
              </a:rPr>
              <a:t>             because </a:t>
            </a: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LORD hath </a:t>
            </a:r>
            <a:r>
              <a:rPr lang="en-US" sz="44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rejected</a:t>
            </a: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them</a:t>
            </a:r>
            <a:r>
              <a:rPr lang="en-US" sz="4400" b="1" i="1" dirty="0">
                <a:solidFill>
                  <a:srgbClr val="FF0000"/>
                </a:solidFill>
                <a:latin typeface="Times New Roman" panose="02020603050405020304" pitchFamily="18" charset="0"/>
                <a:cs typeface="Times New Roman" panose="02020603050405020304" pitchFamily="18" charset="0"/>
              </a:rPr>
              <a:t>. “</a:t>
            </a:r>
          </a:p>
          <a:p>
            <a:pPr marL="0" lvl="0" indent="0">
              <a:spcBef>
                <a:spcPts val="0"/>
              </a:spcBef>
              <a:buNone/>
            </a:pPr>
            <a:r>
              <a:rPr lang="en-US" sz="4800" b="1" dirty="0">
                <a:solidFill>
                  <a:srgbClr val="0000FF"/>
                </a:solidFill>
                <a:latin typeface="Times New Roman" panose="02020603050405020304" pitchFamily="18" charset="0"/>
                <a:cs typeface="Times New Roman" panose="02020603050405020304" pitchFamily="18" charset="0"/>
              </a:rPr>
              <a:t>          Maas’:</a:t>
            </a:r>
            <a:r>
              <a:rPr lang="en-US" sz="4000" b="1" dirty="0">
                <a:solidFill>
                  <a:srgbClr val="0000FF"/>
                </a:solidFill>
                <a:latin typeface="Times New Roman" panose="02020603050405020304" pitchFamily="18" charset="0"/>
                <a:cs typeface="Times New Roman" panose="02020603050405020304" pitchFamily="18" charset="0"/>
              </a:rPr>
              <a:t> </a:t>
            </a:r>
            <a:r>
              <a:rPr lang="en-US" sz="4800" b="1" dirty="0">
                <a:solidFill>
                  <a:srgbClr val="0000FF"/>
                </a:solidFill>
                <a:latin typeface="Times New Roman" panose="02020603050405020304" pitchFamily="18" charset="0"/>
                <a:cs typeface="Times New Roman" panose="02020603050405020304" pitchFamily="18" charset="0"/>
              </a:rPr>
              <a:t>despised, rejected, useless</a:t>
            </a:r>
          </a:p>
          <a:p>
            <a:pPr marL="0" lvl="0" indent="0">
              <a:spcBef>
                <a:spcPts val="0"/>
              </a:spcBef>
              <a:buNone/>
            </a:pPr>
            <a:endParaRPr lang="en-US" b="1" dirty="0">
              <a:solidFill>
                <a:srgbClr val="0000FF"/>
              </a:solidFill>
            </a:endParaRPr>
          </a:p>
        </p:txBody>
      </p:sp>
    </p:spTree>
    <p:extLst>
      <p:ext uri="{BB962C8B-B14F-4D97-AF65-F5344CB8AC3E}">
        <p14:creationId xmlns:p14="http://schemas.microsoft.com/office/powerpoint/2010/main" val="320873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123">
                                            <p:txEl>
                                              <p:pRg st="2" end="2"/>
                                            </p:txEl>
                                          </p:spTgt>
                                        </p:tgtEl>
                                        <p:attrNameLst>
                                          <p:attrName>style.visibility</p:attrName>
                                        </p:attrNameLst>
                                      </p:cBhvr>
                                      <p:to>
                                        <p:strVal val="visible"/>
                                      </p:to>
                                    </p:set>
                                    <p:anim calcmode="lin" valueType="num">
                                      <p:cBhvr>
                                        <p:cTn id="7" dur="1000" fill="hold"/>
                                        <p:tgtEl>
                                          <p:spTgt spid="512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512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512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512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123">
                                            <p:txEl>
                                              <p:pRg st="3" end="3"/>
                                            </p:txEl>
                                          </p:spTgt>
                                        </p:tgtEl>
                                        <p:attrNameLst>
                                          <p:attrName>style.visibility</p:attrName>
                                        </p:attrNameLst>
                                      </p:cBhvr>
                                      <p:to>
                                        <p:strVal val="visible"/>
                                      </p:to>
                                    </p:set>
                                    <p:animEffect transition="in" filter="barn(inVertical)">
                                      <p:cBhvr>
                                        <p:cTn id="15" dur="500"/>
                                        <p:tgtEl>
                                          <p:spTgt spid="5123">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5123">
                                            <p:txEl>
                                              <p:pRg st="4" end="4"/>
                                            </p:txEl>
                                          </p:spTgt>
                                        </p:tgtEl>
                                        <p:attrNameLst>
                                          <p:attrName>style.visibility</p:attrName>
                                        </p:attrNameLst>
                                      </p:cBhvr>
                                      <p:to>
                                        <p:strVal val="visible"/>
                                      </p:to>
                                    </p:set>
                                    <p:animEffect transition="in" filter="barn(inVertical)">
                                      <p:cBhvr>
                                        <p:cTn id="18" dur="500"/>
                                        <p:tgtEl>
                                          <p:spTgt spid="512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5123">
                                            <p:txEl>
                                              <p:pRg st="5" end="5"/>
                                            </p:txEl>
                                          </p:spTgt>
                                        </p:tgtEl>
                                        <p:attrNameLst>
                                          <p:attrName>style.visibility</p:attrName>
                                        </p:attrNameLst>
                                      </p:cBhvr>
                                      <p:to>
                                        <p:strVal val="visible"/>
                                      </p:to>
                                    </p:set>
                                    <p:anim calcmode="lin" valueType="num">
                                      <p:cBhvr>
                                        <p:cTn id="23" dur="500" fill="hold"/>
                                        <p:tgtEl>
                                          <p:spTgt spid="5123">
                                            <p:txEl>
                                              <p:pRg st="5" end="5"/>
                                            </p:txEl>
                                          </p:spTgt>
                                        </p:tgtEl>
                                        <p:attrNameLst>
                                          <p:attrName>ppt_w</p:attrName>
                                        </p:attrNameLst>
                                      </p:cBhvr>
                                      <p:tavLst>
                                        <p:tav tm="0">
                                          <p:val>
                                            <p:fltVal val="0"/>
                                          </p:val>
                                        </p:tav>
                                        <p:tav tm="100000">
                                          <p:val>
                                            <p:strVal val="#ppt_w"/>
                                          </p:val>
                                        </p:tav>
                                      </p:tavLst>
                                    </p:anim>
                                    <p:anim calcmode="lin" valueType="num">
                                      <p:cBhvr>
                                        <p:cTn id="24" dur="500" fill="hold"/>
                                        <p:tgtEl>
                                          <p:spTgt spid="5123">
                                            <p:txEl>
                                              <p:pRg st="5" end="5"/>
                                            </p:txEl>
                                          </p:spTgt>
                                        </p:tgtEl>
                                        <p:attrNameLst>
                                          <p:attrName>ppt_h</p:attrName>
                                        </p:attrNameLst>
                                      </p:cBhvr>
                                      <p:tavLst>
                                        <p:tav tm="0">
                                          <p:val>
                                            <p:fltVal val="0"/>
                                          </p:val>
                                        </p:tav>
                                        <p:tav tm="100000">
                                          <p:val>
                                            <p:strVal val="#ppt_h"/>
                                          </p:val>
                                        </p:tav>
                                      </p:tavLst>
                                    </p:anim>
                                    <p:animEffect transition="in" filter="fade">
                                      <p:cBhvr>
                                        <p:cTn id="25" dur="500"/>
                                        <p:tgtEl>
                                          <p:spTgt spid="5123">
                                            <p:txEl>
                                              <p:pRg st="5" end="5"/>
                                            </p:txEl>
                                          </p:spTgt>
                                        </p:tgtEl>
                                      </p:cBhvr>
                                    </p:animEffect>
                                  </p:childTnLst>
                                </p:cTn>
                              </p:par>
                              <p:par>
                                <p:cTn id="26" presetID="53" presetClass="entr" presetSubtype="16" fill="hold" nodeType="withEffect">
                                  <p:stCondLst>
                                    <p:cond delay="0"/>
                                  </p:stCondLst>
                                  <p:childTnLst>
                                    <p:set>
                                      <p:cBhvr>
                                        <p:cTn id="27" dur="1" fill="hold">
                                          <p:stCondLst>
                                            <p:cond delay="0"/>
                                          </p:stCondLst>
                                        </p:cTn>
                                        <p:tgtEl>
                                          <p:spTgt spid="5123">
                                            <p:txEl>
                                              <p:pRg st="6" end="6"/>
                                            </p:txEl>
                                          </p:spTgt>
                                        </p:tgtEl>
                                        <p:attrNameLst>
                                          <p:attrName>style.visibility</p:attrName>
                                        </p:attrNameLst>
                                      </p:cBhvr>
                                      <p:to>
                                        <p:strVal val="visible"/>
                                      </p:to>
                                    </p:set>
                                    <p:anim calcmode="lin" valueType="num">
                                      <p:cBhvr>
                                        <p:cTn id="28" dur="500" fill="hold"/>
                                        <p:tgtEl>
                                          <p:spTgt spid="5123">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5123">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512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5123">
                                            <p:txEl>
                                              <p:pRg st="7" end="7"/>
                                            </p:txEl>
                                          </p:spTgt>
                                        </p:tgtEl>
                                        <p:attrNameLst>
                                          <p:attrName>style.visibility</p:attrName>
                                        </p:attrNameLst>
                                      </p:cBhvr>
                                      <p:to>
                                        <p:strVal val="visible"/>
                                      </p:to>
                                    </p:set>
                                    <p:anim calcmode="lin" valueType="num">
                                      <p:cBhvr>
                                        <p:cTn id="35" dur="1000" fill="hold"/>
                                        <p:tgtEl>
                                          <p:spTgt spid="5123">
                                            <p:txEl>
                                              <p:pRg st="7" end="7"/>
                                            </p:txEl>
                                          </p:spTgt>
                                        </p:tgtEl>
                                        <p:attrNameLst>
                                          <p:attrName>ppt_w</p:attrName>
                                        </p:attrNameLst>
                                      </p:cBhvr>
                                      <p:tavLst>
                                        <p:tav tm="0">
                                          <p:val>
                                            <p:fltVal val="0"/>
                                          </p:val>
                                        </p:tav>
                                        <p:tav tm="100000">
                                          <p:val>
                                            <p:strVal val="#ppt_w"/>
                                          </p:val>
                                        </p:tav>
                                      </p:tavLst>
                                    </p:anim>
                                    <p:anim calcmode="lin" valueType="num">
                                      <p:cBhvr>
                                        <p:cTn id="36" dur="1000" fill="hold"/>
                                        <p:tgtEl>
                                          <p:spTgt spid="5123">
                                            <p:txEl>
                                              <p:pRg st="7" end="7"/>
                                            </p:txEl>
                                          </p:spTgt>
                                        </p:tgtEl>
                                        <p:attrNameLst>
                                          <p:attrName>ppt_h</p:attrName>
                                        </p:attrNameLst>
                                      </p:cBhvr>
                                      <p:tavLst>
                                        <p:tav tm="0">
                                          <p:val>
                                            <p:fltVal val="0"/>
                                          </p:val>
                                        </p:tav>
                                        <p:tav tm="100000">
                                          <p:val>
                                            <p:strVal val="#ppt_h"/>
                                          </p:val>
                                        </p:tav>
                                      </p:tavLst>
                                    </p:anim>
                                    <p:anim calcmode="lin" valueType="num">
                                      <p:cBhvr>
                                        <p:cTn id="37" dur="1000" fill="hold"/>
                                        <p:tgtEl>
                                          <p:spTgt spid="5123">
                                            <p:txEl>
                                              <p:pRg st="7" end="7"/>
                                            </p:txEl>
                                          </p:spTgt>
                                        </p:tgtEl>
                                        <p:attrNameLst>
                                          <p:attrName>style.rotation</p:attrName>
                                        </p:attrNameLst>
                                      </p:cBhvr>
                                      <p:tavLst>
                                        <p:tav tm="0">
                                          <p:val>
                                            <p:fltVal val="90"/>
                                          </p:val>
                                        </p:tav>
                                        <p:tav tm="100000">
                                          <p:val>
                                            <p:fltVal val="0"/>
                                          </p:val>
                                        </p:tav>
                                      </p:tavLst>
                                    </p:anim>
                                    <p:animEffect transition="in" filter="fade">
                                      <p:cBhvr>
                                        <p:cTn id="38" dur="1000"/>
                                        <p:tgtEl>
                                          <p:spTgt spid="512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5123">
                                            <p:txEl>
                                              <p:pRg st="8" end="8"/>
                                            </p:txEl>
                                          </p:spTgt>
                                        </p:tgtEl>
                                        <p:attrNameLst>
                                          <p:attrName>style.visibility</p:attrName>
                                        </p:attrNameLst>
                                      </p:cBhvr>
                                      <p:to>
                                        <p:strVal val="visible"/>
                                      </p:to>
                                    </p:set>
                                    <p:animEffect transition="in" filter="fade">
                                      <p:cBhvr>
                                        <p:cTn id="43" dur="1000"/>
                                        <p:tgtEl>
                                          <p:spTgt spid="5123">
                                            <p:txEl>
                                              <p:pRg st="8" end="8"/>
                                            </p:txEl>
                                          </p:spTgt>
                                        </p:tgtEl>
                                      </p:cBhvr>
                                    </p:animEffect>
                                    <p:anim calcmode="lin" valueType="num">
                                      <p:cBhvr>
                                        <p:cTn id="44" dur="1000" fill="hold"/>
                                        <p:tgtEl>
                                          <p:spTgt spid="5123">
                                            <p:txEl>
                                              <p:pRg st="8" end="8"/>
                                            </p:txEl>
                                          </p:spTgt>
                                        </p:tgtEl>
                                        <p:attrNameLst>
                                          <p:attrName>ppt_x</p:attrName>
                                        </p:attrNameLst>
                                      </p:cBhvr>
                                      <p:tavLst>
                                        <p:tav tm="0">
                                          <p:val>
                                            <p:strVal val="#ppt_x"/>
                                          </p:val>
                                        </p:tav>
                                        <p:tav tm="100000">
                                          <p:val>
                                            <p:strVal val="#ppt_x"/>
                                          </p:val>
                                        </p:tav>
                                      </p:tavLst>
                                    </p:anim>
                                    <p:anim calcmode="lin" valueType="num">
                                      <p:cBhvr>
                                        <p:cTn id="45" dur="1000" fill="hold"/>
                                        <p:tgtEl>
                                          <p:spTgt spid="512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0" y="152401"/>
            <a:ext cx="12192000" cy="5791199"/>
          </a:xfrm>
        </p:spPr>
        <p:txBody>
          <a:bodyPr/>
          <a:lstStyle/>
          <a:p>
            <a:pPr marL="0" indent="0" algn="ctr">
              <a:spcBef>
                <a:spcPts val="0"/>
              </a:spcBef>
              <a:buNone/>
            </a:pPr>
            <a:r>
              <a:rPr lang="en-US" sz="40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Because of this, there’s a remarkably predictable pattern behind the rise and fall of</a:t>
            </a:r>
          </a:p>
          <a:p>
            <a:pPr marL="0" indent="0">
              <a:spcBef>
                <a:spcPts val="0"/>
              </a:spcBef>
              <a:buNone/>
            </a:pPr>
            <a:r>
              <a:rPr lang="en-US" sz="40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Societies (civilizations)</a:t>
            </a:r>
          </a:p>
          <a:p>
            <a:pPr marL="0" indent="0" algn="ctr">
              <a:spcBef>
                <a:spcPts val="0"/>
              </a:spcBef>
              <a:buNone/>
            </a:pPr>
            <a:r>
              <a:rPr lang="en-US" sz="4000" b="1" i="1" dirty="0">
                <a:solidFill>
                  <a:srgbClr val="0000FF"/>
                </a:solidFill>
                <a:latin typeface="Times New Roman" panose="02020603050405020304" pitchFamily="18" charset="0"/>
                <a:cs typeface="Times New Roman" panose="02020603050405020304" pitchFamily="18" charset="0"/>
              </a:rPr>
              <a:t>God stopped Israel at the brink of the Promised land to review this cycle in Deuteronomy 8 </a:t>
            </a:r>
          </a:p>
          <a:p>
            <a:pPr marL="0" indent="0" algn="ctr">
              <a:spcBef>
                <a:spcPts val="0"/>
              </a:spcBef>
              <a:buNone/>
            </a:pPr>
            <a:r>
              <a:rPr lang="en-US" sz="5400" b="1" i="1" dirty="0">
                <a:latin typeface="Times New Roman" panose="02020603050405020304" pitchFamily="18" charset="0"/>
                <a:cs typeface="Times New Roman" panose="02020603050405020304" pitchFamily="18" charset="0"/>
              </a:rPr>
              <a:t>1.</a:t>
            </a:r>
            <a:r>
              <a:rPr lang="en-US" sz="5400" b="1" i="1" dirty="0">
                <a:solidFill>
                  <a:srgbClr val="FF0066"/>
                </a:solidFill>
                <a:latin typeface="Times New Roman" panose="02020603050405020304" pitchFamily="18" charset="0"/>
                <a:cs typeface="Times New Roman" panose="02020603050405020304" pitchFamily="18" charset="0"/>
              </a:rPr>
              <a:t> </a:t>
            </a:r>
            <a:r>
              <a:rPr lang="en-US" sz="5400" b="1" i="1" u="sng" dirty="0">
                <a:solidFill>
                  <a:srgbClr val="FF0066"/>
                </a:solidFill>
                <a:latin typeface="Times New Roman" panose="02020603050405020304" pitchFamily="18" charset="0"/>
                <a:cs typeface="Times New Roman" panose="02020603050405020304" pitchFamily="18" charset="0"/>
              </a:rPr>
              <a:t>Revelation</a:t>
            </a:r>
            <a:r>
              <a:rPr lang="en-US" sz="4800" b="1" i="1" u="sng" dirty="0">
                <a:solidFill>
                  <a:srgbClr val="FF0066"/>
                </a:solidFill>
                <a:latin typeface="Times New Roman" panose="02020603050405020304" pitchFamily="18" charset="0"/>
                <a:cs typeface="Times New Roman" panose="02020603050405020304" pitchFamily="18" charset="0"/>
              </a:rPr>
              <a:t>:</a:t>
            </a:r>
            <a:r>
              <a:rPr lang="en-US" sz="4800" b="1" i="1" dirty="0">
                <a:solidFill>
                  <a:srgbClr val="000000"/>
                </a:solidFill>
                <a:latin typeface="Times New Roman" panose="02020603050405020304" pitchFamily="18" charset="0"/>
                <a:cs typeface="Times New Roman" panose="02020603050405020304" pitchFamily="18" charset="0"/>
              </a:rPr>
              <a:t>  </a:t>
            </a:r>
            <a:r>
              <a:rPr lang="en-US" sz="4000" b="1" i="1" dirty="0">
                <a:solidFill>
                  <a:srgbClr val="000000"/>
                </a:solidFill>
                <a:latin typeface="Times New Roman" panose="02020603050405020304" pitchFamily="18" charset="0"/>
                <a:cs typeface="Times New Roman" panose="02020603050405020304" pitchFamily="18" charset="0"/>
              </a:rPr>
              <a:t>God reveals himself and his will. </a:t>
            </a:r>
          </a:p>
          <a:p>
            <a:pPr marL="0" indent="0" algn="ctr">
              <a:spcBef>
                <a:spcPts val="0"/>
              </a:spcBef>
              <a:buNone/>
            </a:pPr>
            <a:r>
              <a:rPr lang="en-US" sz="4000" b="1" i="1" dirty="0">
                <a:solidFill>
                  <a:srgbClr val="000000"/>
                </a:solidFill>
                <a:latin typeface="Times New Roman" panose="02020603050405020304" pitchFamily="18" charset="0"/>
                <a:cs typeface="Times New Roman" panose="02020603050405020304" pitchFamily="18" charset="0"/>
              </a:rPr>
              <a:t>     8:1,2  </a:t>
            </a:r>
            <a:r>
              <a:rPr lang="en-US" sz="4000" b="1" i="1" dirty="0">
                <a:solidFill>
                  <a:srgbClr val="FF0000"/>
                </a:solidFill>
                <a:latin typeface="Times New Roman" panose="02020603050405020304" pitchFamily="18" charset="0"/>
                <a:cs typeface="Times New Roman" panose="02020603050405020304" pitchFamily="18" charset="0"/>
              </a:rPr>
              <a:t>“All the commandments…shall ye observe to do </a:t>
            </a:r>
          </a:p>
          <a:p>
            <a:pPr marL="0" indent="0" algn="ctr">
              <a:spcBef>
                <a:spcPts val="0"/>
              </a:spcBef>
              <a:buNone/>
            </a:pPr>
            <a:r>
              <a:rPr lang="en-US" sz="4000" b="1" i="1" dirty="0">
                <a:solidFill>
                  <a:srgbClr val="FF0000"/>
                </a:solidFill>
                <a:latin typeface="Times New Roman" panose="02020603050405020304" pitchFamily="18" charset="0"/>
                <a:cs typeface="Times New Roman" panose="02020603050405020304" pitchFamily="18" charset="0"/>
              </a:rPr>
              <a:t>that ye may live, and multiply, and possess the land…</a:t>
            </a:r>
          </a:p>
          <a:p>
            <a:pPr marL="0" indent="0" algn="ctr">
              <a:spcBef>
                <a:spcPts val="0"/>
              </a:spcBef>
              <a:buNone/>
            </a:pPr>
            <a:r>
              <a:rPr lang="en-US" sz="44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Thou shalt remember </a:t>
            </a: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all the way which the </a:t>
            </a:r>
          </a:p>
          <a:p>
            <a:pPr marL="0" indent="0" algn="ctr">
              <a:spcBef>
                <a:spcPts val="0"/>
              </a:spcBef>
              <a:buNone/>
            </a:pP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LORD thy God led thee…”</a:t>
            </a:r>
          </a:p>
          <a:p>
            <a:pPr marL="0" indent="0">
              <a:spcBef>
                <a:spcPts val="0"/>
              </a:spcBef>
              <a:buNone/>
            </a:pPr>
            <a:endParaRPr lang="en-US" sz="2800" b="1" i="1" dirty="0">
              <a:solidFill>
                <a:srgbClr val="000000"/>
              </a:solidFill>
            </a:endParaRPr>
          </a:p>
        </p:txBody>
      </p:sp>
      <p:sp>
        <p:nvSpPr>
          <p:cNvPr id="4" name="TextBox 3">
            <a:extLst>
              <a:ext uri="{FF2B5EF4-FFF2-40B4-BE49-F238E27FC236}">
                <a16:creationId xmlns:a16="http://schemas.microsoft.com/office/drawing/2014/main" id="{A59E04A7-75EC-8DFA-1D5A-AE18212548CB}"/>
              </a:ext>
            </a:extLst>
          </p:cNvPr>
          <p:cNvSpPr txBox="1"/>
          <p:nvPr/>
        </p:nvSpPr>
        <p:spPr>
          <a:xfrm>
            <a:off x="5257800" y="1371600"/>
            <a:ext cx="6427960" cy="707886"/>
          </a:xfrm>
          <a:prstGeom prst="rect">
            <a:avLst/>
          </a:prstGeom>
          <a:noFill/>
        </p:spPr>
        <p:txBody>
          <a:bodyPr wrap="square">
            <a:spAutoFit/>
          </a:bodyPr>
          <a:lstStyle/>
          <a:p>
            <a:r>
              <a:rPr kumimoji="0" lang="en-US" sz="40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and even individual “souls”. </a:t>
            </a:r>
            <a:endParaRPr lang="en-US" dirty="0"/>
          </a:p>
        </p:txBody>
      </p:sp>
    </p:spTree>
    <p:extLst>
      <p:ext uri="{BB962C8B-B14F-4D97-AF65-F5344CB8AC3E}">
        <p14:creationId xmlns:p14="http://schemas.microsoft.com/office/powerpoint/2010/main" val="2308338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animEffect transition="in" filter="randombar(horizontal)">
                                      <p:cBhvr>
                                        <p:cTn id="15" dur="500"/>
                                        <p:tgtEl>
                                          <p:spTgt spid="512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123">
                                            <p:txEl>
                                              <p:pRg st="3" end="3"/>
                                            </p:txEl>
                                          </p:spTgt>
                                        </p:tgtEl>
                                        <p:attrNameLst>
                                          <p:attrName>style.visibility</p:attrName>
                                        </p:attrNameLst>
                                      </p:cBhvr>
                                      <p:to>
                                        <p:strVal val="visible"/>
                                      </p:to>
                                    </p:set>
                                    <p:animEffect transition="in" filter="randombar(horizontal)">
                                      <p:cBhvr>
                                        <p:cTn id="20" dur="500"/>
                                        <p:tgtEl>
                                          <p:spTgt spid="512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5123">
                                            <p:txEl>
                                              <p:pRg st="4" end="4"/>
                                            </p:txEl>
                                          </p:spTgt>
                                        </p:tgtEl>
                                        <p:attrNameLst>
                                          <p:attrName>style.visibility</p:attrName>
                                        </p:attrNameLst>
                                      </p:cBhvr>
                                      <p:to>
                                        <p:strVal val="visible"/>
                                      </p:to>
                                    </p:set>
                                    <p:animEffect transition="in" filter="wipe(down)">
                                      <p:cBhvr>
                                        <p:cTn id="25" dur="500"/>
                                        <p:tgtEl>
                                          <p:spTgt spid="5123">
                                            <p:txEl>
                                              <p:pRg st="4" end="4"/>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5123">
                                            <p:txEl>
                                              <p:pRg st="5" end="5"/>
                                            </p:txEl>
                                          </p:spTgt>
                                        </p:tgtEl>
                                        <p:attrNameLst>
                                          <p:attrName>style.visibility</p:attrName>
                                        </p:attrNameLst>
                                      </p:cBhvr>
                                      <p:to>
                                        <p:strVal val="visible"/>
                                      </p:to>
                                    </p:set>
                                    <p:animEffect transition="in" filter="wipe(down)">
                                      <p:cBhvr>
                                        <p:cTn id="28" dur="500"/>
                                        <p:tgtEl>
                                          <p:spTgt spid="512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123">
                                            <p:txEl>
                                              <p:pRg st="6" end="6"/>
                                            </p:txEl>
                                          </p:spTgt>
                                        </p:tgtEl>
                                        <p:attrNameLst>
                                          <p:attrName>style.visibility</p:attrName>
                                        </p:attrNameLst>
                                      </p:cBhvr>
                                      <p:to>
                                        <p:strVal val="visible"/>
                                      </p:to>
                                    </p:set>
                                    <p:animEffect transition="in" filter="fade">
                                      <p:cBhvr>
                                        <p:cTn id="33" dur="1000"/>
                                        <p:tgtEl>
                                          <p:spTgt spid="5123">
                                            <p:txEl>
                                              <p:pRg st="6" end="6"/>
                                            </p:txEl>
                                          </p:spTgt>
                                        </p:tgtEl>
                                      </p:cBhvr>
                                    </p:animEffect>
                                    <p:anim calcmode="lin" valueType="num">
                                      <p:cBhvr>
                                        <p:cTn id="34" dur="1000" fill="hold"/>
                                        <p:tgtEl>
                                          <p:spTgt spid="5123">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5123">
                                            <p:txEl>
                                              <p:pRg st="6" end="6"/>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5123">
                                            <p:txEl>
                                              <p:pRg st="7" end="7"/>
                                            </p:txEl>
                                          </p:spTgt>
                                        </p:tgtEl>
                                        <p:attrNameLst>
                                          <p:attrName>style.visibility</p:attrName>
                                        </p:attrNameLst>
                                      </p:cBhvr>
                                      <p:to>
                                        <p:strVal val="visible"/>
                                      </p:to>
                                    </p:set>
                                    <p:animEffect transition="in" filter="fade">
                                      <p:cBhvr>
                                        <p:cTn id="38" dur="1000"/>
                                        <p:tgtEl>
                                          <p:spTgt spid="5123">
                                            <p:txEl>
                                              <p:pRg st="7" end="7"/>
                                            </p:txEl>
                                          </p:spTgt>
                                        </p:tgtEl>
                                      </p:cBhvr>
                                    </p:animEffect>
                                    <p:anim calcmode="lin" valueType="num">
                                      <p:cBhvr>
                                        <p:cTn id="39" dur="1000" fill="hold"/>
                                        <p:tgtEl>
                                          <p:spTgt spid="5123">
                                            <p:txEl>
                                              <p:pRg st="7" end="7"/>
                                            </p:txEl>
                                          </p:spTgt>
                                        </p:tgtEl>
                                        <p:attrNameLst>
                                          <p:attrName>ppt_x</p:attrName>
                                        </p:attrNameLst>
                                      </p:cBhvr>
                                      <p:tavLst>
                                        <p:tav tm="0">
                                          <p:val>
                                            <p:strVal val="#ppt_x"/>
                                          </p:val>
                                        </p:tav>
                                        <p:tav tm="100000">
                                          <p:val>
                                            <p:strVal val="#ppt_x"/>
                                          </p:val>
                                        </p:tav>
                                      </p:tavLst>
                                    </p:anim>
                                    <p:anim calcmode="lin" valueType="num">
                                      <p:cBhvr>
                                        <p:cTn id="40" dur="1000" fill="hold"/>
                                        <p:tgtEl>
                                          <p:spTgt spid="51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76200" y="2088"/>
            <a:ext cx="12039600" cy="6705600"/>
          </a:xfrm>
        </p:spPr>
        <p:txBody>
          <a:bodyPr/>
          <a:lstStyle/>
          <a:p>
            <a:pPr marL="0" lvl="0" indent="0">
              <a:spcBef>
                <a:spcPts val="0"/>
              </a:spcBef>
              <a:buNone/>
            </a:pPr>
            <a:r>
              <a:rPr lang="en-US" sz="4800" b="1" dirty="0">
                <a:latin typeface="Times New Roman" panose="02020603050405020304" pitchFamily="18" charset="0"/>
                <a:cs typeface="Times New Roman" panose="02020603050405020304" pitchFamily="18" charset="0"/>
              </a:rPr>
              <a:t>A. Definition:  “Reprobate”</a:t>
            </a:r>
          </a:p>
          <a:p>
            <a:pPr marL="0" lvl="0" indent="0">
              <a:spcBef>
                <a:spcPts val="0"/>
              </a:spcBef>
              <a:buNone/>
            </a:pPr>
            <a:r>
              <a:rPr lang="en-US" sz="4000" b="1" dirty="0">
                <a:latin typeface="Times New Roman" panose="02020603050405020304" pitchFamily="18" charset="0"/>
                <a:cs typeface="Times New Roman" panose="02020603050405020304" pitchFamily="18" charset="0"/>
              </a:rPr>
              <a:t>    3) NT: Ro 1:28 </a:t>
            </a:r>
            <a:r>
              <a:rPr lang="en-US" sz="4000" b="1" i="1" dirty="0">
                <a:solidFill>
                  <a:srgbClr val="FF0000"/>
                </a:solidFill>
                <a:latin typeface="Times New Roman" panose="02020603050405020304" pitchFamily="18" charset="0"/>
                <a:cs typeface="Times New Roman" panose="02020603050405020304" pitchFamily="18" charset="0"/>
              </a:rPr>
              <a:t>“even as they did not like to retain   </a:t>
            </a:r>
          </a:p>
          <a:p>
            <a:pPr marL="0" lvl="0" indent="0">
              <a:spcBef>
                <a:spcPts val="0"/>
              </a:spcBef>
              <a:buNone/>
            </a:pPr>
            <a:r>
              <a:rPr lang="en-US" sz="4000" b="1" i="1" dirty="0">
                <a:solidFill>
                  <a:srgbClr val="FF0000"/>
                </a:solidFill>
                <a:latin typeface="Times New Roman" panose="02020603050405020304" pitchFamily="18" charset="0"/>
                <a:cs typeface="Times New Roman" panose="02020603050405020304" pitchFamily="18" charset="0"/>
              </a:rPr>
              <a:t>                     God in their knowledge,</a:t>
            </a:r>
          </a:p>
          <a:p>
            <a:pPr marL="0" lvl="0" indent="0">
              <a:spcBef>
                <a:spcPts val="0"/>
              </a:spcBef>
              <a:buNone/>
            </a:pPr>
            <a:r>
              <a:rPr lang="en-US" sz="4000" b="1" i="1" dirty="0">
                <a:solidFill>
                  <a:srgbClr val="FF0000"/>
                </a:solidFill>
                <a:latin typeface="Times New Roman" panose="02020603050405020304" pitchFamily="18" charset="0"/>
                <a:cs typeface="Times New Roman" panose="02020603050405020304" pitchFamily="18" charset="0"/>
              </a:rPr>
              <a:t>           </a:t>
            </a: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God gave them over to </a:t>
            </a:r>
            <a:r>
              <a:rPr lang="en-US" sz="44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reprobate mind</a:t>
            </a:r>
            <a:r>
              <a:rPr lang="en-US" sz="4400" b="1" i="1" dirty="0">
                <a:solidFill>
                  <a:srgbClr val="FF0000"/>
                </a:solidFill>
                <a:latin typeface="Times New Roman" panose="02020603050405020304" pitchFamily="18" charset="0"/>
                <a:cs typeface="Times New Roman" panose="02020603050405020304" pitchFamily="18" charset="0"/>
              </a:rPr>
              <a:t>…” </a:t>
            </a:r>
            <a:endParaRPr lang="en-US" sz="4000" b="1" i="1" dirty="0">
              <a:solidFill>
                <a:srgbClr val="FF0000"/>
              </a:solidFill>
              <a:latin typeface="Times New Roman" panose="02020603050405020304" pitchFamily="18" charset="0"/>
              <a:cs typeface="Times New Roman" panose="02020603050405020304" pitchFamily="18" charset="0"/>
            </a:endParaRPr>
          </a:p>
          <a:p>
            <a:pPr marL="0" lvl="0" indent="0" algn="ctr">
              <a:spcBef>
                <a:spcPts val="1800"/>
              </a:spcBef>
              <a:buNone/>
            </a:pPr>
            <a:r>
              <a:rPr lang="en-US" sz="2800" b="1" dirty="0">
                <a:latin typeface="Times New Roman" panose="02020603050405020304" pitchFamily="18" charset="0"/>
                <a:cs typeface="Times New Roman" panose="02020603050405020304" pitchFamily="18" charset="0"/>
              </a:rPr>
              <a:t>Titus 1:16 </a:t>
            </a:r>
            <a:r>
              <a:rPr lang="en-US" sz="4000" b="1" i="1" dirty="0">
                <a:solidFill>
                  <a:srgbClr val="FF0000"/>
                </a:solidFill>
                <a:latin typeface="Times New Roman" panose="02020603050405020304" pitchFamily="18" charset="0"/>
                <a:cs typeface="Times New Roman" panose="02020603050405020304" pitchFamily="18" charset="0"/>
              </a:rPr>
              <a:t>“They profess that they know God; </a:t>
            </a: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but in works they deny him</a:t>
            </a:r>
            <a:r>
              <a:rPr lang="en-US" sz="4000" b="1" i="1" dirty="0">
                <a:solidFill>
                  <a:srgbClr val="FF0000"/>
                </a:solidFill>
                <a:latin typeface="Times New Roman" panose="02020603050405020304" pitchFamily="18" charset="0"/>
                <a:cs typeface="Times New Roman" panose="02020603050405020304" pitchFamily="18" charset="0"/>
              </a:rPr>
              <a:t>, being abominable, and disobedient, </a:t>
            </a:r>
          </a:p>
          <a:p>
            <a:pPr marL="0" lvl="0" indent="0" algn="ctr">
              <a:spcBef>
                <a:spcPts val="0"/>
              </a:spcBef>
              <a:buNone/>
            </a:pPr>
            <a:r>
              <a:rPr lang="en-US" sz="44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unto every good work reprobate.”</a:t>
            </a:r>
            <a:r>
              <a:rPr lang="en-US" sz="4000" b="1" dirty="0">
                <a:latin typeface="Times New Roman" panose="02020603050405020304" pitchFamily="18" charset="0"/>
                <a:cs typeface="Times New Roman" panose="02020603050405020304" pitchFamily="18" charset="0"/>
              </a:rPr>
              <a:t>    </a:t>
            </a:r>
          </a:p>
          <a:p>
            <a:pPr marL="0" lvl="0" indent="0">
              <a:spcBef>
                <a:spcPts val="0"/>
              </a:spcBef>
              <a:buNone/>
            </a:pPr>
            <a:r>
              <a:rPr lang="en-US" sz="4000" b="1" dirty="0">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Adokimos</a:t>
            </a:r>
            <a:r>
              <a:rPr lang="en-US" sz="4000" b="1" dirty="0">
                <a:solidFill>
                  <a:srgbClr val="0000FF"/>
                </a:solidFill>
                <a:latin typeface="Times New Roman" panose="02020603050405020304" pitchFamily="18" charset="0"/>
                <a:cs typeface="Times New Roman" panose="02020603050405020304" pitchFamily="18" charset="0"/>
              </a:rPr>
              <a:t>: </a:t>
            </a:r>
            <a:r>
              <a:rPr lang="en-US" sz="4400" b="1" dirty="0">
                <a:solidFill>
                  <a:srgbClr val="0000FF"/>
                </a:solidFill>
                <a:latin typeface="Times New Roman" panose="02020603050405020304" pitchFamily="18" charset="0"/>
                <a:cs typeface="Times New Roman" panose="02020603050405020304" pitchFamily="18" charset="0"/>
              </a:rPr>
              <a:t>unapproved, disqualified, rejected, </a:t>
            </a:r>
          </a:p>
          <a:p>
            <a:pPr marL="0" lvl="0" indent="0" algn="ctr">
              <a:spcBef>
                <a:spcPts val="0"/>
              </a:spcBef>
              <a:buNone/>
            </a:pPr>
            <a:r>
              <a:rPr lang="en-US" sz="4400" b="1" dirty="0">
                <a:solidFill>
                  <a:srgbClr val="0000FF"/>
                </a:solidFill>
                <a:latin typeface="Times New Roman" panose="02020603050405020304" pitchFamily="18" charset="0"/>
                <a:cs typeface="Times New Roman" panose="02020603050405020304" pitchFamily="18" charset="0"/>
              </a:rPr>
              <a:t>  castaway, worthless</a:t>
            </a:r>
            <a:endParaRPr lang="en-US" sz="4000" b="1" dirty="0">
              <a:solidFill>
                <a:srgbClr val="0000FF"/>
              </a:solidFill>
              <a:latin typeface="Times New Roman" panose="02020603050405020304" pitchFamily="18" charset="0"/>
              <a:cs typeface="Times New Roman" panose="02020603050405020304" pitchFamily="18" charset="0"/>
            </a:endParaRPr>
          </a:p>
          <a:p>
            <a:pPr marL="0" lvl="0" indent="0">
              <a:spcBef>
                <a:spcPts val="0"/>
              </a:spcBef>
              <a:buNone/>
            </a:pPr>
            <a:endParaRPr lang="en-US" sz="4000" b="1" i="1" dirty="0">
              <a:solidFill>
                <a:srgbClr val="FF0000"/>
              </a:solidFill>
              <a:latin typeface="Times New Roman" panose="02020603050405020304" pitchFamily="18" charset="0"/>
              <a:cs typeface="Times New Roman" panose="02020603050405020304" pitchFamily="18" charset="0"/>
            </a:endParaRPr>
          </a:p>
          <a:p>
            <a:pPr marL="0" lvl="0" indent="0">
              <a:spcBef>
                <a:spcPts val="0"/>
              </a:spcBef>
              <a:buNone/>
            </a:pPr>
            <a:endParaRPr lang="en-US" b="1" dirty="0">
              <a:solidFill>
                <a:srgbClr val="0000FF"/>
              </a:solidFill>
            </a:endParaRPr>
          </a:p>
        </p:txBody>
      </p:sp>
    </p:spTree>
    <p:extLst>
      <p:ext uri="{BB962C8B-B14F-4D97-AF65-F5344CB8AC3E}">
        <p14:creationId xmlns:p14="http://schemas.microsoft.com/office/powerpoint/2010/main" val="343839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123">
                                            <p:txEl>
                                              <p:pRg st="3" end="3"/>
                                            </p:txEl>
                                          </p:spTgt>
                                        </p:tgtEl>
                                        <p:attrNameLst>
                                          <p:attrName>style.visibility</p:attrName>
                                        </p:attrNameLst>
                                      </p:cBhvr>
                                      <p:to>
                                        <p:strVal val="visible"/>
                                      </p:to>
                                    </p:set>
                                    <p:anim calcmode="lin" valueType="num">
                                      <p:cBhvr>
                                        <p:cTn id="7" dur="1000" fill="hold"/>
                                        <p:tgtEl>
                                          <p:spTgt spid="5123">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5123">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5123">
                                            <p:txEl>
                                              <p:pRg st="3" end="3"/>
                                            </p:txEl>
                                          </p:spTgt>
                                        </p:tgtEl>
                                        <p:attrNameLst>
                                          <p:attrName>style.rotation</p:attrName>
                                        </p:attrNameLst>
                                      </p:cBhvr>
                                      <p:tavLst>
                                        <p:tav tm="0">
                                          <p:val>
                                            <p:fltVal val="90"/>
                                          </p:val>
                                        </p:tav>
                                        <p:tav tm="100000">
                                          <p:val>
                                            <p:fltVal val="0"/>
                                          </p:val>
                                        </p:tav>
                                      </p:tavLst>
                                    </p:anim>
                                    <p:animEffect transition="in" filter="fade">
                                      <p:cBhvr>
                                        <p:cTn id="10" dur="1000"/>
                                        <p:tgtEl>
                                          <p:spTgt spid="512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123">
                                            <p:txEl>
                                              <p:pRg st="4" end="4"/>
                                            </p:txEl>
                                          </p:spTgt>
                                        </p:tgtEl>
                                        <p:attrNameLst>
                                          <p:attrName>style.visibility</p:attrName>
                                        </p:attrNameLst>
                                      </p:cBhvr>
                                      <p:to>
                                        <p:strVal val="visible"/>
                                      </p:to>
                                    </p:set>
                                    <p:animEffect transition="in" filter="randombar(horizontal)">
                                      <p:cBhvr>
                                        <p:cTn id="15" dur="500"/>
                                        <p:tgtEl>
                                          <p:spTgt spid="512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5123">
                                            <p:txEl>
                                              <p:pRg st="5" end="5"/>
                                            </p:txEl>
                                          </p:spTgt>
                                        </p:tgtEl>
                                        <p:attrNameLst>
                                          <p:attrName>style.visibility</p:attrName>
                                        </p:attrNameLst>
                                      </p:cBhvr>
                                      <p:to>
                                        <p:strVal val="visible"/>
                                      </p:to>
                                    </p:set>
                                    <p:anim calcmode="lin" valueType="num">
                                      <p:cBhvr>
                                        <p:cTn id="20" dur="1000" fill="hold"/>
                                        <p:tgtEl>
                                          <p:spTgt spid="5123">
                                            <p:txEl>
                                              <p:pRg st="5" end="5"/>
                                            </p:txEl>
                                          </p:spTgt>
                                        </p:tgtEl>
                                        <p:attrNameLst>
                                          <p:attrName>ppt_w</p:attrName>
                                        </p:attrNameLst>
                                      </p:cBhvr>
                                      <p:tavLst>
                                        <p:tav tm="0">
                                          <p:val>
                                            <p:fltVal val="0"/>
                                          </p:val>
                                        </p:tav>
                                        <p:tav tm="100000">
                                          <p:val>
                                            <p:strVal val="#ppt_w"/>
                                          </p:val>
                                        </p:tav>
                                      </p:tavLst>
                                    </p:anim>
                                    <p:anim calcmode="lin" valueType="num">
                                      <p:cBhvr>
                                        <p:cTn id="21" dur="1000" fill="hold"/>
                                        <p:tgtEl>
                                          <p:spTgt spid="5123">
                                            <p:txEl>
                                              <p:pRg st="5" end="5"/>
                                            </p:txEl>
                                          </p:spTgt>
                                        </p:tgtEl>
                                        <p:attrNameLst>
                                          <p:attrName>ppt_h</p:attrName>
                                        </p:attrNameLst>
                                      </p:cBhvr>
                                      <p:tavLst>
                                        <p:tav tm="0">
                                          <p:val>
                                            <p:fltVal val="0"/>
                                          </p:val>
                                        </p:tav>
                                        <p:tav tm="100000">
                                          <p:val>
                                            <p:strVal val="#ppt_h"/>
                                          </p:val>
                                        </p:tav>
                                      </p:tavLst>
                                    </p:anim>
                                    <p:anim calcmode="lin" valueType="num">
                                      <p:cBhvr>
                                        <p:cTn id="22" dur="1000" fill="hold"/>
                                        <p:tgtEl>
                                          <p:spTgt spid="5123">
                                            <p:txEl>
                                              <p:pRg st="5" end="5"/>
                                            </p:txEl>
                                          </p:spTgt>
                                        </p:tgtEl>
                                        <p:attrNameLst>
                                          <p:attrName>style.rotation</p:attrName>
                                        </p:attrNameLst>
                                      </p:cBhvr>
                                      <p:tavLst>
                                        <p:tav tm="0">
                                          <p:val>
                                            <p:fltVal val="90"/>
                                          </p:val>
                                        </p:tav>
                                        <p:tav tm="100000">
                                          <p:val>
                                            <p:fltVal val="0"/>
                                          </p:val>
                                        </p:tav>
                                      </p:tavLst>
                                    </p:anim>
                                    <p:animEffect transition="in" filter="fade">
                                      <p:cBhvr>
                                        <p:cTn id="23" dur="1000"/>
                                        <p:tgtEl>
                                          <p:spTgt spid="512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123">
                                            <p:txEl>
                                              <p:pRg st="6" end="6"/>
                                            </p:txEl>
                                          </p:spTgt>
                                        </p:tgtEl>
                                        <p:attrNameLst>
                                          <p:attrName>style.visibility</p:attrName>
                                        </p:attrNameLst>
                                      </p:cBhvr>
                                      <p:to>
                                        <p:strVal val="visible"/>
                                      </p:to>
                                    </p:set>
                                    <p:animEffect transition="in" filter="fade">
                                      <p:cBhvr>
                                        <p:cTn id="28" dur="1000"/>
                                        <p:tgtEl>
                                          <p:spTgt spid="5123">
                                            <p:txEl>
                                              <p:pRg st="6" end="6"/>
                                            </p:txEl>
                                          </p:spTgt>
                                        </p:tgtEl>
                                      </p:cBhvr>
                                    </p:animEffect>
                                    <p:anim calcmode="lin" valueType="num">
                                      <p:cBhvr>
                                        <p:cTn id="29" dur="1000" fill="hold"/>
                                        <p:tgtEl>
                                          <p:spTgt spid="512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5123">
                                            <p:txEl>
                                              <p:pRg st="6" end="6"/>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5123">
                                            <p:txEl>
                                              <p:pRg st="7" end="7"/>
                                            </p:txEl>
                                          </p:spTgt>
                                        </p:tgtEl>
                                        <p:attrNameLst>
                                          <p:attrName>style.visibility</p:attrName>
                                        </p:attrNameLst>
                                      </p:cBhvr>
                                      <p:to>
                                        <p:strVal val="visible"/>
                                      </p:to>
                                    </p:set>
                                    <p:animEffect transition="in" filter="fade">
                                      <p:cBhvr>
                                        <p:cTn id="33" dur="1000"/>
                                        <p:tgtEl>
                                          <p:spTgt spid="5123">
                                            <p:txEl>
                                              <p:pRg st="7" end="7"/>
                                            </p:txEl>
                                          </p:spTgt>
                                        </p:tgtEl>
                                      </p:cBhvr>
                                    </p:animEffect>
                                    <p:anim calcmode="lin" valueType="num">
                                      <p:cBhvr>
                                        <p:cTn id="34" dur="1000" fill="hold"/>
                                        <p:tgtEl>
                                          <p:spTgt spid="5123">
                                            <p:txEl>
                                              <p:pRg st="7" end="7"/>
                                            </p:txEl>
                                          </p:spTgt>
                                        </p:tgtEl>
                                        <p:attrNameLst>
                                          <p:attrName>ppt_x</p:attrName>
                                        </p:attrNameLst>
                                      </p:cBhvr>
                                      <p:tavLst>
                                        <p:tav tm="0">
                                          <p:val>
                                            <p:strVal val="#ppt_x"/>
                                          </p:val>
                                        </p:tav>
                                        <p:tav tm="100000">
                                          <p:val>
                                            <p:strVal val="#ppt_x"/>
                                          </p:val>
                                        </p:tav>
                                      </p:tavLst>
                                    </p:anim>
                                    <p:anim calcmode="lin" valueType="num">
                                      <p:cBhvr>
                                        <p:cTn id="35" dur="1000" fill="hold"/>
                                        <p:tgtEl>
                                          <p:spTgt spid="51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76200" y="2088"/>
            <a:ext cx="12039600" cy="6705600"/>
          </a:xfrm>
        </p:spPr>
        <p:txBody>
          <a:bodyPr/>
          <a:lstStyle/>
          <a:p>
            <a:pPr marL="0" lvl="0" indent="0">
              <a:spcBef>
                <a:spcPts val="0"/>
              </a:spcBef>
              <a:buNone/>
            </a:pPr>
            <a:r>
              <a:rPr lang="en-US" sz="5400" b="1" dirty="0"/>
              <a:t>7. (Eventual)  </a:t>
            </a:r>
            <a:r>
              <a:rPr lang="en-US" sz="5400" b="1" i="1" u="sng" dirty="0">
                <a:solidFill>
                  <a:srgbClr val="FF0066"/>
                </a:solidFill>
              </a:rPr>
              <a:t>Reprobation</a:t>
            </a:r>
            <a:r>
              <a:rPr lang="en-US" sz="5400" b="1" dirty="0"/>
              <a:t>!  </a:t>
            </a:r>
          </a:p>
          <a:p>
            <a:pPr marL="0" lvl="0" indent="0" algn="ctr">
              <a:spcBef>
                <a:spcPts val="0"/>
              </a:spcBef>
              <a:buNone/>
            </a:pPr>
            <a:r>
              <a:rPr lang="en-US" sz="5400" b="1" dirty="0">
                <a:latin typeface="Times New Roman" panose="02020603050405020304" pitchFamily="18" charset="0"/>
                <a:cs typeface="Times New Roman" panose="02020603050405020304" pitchFamily="18" charset="0"/>
              </a:rPr>
              <a:t>  B. Declaration (</a:t>
            </a:r>
            <a:r>
              <a:rPr lang="en-US" sz="5400" b="1" i="1" dirty="0">
                <a:solidFill>
                  <a:srgbClr val="0000FF"/>
                </a:solidFill>
                <a:latin typeface="Times New Roman" panose="02020603050405020304" pitchFamily="18" charset="0"/>
                <a:cs typeface="Times New Roman" panose="02020603050405020304" pitchFamily="18" charset="0"/>
              </a:rPr>
              <a:t>God’s Warning</a:t>
            </a:r>
            <a:r>
              <a:rPr lang="en-US" sz="54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Deut</a:t>
            </a:r>
            <a:r>
              <a:rPr lang="en-US" sz="3600" b="1" dirty="0">
                <a:latin typeface="Times New Roman" panose="02020603050405020304" pitchFamily="18" charset="0"/>
                <a:cs typeface="Times New Roman" panose="02020603050405020304" pitchFamily="18" charset="0"/>
              </a:rPr>
              <a:t> 8:11 </a:t>
            </a:r>
            <a:r>
              <a:rPr lang="en-US" sz="3600" b="1" i="1" dirty="0">
                <a:solidFill>
                  <a:srgbClr val="FF0000"/>
                </a:solidFill>
                <a:latin typeface="Times New Roman" panose="02020603050405020304" pitchFamily="18" charset="0"/>
                <a:cs typeface="Times New Roman" panose="02020603050405020304" pitchFamily="18" charset="0"/>
              </a:rPr>
              <a:t>“</a:t>
            </a:r>
            <a:r>
              <a:rPr lang="en-US" sz="4000" b="1" i="1" dirty="0">
                <a:solidFill>
                  <a:srgbClr val="FF0000"/>
                </a:solidFill>
                <a:latin typeface="Times New Roman" panose="02020603050405020304" pitchFamily="18" charset="0"/>
                <a:cs typeface="Times New Roman" panose="02020603050405020304" pitchFamily="18" charset="0"/>
              </a:rPr>
              <a:t>Beware thou forget not the LORD thy God, in not keeping his commandments… judgments, …statutes”</a:t>
            </a:r>
          </a:p>
          <a:p>
            <a:pPr marL="0" lvl="0" indent="0" algn="ctr">
              <a:spcBef>
                <a:spcPts val="0"/>
              </a:spcBef>
              <a:buNone/>
            </a:pPr>
            <a:r>
              <a:rPr lang="en-US" sz="2800" b="1" i="1" dirty="0">
                <a:latin typeface="Times New Roman" panose="02020603050405020304" pitchFamily="18" charset="0"/>
                <a:cs typeface="Times New Roman" panose="02020603050405020304" pitchFamily="18" charset="0"/>
              </a:rPr>
              <a:t>19  </a:t>
            </a:r>
            <a:r>
              <a:rPr lang="en-US" sz="2800" b="1" i="1" dirty="0">
                <a:solidFill>
                  <a:srgbClr val="FF0000"/>
                </a:solidFill>
                <a:latin typeface="Times New Roman" panose="02020603050405020304" pitchFamily="18" charset="0"/>
                <a:cs typeface="Times New Roman" panose="02020603050405020304" pitchFamily="18" charset="0"/>
              </a:rPr>
              <a:t>“</a:t>
            </a:r>
            <a:r>
              <a:rPr lang="en-US" sz="4000" b="1" i="1" dirty="0">
                <a:solidFill>
                  <a:srgbClr val="FF0000"/>
                </a:solidFill>
                <a:latin typeface="Times New Roman" panose="02020603050405020304" pitchFamily="18" charset="0"/>
                <a:cs typeface="Times New Roman" panose="02020603050405020304" pitchFamily="18" charset="0"/>
              </a:rPr>
              <a:t>And it shall be, if thou do at all forget  the LORD thy God, and walk after other gods, and serve them, </a:t>
            </a:r>
          </a:p>
          <a:p>
            <a:pPr marL="0" lvl="0" indent="0" algn="ctr">
              <a:spcBef>
                <a:spcPts val="0"/>
              </a:spcBef>
              <a:buNone/>
            </a:pPr>
            <a:r>
              <a:rPr lang="en-US" sz="4000" b="1" i="1" dirty="0">
                <a:solidFill>
                  <a:srgbClr val="FF0000"/>
                </a:solidFill>
                <a:latin typeface="Times New Roman" panose="02020603050405020304" pitchFamily="18" charset="0"/>
                <a:cs typeface="Times New Roman" panose="02020603050405020304" pitchFamily="18" charset="0"/>
              </a:rPr>
              <a:t>and worship them, I testify against you this day</a:t>
            </a:r>
          </a:p>
          <a:p>
            <a:pPr marL="0" lvl="0" indent="0" algn="ctr">
              <a:spcBef>
                <a:spcPts val="0"/>
              </a:spcBef>
              <a:buNone/>
            </a:pPr>
            <a:r>
              <a:rPr lang="en-US" sz="6000" b="1" i="1" dirty="0">
                <a:solidFill>
                  <a:srgbClr val="FF0000"/>
                </a:solidFill>
                <a:latin typeface="Times New Roman" panose="02020603050405020304" pitchFamily="18" charset="0"/>
                <a:cs typeface="Times New Roman" panose="02020603050405020304" pitchFamily="18" charset="0"/>
              </a:rPr>
              <a:t>    </a:t>
            </a:r>
            <a:r>
              <a:rPr lang="en-US" sz="6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ye shall surely perish</a:t>
            </a:r>
            <a:r>
              <a:rPr lang="en-US" sz="6000" b="1" i="1" dirty="0">
                <a:solidFill>
                  <a:srgbClr val="FF0000"/>
                </a:solidFill>
                <a:latin typeface="Times New Roman" panose="02020603050405020304" pitchFamily="18" charset="0"/>
                <a:cs typeface="Times New Roman" panose="02020603050405020304" pitchFamily="18" charset="0"/>
              </a:rPr>
              <a:t>.”</a:t>
            </a:r>
          </a:p>
          <a:p>
            <a:pPr marL="0" lvl="0" indent="0" algn="ctr">
              <a:spcBef>
                <a:spcPts val="0"/>
              </a:spcBef>
              <a:buNone/>
            </a:pPr>
            <a:r>
              <a:rPr lang="en-US" sz="4400" b="1" dirty="0" err="1">
                <a:solidFill>
                  <a:srgbClr val="0000FF"/>
                </a:solidFill>
                <a:latin typeface="Times New Roman" panose="02020603050405020304" pitchFamily="18" charset="0"/>
                <a:cs typeface="Times New Roman" panose="02020603050405020304" pitchFamily="18" charset="0"/>
              </a:rPr>
              <a:t>Ābad</a:t>
            </a:r>
            <a:r>
              <a:rPr lang="en-US" sz="4400" b="1" dirty="0">
                <a:solidFill>
                  <a:srgbClr val="0000FF"/>
                </a:solidFill>
                <a:latin typeface="Times New Roman" panose="02020603050405020304" pitchFamily="18" charset="0"/>
                <a:cs typeface="Times New Roman" panose="02020603050405020304" pitchFamily="18" charset="0"/>
              </a:rPr>
              <a:t>’: lose / destroy yourselves </a:t>
            </a:r>
            <a:r>
              <a:rPr lang="en-US" sz="4400" b="1" dirty="0">
                <a:latin typeface="Times New Roman" panose="02020603050405020304" pitchFamily="18" charset="0"/>
                <a:cs typeface="Times New Roman" panose="02020603050405020304" pitchFamily="18" charset="0"/>
              </a:rPr>
              <a:t>(Mt 7:13)</a:t>
            </a:r>
          </a:p>
          <a:p>
            <a:pPr marL="0" lvl="0" indent="0">
              <a:spcBef>
                <a:spcPts val="0"/>
              </a:spcBef>
              <a:buNone/>
            </a:pPr>
            <a:endParaRPr lang="en-US" b="1" dirty="0">
              <a:solidFill>
                <a:srgbClr val="0000FF"/>
              </a:solidFill>
            </a:endParaRPr>
          </a:p>
        </p:txBody>
      </p:sp>
    </p:spTree>
    <p:extLst>
      <p:ext uri="{BB962C8B-B14F-4D97-AF65-F5344CB8AC3E}">
        <p14:creationId xmlns:p14="http://schemas.microsoft.com/office/powerpoint/2010/main" val="3517706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123">
                                            <p:txEl>
                                              <p:pRg st="2" end="2"/>
                                            </p:txEl>
                                          </p:spTgt>
                                        </p:tgtEl>
                                        <p:attrNameLst>
                                          <p:attrName>style.visibility</p:attrName>
                                        </p:attrNameLst>
                                      </p:cBhvr>
                                      <p:to>
                                        <p:strVal val="visible"/>
                                      </p:to>
                                    </p:set>
                                    <p:animEffect transition="in" filter="randombar(horizontal)">
                                      <p:cBhvr>
                                        <p:cTn id="7" dur="500"/>
                                        <p:tgtEl>
                                          <p:spTgt spid="5123">
                                            <p:txEl>
                                              <p:pRg st="2" end="2"/>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5123">
                                            <p:txEl>
                                              <p:pRg st="3" end="3"/>
                                            </p:txEl>
                                          </p:spTgt>
                                        </p:tgtEl>
                                        <p:attrNameLst>
                                          <p:attrName>style.visibility</p:attrName>
                                        </p:attrNameLst>
                                      </p:cBhvr>
                                      <p:to>
                                        <p:strVal val="visible"/>
                                      </p:to>
                                    </p:set>
                                    <p:animEffect transition="in" filter="randombar(horizontal)">
                                      <p:cBhvr>
                                        <p:cTn id="10" dur="500"/>
                                        <p:tgtEl>
                                          <p:spTgt spid="512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123">
                                            <p:txEl>
                                              <p:pRg st="4" end="4"/>
                                            </p:txEl>
                                          </p:spTgt>
                                        </p:tgtEl>
                                        <p:attrNameLst>
                                          <p:attrName>style.visibility</p:attrName>
                                        </p:attrNameLst>
                                      </p:cBhvr>
                                      <p:to>
                                        <p:strVal val="visible"/>
                                      </p:to>
                                    </p:set>
                                    <p:anim calcmode="lin" valueType="num">
                                      <p:cBhvr>
                                        <p:cTn id="15" dur="1000" fill="hold"/>
                                        <p:tgtEl>
                                          <p:spTgt spid="5123">
                                            <p:txEl>
                                              <p:pRg st="4" end="4"/>
                                            </p:txEl>
                                          </p:spTgt>
                                        </p:tgtEl>
                                        <p:attrNameLst>
                                          <p:attrName>ppt_w</p:attrName>
                                        </p:attrNameLst>
                                      </p:cBhvr>
                                      <p:tavLst>
                                        <p:tav tm="0">
                                          <p:val>
                                            <p:fltVal val="0"/>
                                          </p:val>
                                        </p:tav>
                                        <p:tav tm="100000">
                                          <p:val>
                                            <p:strVal val="#ppt_w"/>
                                          </p:val>
                                        </p:tav>
                                      </p:tavLst>
                                    </p:anim>
                                    <p:anim calcmode="lin" valueType="num">
                                      <p:cBhvr>
                                        <p:cTn id="16" dur="1000" fill="hold"/>
                                        <p:tgtEl>
                                          <p:spTgt spid="5123">
                                            <p:txEl>
                                              <p:pRg st="4" end="4"/>
                                            </p:txEl>
                                          </p:spTgt>
                                        </p:tgtEl>
                                        <p:attrNameLst>
                                          <p:attrName>ppt_h</p:attrName>
                                        </p:attrNameLst>
                                      </p:cBhvr>
                                      <p:tavLst>
                                        <p:tav tm="0">
                                          <p:val>
                                            <p:fltVal val="0"/>
                                          </p:val>
                                        </p:tav>
                                        <p:tav tm="100000">
                                          <p:val>
                                            <p:strVal val="#ppt_h"/>
                                          </p:val>
                                        </p:tav>
                                      </p:tavLst>
                                    </p:anim>
                                    <p:anim calcmode="lin" valueType="num">
                                      <p:cBhvr>
                                        <p:cTn id="17" dur="1000" fill="hold"/>
                                        <p:tgtEl>
                                          <p:spTgt spid="5123">
                                            <p:txEl>
                                              <p:pRg st="4" end="4"/>
                                            </p:txEl>
                                          </p:spTgt>
                                        </p:tgtEl>
                                        <p:attrNameLst>
                                          <p:attrName>style.rotation</p:attrName>
                                        </p:attrNameLst>
                                      </p:cBhvr>
                                      <p:tavLst>
                                        <p:tav tm="0">
                                          <p:val>
                                            <p:fltVal val="90"/>
                                          </p:val>
                                        </p:tav>
                                        <p:tav tm="100000">
                                          <p:val>
                                            <p:fltVal val="0"/>
                                          </p:val>
                                        </p:tav>
                                      </p:tavLst>
                                    </p:anim>
                                    <p:animEffect transition="in" filter="fade">
                                      <p:cBhvr>
                                        <p:cTn id="18" dur="1000"/>
                                        <p:tgtEl>
                                          <p:spTgt spid="512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5123">
                                            <p:txEl>
                                              <p:pRg st="5" end="5"/>
                                            </p:txEl>
                                          </p:spTgt>
                                        </p:tgtEl>
                                        <p:attrNameLst>
                                          <p:attrName>style.visibility</p:attrName>
                                        </p:attrNameLst>
                                      </p:cBhvr>
                                      <p:to>
                                        <p:strVal val="visible"/>
                                      </p:to>
                                    </p:set>
                                    <p:animEffect transition="in" filter="fade">
                                      <p:cBhvr>
                                        <p:cTn id="23" dur="1000"/>
                                        <p:tgtEl>
                                          <p:spTgt spid="5123">
                                            <p:txEl>
                                              <p:pRg st="5" end="5"/>
                                            </p:txEl>
                                          </p:spTgt>
                                        </p:tgtEl>
                                      </p:cBhvr>
                                    </p:animEffect>
                                    <p:anim calcmode="lin" valueType="num">
                                      <p:cBhvr>
                                        <p:cTn id="24" dur="1000" fill="hold"/>
                                        <p:tgtEl>
                                          <p:spTgt spid="5123">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512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76200" y="2088"/>
            <a:ext cx="12039600" cy="6705600"/>
          </a:xfrm>
        </p:spPr>
        <p:txBody>
          <a:bodyPr/>
          <a:lstStyle/>
          <a:p>
            <a:pPr marL="0" lvl="0" indent="0">
              <a:spcBef>
                <a:spcPts val="0"/>
              </a:spcBef>
              <a:buNone/>
            </a:pPr>
            <a:r>
              <a:rPr lang="en-US" sz="5400" b="1" dirty="0">
                <a:latin typeface="Times New Roman" panose="02020603050405020304" pitchFamily="18" charset="0"/>
                <a:cs typeface="Times New Roman" panose="02020603050405020304" pitchFamily="18" charset="0"/>
              </a:rPr>
              <a:t>7. (Eventual)  </a:t>
            </a:r>
            <a:r>
              <a:rPr lang="en-US" sz="5400" b="1" i="1" u="sng" dirty="0">
                <a:solidFill>
                  <a:srgbClr val="FF0066"/>
                </a:solidFill>
                <a:latin typeface="Times New Roman" panose="02020603050405020304" pitchFamily="18" charset="0"/>
                <a:cs typeface="Times New Roman" panose="02020603050405020304" pitchFamily="18" charset="0"/>
              </a:rPr>
              <a:t>Reprobation</a:t>
            </a:r>
            <a:r>
              <a:rPr lang="en-US" sz="5400" b="1" dirty="0">
                <a:latin typeface="Times New Roman" panose="02020603050405020304" pitchFamily="18" charset="0"/>
                <a:cs typeface="Times New Roman" panose="02020603050405020304" pitchFamily="18" charset="0"/>
              </a:rPr>
              <a:t>! Dt 8: </a:t>
            </a:r>
            <a:r>
              <a:rPr lang="en-US" sz="4000" b="1" i="1" dirty="0">
                <a:latin typeface="Times New Roman" panose="02020603050405020304" pitchFamily="18" charset="0"/>
                <a:cs typeface="Times New Roman" panose="02020603050405020304" pitchFamily="18" charset="0"/>
              </a:rPr>
              <a:t>19,20  </a:t>
            </a:r>
            <a:r>
              <a:rPr lang="en-US" sz="4000" b="1" i="1" dirty="0">
                <a:solidFill>
                  <a:srgbClr val="FF0000"/>
                </a:solidFill>
                <a:latin typeface="Times New Roman" panose="02020603050405020304" pitchFamily="18" charset="0"/>
                <a:cs typeface="Times New Roman" panose="02020603050405020304" pitchFamily="18" charset="0"/>
              </a:rPr>
              <a:t>      </a:t>
            </a:r>
          </a:p>
          <a:p>
            <a:pPr marL="0" lvl="0" indent="0">
              <a:spcBef>
                <a:spcPts val="0"/>
              </a:spcBef>
              <a:buNone/>
            </a:pP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ye shall surely perish.</a:t>
            </a:r>
          </a:p>
          <a:p>
            <a:pPr marL="0" lvl="0" indent="0">
              <a:spcBef>
                <a:spcPts val="0"/>
              </a:spcBef>
              <a:buNone/>
            </a:pPr>
            <a:r>
              <a:rPr lang="en-US" sz="4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a:t>
            </a: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As the nations which the LORD </a:t>
            </a:r>
            <a:r>
              <a:rPr lang="en-US" sz="4400" b="1"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destroyeth</a:t>
            </a: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0" lvl="0" indent="0">
              <a:spcBef>
                <a:spcPts val="0"/>
              </a:spcBef>
              <a:buNone/>
            </a:pP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before your face, </a:t>
            </a:r>
          </a:p>
          <a:p>
            <a:pPr marL="0" lvl="0" indent="0" algn="ctr">
              <a:spcBef>
                <a:spcPts val="0"/>
              </a:spcBef>
              <a:buNone/>
            </a:pPr>
            <a:r>
              <a:rPr lang="en-US" sz="4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because ye would not be obedient unto the voice of the LORD your God.” </a:t>
            </a:r>
          </a:p>
          <a:p>
            <a:pPr marL="0" lvl="0" indent="0">
              <a:spcBef>
                <a:spcPts val="0"/>
              </a:spcBef>
              <a:buNone/>
            </a:pPr>
            <a:r>
              <a:rPr lang="en-US"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 History is filled with Examples of the </a:t>
            </a:r>
          </a:p>
          <a:p>
            <a:pPr marL="0" lvl="0" indent="0">
              <a:spcBef>
                <a:spcPts val="0"/>
              </a:spcBef>
              <a:buNone/>
            </a:pPr>
            <a:r>
              <a:rPr lang="en-US"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sad ending of this cycle!  </a:t>
            </a:r>
            <a:endPar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9ABF18E-0ADC-4ADE-D97B-54811C921A49}"/>
              </a:ext>
            </a:extLst>
          </p:cNvPr>
          <p:cNvSpPr txBox="1"/>
          <p:nvPr/>
        </p:nvSpPr>
        <p:spPr>
          <a:xfrm>
            <a:off x="5638800" y="2133600"/>
            <a:ext cx="6310264" cy="830997"/>
          </a:xfrm>
          <a:prstGeom prst="rect">
            <a:avLst/>
          </a:prstGeom>
          <a:noFill/>
        </p:spPr>
        <p:txBody>
          <a:bodyPr wrap="square">
            <a:spAutoFit/>
          </a:bodyPr>
          <a:lstStyle/>
          <a:p>
            <a:pPr marL="0" marR="0" lvl="0" indent="0" algn="ctr" defTabSz="914400" rtl="0" eaLnBrk="1" fontAlgn="base" latinLnBrk="0" hangingPunct="1">
              <a:lnSpc>
                <a:spcPct val="100000"/>
              </a:lnSpc>
              <a:spcBef>
                <a:spcPts val="0"/>
              </a:spcBef>
              <a:spcAft>
                <a:spcPct val="0"/>
              </a:spcAft>
              <a:buClrTx/>
              <a:buSzTx/>
              <a:buFont typeface="Arial" charset="0"/>
              <a:buNone/>
              <a:tabLst/>
              <a:defRPr/>
            </a:pPr>
            <a:r>
              <a:rPr kumimoji="0" lang="en-US" sz="4800" b="1"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so shall ye perish;</a:t>
            </a:r>
          </a:p>
        </p:txBody>
      </p:sp>
    </p:spTree>
    <p:extLst>
      <p:ext uri="{BB962C8B-B14F-4D97-AF65-F5344CB8AC3E}">
        <p14:creationId xmlns:p14="http://schemas.microsoft.com/office/powerpoint/2010/main" val="403267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123">
                                            <p:txEl>
                                              <p:pRg st="4" end="4"/>
                                            </p:txEl>
                                          </p:spTgt>
                                        </p:tgtEl>
                                        <p:attrNameLst>
                                          <p:attrName>style.visibility</p:attrName>
                                        </p:attrNameLst>
                                      </p:cBhvr>
                                      <p:to>
                                        <p:strVal val="visible"/>
                                      </p:to>
                                    </p:set>
                                    <p:animEffect transition="in" filter="randombar(horizontal)">
                                      <p:cBhvr>
                                        <p:cTn id="15" dur="500"/>
                                        <p:tgtEl>
                                          <p:spTgt spid="512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123">
                                            <p:txEl>
                                              <p:pRg st="5" end="5"/>
                                            </p:txEl>
                                          </p:spTgt>
                                        </p:tgtEl>
                                        <p:attrNameLst>
                                          <p:attrName>style.visibility</p:attrName>
                                        </p:attrNameLst>
                                      </p:cBhvr>
                                      <p:to>
                                        <p:strVal val="visible"/>
                                      </p:to>
                                    </p:set>
                                    <p:animEffect transition="in" filter="fade">
                                      <p:cBhvr>
                                        <p:cTn id="20" dur="1000"/>
                                        <p:tgtEl>
                                          <p:spTgt spid="5123">
                                            <p:txEl>
                                              <p:pRg st="5" end="5"/>
                                            </p:txEl>
                                          </p:spTgt>
                                        </p:tgtEl>
                                      </p:cBhvr>
                                    </p:animEffect>
                                    <p:anim calcmode="lin" valueType="num">
                                      <p:cBhvr>
                                        <p:cTn id="21" dur="1000" fill="hold"/>
                                        <p:tgtEl>
                                          <p:spTgt spid="5123">
                                            <p:txEl>
                                              <p:pRg st="5" end="5"/>
                                            </p:txEl>
                                          </p:spTgt>
                                        </p:tgtEl>
                                        <p:attrNameLst>
                                          <p:attrName>ppt_x</p:attrName>
                                        </p:attrNameLst>
                                      </p:cBhvr>
                                      <p:tavLst>
                                        <p:tav tm="0">
                                          <p:val>
                                            <p:strVal val="#ppt_x"/>
                                          </p:val>
                                        </p:tav>
                                        <p:tav tm="100000">
                                          <p:val>
                                            <p:strVal val="#ppt_x"/>
                                          </p:val>
                                        </p:tav>
                                      </p:tavLst>
                                    </p:anim>
                                    <p:anim calcmode="lin" valueType="num">
                                      <p:cBhvr>
                                        <p:cTn id="22" dur="1000" fill="hold"/>
                                        <p:tgtEl>
                                          <p:spTgt spid="512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123">
                                            <p:txEl>
                                              <p:pRg st="6" end="6"/>
                                            </p:txEl>
                                          </p:spTgt>
                                        </p:tgtEl>
                                        <p:attrNameLst>
                                          <p:attrName>style.visibility</p:attrName>
                                        </p:attrNameLst>
                                      </p:cBhvr>
                                      <p:to>
                                        <p:strVal val="visible"/>
                                      </p:to>
                                    </p:set>
                                    <p:animEffect transition="in" filter="fade">
                                      <p:cBhvr>
                                        <p:cTn id="27" dur="1000"/>
                                        <p:tgtEl>
                                          <p:spTgt spid="5123">
                                            <p:txEl>
                                              <p:pRg st="6" end="6"/>
                                            </p:txEl>
                                          </p:spTgt>
                                        </p:tgtEl>
                                      </p:cBhvr>
                                    </p:animEffect>
                                    <p:anim calcmode="lin" valueType="num">
                                      <p:cBhvr>
                                        <p:cTn id="28" dur="1000" fill="hold"/>
                                        <p:tgtEl>
                                          <p:spTgt spid="5123">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512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114300" y="0"/>
            <a:ext cx="11963400" cy="6476999"/>
          </a:xfrm>
        </p:spPr>
        <p:txBody>
          <a:bodyPr/>
          <a:lstStyle/>
          <a:p>
            <a:pPr marL="0" lvl="0" indent="0" algn="ctr">
              <a:spcBef>
                <a:spcPts val="0"/>
              </a:spcBef>
              <a:buNone/>
            </a:pPr>
            <a:r>
              <a:rPr lang="en-US" sz="4000" b="1" i="1" dirty="0">
                <a:solidFill>
                  <a:srgbClr val="0000FF"/>
                </a:solidFill>
              </a:rPr>
              <a:t>Psalm 78 is a historical review of this cycle over the first 500 years of Israel’s existence.  </a:t>
            </a:r>
          </a:p>
          <a:p>
            <a:pPr marL="0" lvl="0" indent="0" algn="ctr">
              <a:spcBef>
                <a:spcPts val="0"/>
              </a:spcBef>
              <a:buNone/>
            </a:pPr>
            <a:r>
              <a:rPr lang="en-US" sz="4000" b="1" i="1" dirty="0">
                <a:solidFill>
                  <a:srgbClr val="0000FF"/>
                </a:solidFill>
              </a:rPr>
              <a:t>In it we’re told to remember this cycle so that</a:t>
            </a:r>
            <a:r>
              <a:rPr lang="en-US" sz="3600" b="1" i="1" dirty="0">
                <a:solidFill>
                  <a:srgbClr val="0000FF"/>
                </a:solidFill>
              </a:rPr>
              <a:t> </a:t>
            </a:r>
          </a:p>
          <a:p>
            <a:pPr marL="0" lvl="0" indent="0" algn="ctr">
              <a:spcBef>
                <a:spcPts val="0"/>
              </a:spcBef>
              <a:buNone/>
            </a:pPr>
            <a:r>
              <a:rPr lang="en-US" sz="4000" b="1" i="1" dirty="0">
                <a:solidFill>
                  <a:srgbClr val="FF0000"/>
                </a:solidFill>
                <a:latin typeface="Times New Roman" panose="02020603050405020304" pitchFamily="18" charset="0"/>
                <a:cs typeface="Times New Roman" panose="02020603050405020304" pitchFamily="18" charset="0"/>
              </a:rPr>
              <a:t>“the generation to come might know them…</a:t>
            </a:r>
          </a:p>
          <a:p>
            <a:pPr marL="0" lvl="0" indent="0" algn="ctr">
              <a:spcBef>
                <a:spcPts val="0"/>
              </a:spcBef>
              <a:buNone/>
            </a:pPr>
            <a:r>
              <a:rPr lang="en-US" sz="4000" b="1" i="1" dirty="0">
                <a:solidFill>
                  <a:srgbClr val="FF0000"/>
                </a:solidFill>
                <a:latin typeface="Times New Roman" panose="02020603050405020304" pitchFamily="18" charset="0"/>
                <a:cs typeface="Times New Roman" panose="02020603050405020304" pitchFamily="18" charset="0"/>
              </a:rPr>
              <a:t>That they might set their hope in God, and not forget the works of God but keep his commandments:</a:t>
            </a:r>
          </a:p>
          <a:p>
            <a:pPr marL="0" lvl="0" indent="0" algn="ctr">
              <a:spcBef>
                <a:spcPts val="0"/>
              </a:spcBef>
              <a:buNone/>
            </a:pP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might  not be…stubborn and rebellious</a:t>
            </a:r>
            <a:r>
              <a:rPr lang="en-US" sz="4000" b="1" i="1" dirty="0">
                <a:solidFill>
                  <a:srgbClr val="FF0000"/>
                </a:solidFill>
                <a:latin typeface="Times New Roman" panose="02020603050405020304" pitchFamily="18" charset="0"/>
                <a:cs typeface="Times New Roman" panose="02020603050405020304" pitchFamily="18" charset="0"/>
              </a:rPr>
              <a:t>.”  </a:t>
            </a:r>
            <a:r>
              <a:rPr lang="en-US" b="1" dirty="0">
                <a:solidFill>
                  <a:srgbClr val="000000"/>
                </a:solidFill>
              </a:rPr>
              <a:t>Ps. 78:6-8</a:t>
            </a:r>
          </a:p>
          <a:p>
            <a:pPr marL="0" lvl="0" indent="0" algn="ctr">
              <a:spcBef>
                <a:spcPts val="1800"/>
              </a:spcBef>
              <a:buNone/>
            </a:pPr>
            <a:r>
              <a:rPr lang="en-US" sz="4000" b="1" dirty="0">
                <a:solidFill>
                  <a:srgbClr val="000000"/>
                </a:solidFill>
              </a:rPr>
              <a:t>Unfortunately, all it takes is one generation to </a:t>
            </a:r>
            <a:r>
              <a:rPr lang="en-US" sz="4000" b="1" i="1" dirty="0">
                <a:solidFill>
                  <a:srgbClr val="000000"/>
                </a:solidFill>
              </a:rPr>
              <a:t>“drop the ball”</a:t>
            </a:r>
            <a:r>
              <a:rPr lang="en-US" sz="4000" b="1" dirty="0">
                <a:solidFill>
                  <a:srgbClr val="000000"/>
                </a:solidFill>
              </a:rPr>
              <a:t> and Satan gains an advantage.</a:t>
            </a:r>
          </a:p>
        </p:txBody>
      </p:sp>
    </p:spTree>
    <p:extLst>
      <p:ext uri="{BB962C8B-B14F-4D97-AF65-F5344CB8AC3E}">
        <p14:creationId xmlns:p14="http://schemas.microsoft.com/office/powerpoint/2010/main" val="286818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123">
                                            <p:txEl>
                                              <p:pRg st="2" end="2"/>
                                            </p:txEl>
                                          </p:spTgt>
                                        </p:tgtEl>
                                        <p:attrNameLst>
                                          <p:attrName>style.visibility</p:attrName>
                                        </p:attrNameLst>
                                      </p:cBhvr>
                                      <p:to>
                                        <p:strVal val="visible"/>
                                      </p:to>
                                    </p:set>
                                    <p:animEffect transition="in" filter="randombar(horizontal)">
                                      <p:cBhvr>
                                        <p:cTn id="7" dur="500"/>
                                        <p:tgtEl>
                                          <p:spTgt spid="512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123">
                                            <p:txEl>
                                              <p:pRg st="3" end="3"/>
                                            </p:txEl>
                                          </p:spTgt>
                                        </p:tgtEl>
                                        <p:attrNameLst>
                                          <p:attrName>style.visibility</p:attrName>
                                        </p:attrNameLst>
                                      </p:cBhvr>
                                      <p:to>
                                        <p:strVal val="visible"/>
                                      </p:to>
                                    </p:set>
                                    <p:anim calcmode="lin" valueType="num">
                                      <p:cBhvr>
                                        <p:cTn id="12" dur="500" fill="hold"/>
                                        <p:tgtEl>
                                          <p:spTgt spid="5123">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5123">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5123">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5123">
                                            <p:txEl>
                                              <p:pRg st="4" end="4"/>
                                            </p:txEl>
                                          </p:spTgt>
                                        </p:tgtEl>
                                        <p:attrNameLst>
                                          <p:attrName>style.visibility</p:attrName>
                                        </p:attrNameLst>
                                      </p:cBhvr>
                                      <p:to>
                                        <p:strVal val="visible"/>
                                      </p:to>
                                    </p:set>
                                    <p:anim calcmode="lin" valueType="num">
                                      <p:cBhvr>
                                        <p:cTn id="19" dur="1000" fill="hold"/>
                                        <p:tgtEl>
                                          <p:spTgt spid="5123">
                                            <p:txEl>
                                              <p:pRg st="4" end="4"/>
                                            </p:txEl>
                                          </p:spTgt>
                                        </p:tgtEl>
                                        <p:attrNameLst>
                                          <p:attrName>ppt_w</p:attrName>
                                        </p:attrNameLst>
                                      </p:cBhvr>
                                      <p:tavLst>
                                        <p:tav tm="0">
                                          <p:val>
                                            <p:fltVal val="0"/>
                                          </p:val>
                                        </p:tav>
                                        <p:tav tm="100000">
                                          <p:val>
                                            <p:strVal val="#ppt_w"/>
                                          </p:val>
                                        </p:tav>
                                      </p:tavLst>
                                    </p:anim>
                                    <p:anim calcmode="lin" valueType="num">
                                      <p:cBhvr>
                                        <p:cTn id="20" dur="1000" fill="hold"/>
                                        <p:tgtEl>
                                          <p:spTgt spid="5123">
                                            <p:txEl>
                                              <p:pRg st="4" end="4"/>
                                            </p:txEl>
                                          </p:spTgt>
                                        </p:tgtEl>
                                        <p:attrNameLst>
                                          <p:attrName>ppt_h</p:attrName>
                                        </p:attrNameLst>
                                      </p:cBhvr>
                                      <p:tavLst>
                                        <p:tav tm="0">
                                          <p:val>
                                            <p:fltVal val="0"/>
                                          </p:val>
                                        </p:tav>
                                        <p:tav tm="100000">
                                          <p:val>
                                            <p:strVal val="#ppt_h"/>
                                          </p:val>
                                        </p:tav>
                                      </p:tavLst>
                                    </p:anim>
                                    <p:anim calcmode="lin" valueType="num">
                                      <p:cBhvr>
                                        <p:cTn id="21" dur="1000" fill="hold"/>
                                        <p:tgtEl>
                                          <p:spTgt spid="5123">
                                            <p:txEl>
                                              <p:pRg st="4" end="4"/>
                                            </p:txEl>
                                          </p:spTgt>
                                        </p:tgtEl>
                                        <p:attrNameLst>
                                          <p:attrName>style.rotation</p:attrName>
                                        </p:attrNameLst>
                                      </p:cBhvr>
                                      <p:tavLst>
                                        <p:tav tm="0">
                                          <p:val>
                                            <p:fltVal val="90"/>
                                          </p:val>
                                        </p:tav>
                                        <p:tav tm="100000">
                                          <p:val>
                                            <p:fltVal val="0"/>
                                          </p:val>
                                        </p:tav>
                                      </p:tavLst>
                                    </p:anim>
                                    <p:animEffect transition="in" filter="fade">
                                      <p:cBhvr>
                                        <p:cTn id="22" dur="1000"/>
                                        <p:tgtEl>
                                          <p:spTgt spid="512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123">
                                            <p:txEl>
                                              <p:pRg st="5" end="5"/>
                                            </p:txEl>
                                          </p:spTgt>
                                        </p:tgtEl>
                                        <p:attrNameLst>
                                          <p:attrName>style.visibility</p:attrName>
                                        </p:attrNameLst>
                                      </p:cBhvr>
                                      <p:to>
                                        <p:strVal val="visible"/>
                                      </p:to>
                                    </p:set>
                                    <p:animEffect transition="in" filter="fade">
                                      <p:cBhvr>
                                        <p:cTn id="27" dur="1000"/>
                                        <p:tgtEl>
                                          <p:spTgt spid="5123">
                                            <p:txEl>
                                              <p:pRg st="5" end="5"/>
                                            </p:txEl>
                                          </p:spTgt>
                                        </p:tgtEl>
                                      </p:cBhvr>
                                    </p:animEffect>
                                    <p:anim calcmode="lin" valueType="num">
                                      <p:cBhvr>
                                        <p:cTn id="28" dur="1000" fill="hold"/>
                                        <p:tgtEl>
                                          <p:spTgt spid="512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512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668"/>
            <a:ext cx="12192000" cy="6858000"/>
          </a:xfrm>
          <a:prstGeom prst="rect">
            <a:avLst/>
          </a:prstGeom>
        </p:spPr>
      </p:pic>
      <p:sp>
        <p:nvSpPr>
          <p:cNvPr id="6" name="Content Placeholder 2">
            <a:extLst>
              <a:ext uri="{FF2B5EF4-FFF2-40B4-BE49-F238E27FC236}">
                <a16:creationId xmlns:a16="http://schemas.microsoft.com/office/drawing/2014/main" id="{413B812A-F5D0-5EF8-829E-33BC24EF3165}"/>
              </a:ext>
            </a:extLst>
          </p:cNvPr>
          <p:cNvSpPr>
            <a:spLocks noGrp="1"/>
          </p:cNvSpPr>
          <p:nvPr>
            <p:ph idx="1"/>
          </p:nvPr>
        </p:nvSpPr>
        <p:spPr>
          <a:xfrm>
            <a:off x="152400" y="762000"/>
            <a:ext cx="12192000" cy="5791199"/>
          </a:xfrm>
        </p:spPr>
        <p:txBody>
          <a:bodyPr/>
          <a:lstStyle/>
          <a:p>
            <a:pPr marL="0" indent="0" algn="ctr">
              <a:spcBef>
                <a:spcPts val="1200"/>
              </a:spcBef>
              <a:buNone/>
            </a:pPr>
            <a:r>
              <a:rPr lang="en-US" sz="4400" b="1" dirty="0">
                <a:solidFill>
                  <a:schemeClr val="bg1"/>
                </a:solidFill>
                <a:latin typeface="Times New Roman" panose="02020603050405020304" pitchFamily="18" charset="0"/>
                <a:cs typeface="Times New Roman" panose="02020603050405020304" pitchFamily="18" charset="0"/>
              </a:rPr>
              <a:t>Where do you think America is in this Cycle? </a:t>
            </a:r>
          </a:p>
          <a:p>
            <a:pPr marL="0" indent="0">
              <a:spcBef>
                <a:spcPts val="1200"/>
              </a:spcBef>
              <a:buNone/>
            </a:pPr>
            <a:r>
              <a:rPr lang="en-US" sz="4400" b="1" dirty="0">
                <a:solidFill>
                  <a:schemeClr val="bg1"/>
                </a:solidFill>
                <a:latin typeface="Times New Roman" panose="02020603050405020304" pitchFamily="18" charset="0"/>
                <a:cs typeface="Times New Roman" panose="02020603050405020304" pitchFamily="18" charset="0"/>
              </a:rPr>
              <a:t>    1. Revelation     2. Response      3. Reward</a:t>
            </a:r>
          </a:p>
          <a:p>
            <a:pPr marL="0" indent="0">
              <a:spcBef>
                <a:spcPts val="1200"/>
              </a:spcBef>
              <a:buNone/>
            </a:pPr>
            <a:r>
              <a:rPr lang="en-US" sz="4400" b="1" dirty="0">
                <a:solidFill>
                  <a:schemeClr val="bg1"/>
                </a:solidFill>
                <a:latin typeface="Times New Roman" panose="02020603050405020304" pitchFamily="18" charset="0"/>
                <a:cs typeface="Times New Roman" panose="02020603050405020304" pitchFamily="18" charset="0"/>
              </a:rPr>
              <a:t>    4. Rebellion       5. Reproof      6. Reconsider</a:t>
            </a:r>
          </a:p>
          <a:p>
            <a:pPr marL="0" indent="0">
              <a:spcBef>
                <a:spcPts val="1200"/>
              </a:spcBef>
              <a:buNone/>
            </a:pPr>
            <a:r>
              <a:rPr lang="en-US" sz="4400" b="1" dirty="0">
                <a:solidFill>
                  <a:schemeClr val="bg1"/>
                </a:solidFill>
                <a:latin typeface="Times New Roman" panose="02020603050405020304" pitchFamily="18" charset="0"/>
                <a:cs typeface="Times New Roman" panose="02020603050405020304" pitchFamily="18" charset="0"/>
              </a:rPr>
              <a:t>                        7. Reprobation</a:t>
            </a:r>
          </a:p>
          <a:p>
            <a:pPr marL="0" indent="0" algn="ctr">
              <a:spcBef>
                <a:spcPts val="2400"/>
              </a:spcBef>
              <a:buNone/>
            </a:pPr>
            <a:r>
              <a:rPr lang="en-US" sz="5400" b="1" dirty="0">
                <a:solidFill>
                  <a:schemeClr val="bg1"/>
                </a:solidFill>
                <a:latin typeface="Times New Roman" panose="02020603050405020304" pitchFamily="18" charset="0"/>
                <a:cs typeface="Times New Roman" panose="02020603050405020304" pitchFamily="18" charset="0"/>
              </a:rPr>
              <a:t>An honest and objective review of our History will show us!</a:t>
            </a:r>
          </a:p>
          <a:p>
            <a:pPr marL="0" indent="0">
              <a:spcBef>
                <a:spcPts val="1200"/>
              </a:spcBef>
              <a:buNone/>
            </a:pPr>
            <a:endParaRPr lang="en-US" sz="2800" b="1" i="1" dirty="0"/>
          </a:p>
        </p:txBody>
      </p:sp>
    </p:spTree>
    <p:extLst>
      <p:ext uri="{BB962C8B-B14F-4D97-AF65-F5344CB8AC3E}">
        <p14:creationId xmlns:p14="http://schemas.microsoft.com/office/powerpoint/2010/main" val="352899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randombar(horizontal)">
                                      <p:cBhvr>
                                        <p:cTn id="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078"/>
            <a:ext cx="12192000" cy="685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4300" y="2590800"/>
            <a:ext cx="11963400" cy="1754326"/>
          </a:xfrm>
          <a:prstGeom prst="rect">
            <a:avLst/>
          </a:prstGeom>
          <a:blipFill>
            <a:blip r:embed="rId3"/>
            <a:tile tx="0" ty="0" sx="100000" sy="100000" flip="none" algn="tl"/>
          </a:blipFill>
        </p:spPr>
        <p:txBody>
          <a:bodyPr wrap="square" rtlCol="0">
            <a:spAutoFit/>
          </a:bodyPr>
          <a:lstStyle/>
          <a:p>
            <a:pPr algn="ctr"/>
            <a:r>
              <a:rPr lang="en-US" sz="3600" b="1" i="1" dirty="0">
                <a:effectLst>
                  <a:outerShdw blurRad="38100" dist="38100" dir="2700000" algn="tl">
                    <a:srgbClr val="000000">
                      <a:alpha val="43137"/>
                    </a:srgbClr>
                  </a:outerShdw>
                </a:effectLst>
              </a:rPr>
              <a:t>The Official Motto of the USA was changed to "In God We Trust" in 1956 after a careful review of our history </a:t>
            </a:r>
          </a:p>
          <a:p>
            <a:pPr algn="ctr"/>
            <a:r>
              <a:rPr lang="en-US" sz="3600" b="1" i="1" dirty="0">
                <a:effectLst>
                  <a:outerShdw blurRad="38100" dist="38100" dir="2700000" algn="tl">
                    <a:srgbClr val="000000">
                      <a:alpha val="43137"/>
                    </a:srgbClr>
                  </a:outerShdw>
                </a:effectLst>
              </a:rPr>
              <a:t>and as a response to Russia’s Atheism. </a:t>
            </a:r>
          </a:p>
        </p:txBody>
      </p:sp>
      <p:sp>
        <p:nvSpPr>
          <p:cNvPr id="9" name="TextBox 8">
            <a:extLst>
              <a:ext uri="{FF2B5EF4-FFF2-40B4-BE49-F238E27FC236}">
                <a16:creationId xmlns:a16="http://schemas.microsoft.com/office/drawing/2014/main" id="{E3D7FEC3-FE1C-E24F-F452-95D9D21B8D8F}"/>
              </a:ext>
            </a:extLst>
          </p:cNvPr>
          <p:cNvSpPr txBox="1"/>
          <p:nvPr/>
        </p:nvSpPr>
        <p:spPr>
          <a:xfrm>
            <a:off x="381000" y="4554185"/>
            <a:ext cx="11049000" cy="2123658"/>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charset="0"/>
                <a:ea typeface="+mn-ea"/>
                <a:cs typeface="Arial" charset="0"/>
              </a:rPr>
              <a:t>It was reaffirmed by the Senate in 2006</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charset="0"/>
                <a:ea typeface="+mn-ea"/>
                <a:cs typeface="Arial" charset="0"/>
              </a:rPr>
              <a:t>Reaffirmed by the House in 2011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charset="0"/>
                <a:ea typeface="+mn-ea"/>
                <a:cs typeface="Arial" charset="0"/>
              </a:rPr>
              <a:t>by a vote of 396-9</a:t>
            </a:r>
          </a:p>
        </p:txBody>
      </p:sp>
    </p:spTree>
    <p:extLst>
      <p:ext uri="{BB962C8B-B14F-4D97-AF65-F5344CB8AC3E}">
        <p14:creationId xmlns:p14="http://schemas.microsoft.com/office/powerpoint/2010/main" val="403771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 calcmode="lin" valueType="num">
                                      <p:cBhvr>
                                        <p:cTn id="14"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barn(inVertical)">
                                      <p:cBhvr>
                                        <p:cTn id="21" dur="500"/>
                                        <p:tgtEl>
                                          <p:spTgt spid="9">
                                            <p:txEl>
                                              <p:pRg st="1" end="1"/>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animEffect transition="in" filter="barn(inVertical)">
                                      <p:cBhvr>
                                        <p:cTn id="24"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419100" y="533400"/>
            <a:ext cx="11353800" cy="5878532"/>
          </a:xfrm>
          <a:prstGeom prst="rect">
            <a:avLst/>
          </a:prstGeom>
        </p:spPr>
        <p:txBody>
          <a:bodyPr wrap="square">
            <a:spAutoFit/>
          </a:bodyPr>
          <a:lstStyle/>
          <a:p>
            <a:pPr algn="ctr"/>
            <a:r>
              <a:rPr lang="en-US" sz="4400" b="1" i="1" dirty="0">
                <a:solidFill>
                  <a:schemeClr val="bg1"/>
                </a:solidFill>
                <a:latin typeface="Times New Roman" panose="02020603050405020304" pitchFamily="18" charset="0"/>
                <a:cs typeface="Times New Roman" panose="02020603050405020304" pitchFamily="18" charset="0"/>
              </a:rPr>
              <a:t>“We have staked the whole future of American,</a:t>
            </a:r>
          </a:p>
          <a:p>
            <a:pPr algn="ctr"/>
            <a:r>
              <a:rPr lang="en-US" sz="4400" b="1" i="1" dirty="0">
                <a:solidFill>
                  <a:schemeClr val="bg1"/>
                </a:solidFill>
                <a:latin typeface="Times New Roman" panose="02020603050405020304" pitchFamily="18" charset="0"/>
                <a:cs typeface="Times New Roman" panose="02020603050405020304" pitchFamily="18" charset="0"/>
              </a:rPr>
              <a:t> </a:t>
            </a:r>
            <a:r>
              <a:rPr lang="en-US" sz="4400" b="1" i="1" u="sng" dirty="0">
                <a:solidFill>
                  <a:schemeClr val="bg1"/>
                </a:solidFill>
                <a:latin typeface="Times New Roman" panose="02020603050405020304" pitchFamily="18" charset="0"/>
                <a:cs typeface="Times New Roman" panose="02020603050405020304" pitchFamily="18" charset="0"/>
              </a:rPr>
              <a:t>not</a:t>
            </a:r>
            <a:r>
              <a:rPr lang="en-US" sz="4400" b="1" i="1" dirty="0">
                <a:solidFill>
                  <a:schemeClr val="bg1"/>
                </a:solidFill>
                <a:latin typeface="Times New Roman" panose="02020603050405020304" pitchFamily="18" charset="0"/>
                <a:cs typeface="Times New Roman" panose="02020603050405020304" pitchFamily="18" charset="0"/>
              </a:rPr>
              <a:t> upon the power of government</a:t>
            </a:r>
            <a:r>
              <a:rPr lang="en-US" sz="4000" b="1" i="1" dirty="0">
                <a:solidFill>
                  <a:schemeClr val="bg1"/>
                </a:solidFill>
                <a:latin typeface="Times New Roman" panose="02020603050405020304" pitchFamily="18" charset="0"/>
                <a:cs typeface="Times New Roman" panose="02020603050405020304" pitchFamily="18" charset="0"/>
              </a:rPr>
              <a:t>, </a:t>
            </a:r>
          </a:p>
          <a:p>
            <a:pPr algn="ctr"/>
            <a:r>
              <a:rPr lang="en-US" sz="48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far from it. </a:t>
            </a:r>
          </a:p>
          <a:p>
            <a:pPr algn="ctr"/>
            <a:r>
              <a:rPr lang="en-US" sz="4000" b="1" i="1" dirty="0">
                <a:solidFill>
                  <a:schemeClr val="bg1"/>
                </a:solidFill>
                <a:latin typeface="Times New Roman" panose="02020603050405020304" pitchFamily="18" charset="0"/>
                <a:cs typeface="Times New Roman" panose="02020603050405020304" pitchFamily="18" charset="0"/>
              </a:rPr>
              <a:t>We have staked the future of all of our political institutions upon the capacity of each and all of us to govern ourselves ...according to the </a:t>
            </a:r>
          </a:p>
          <a:p>
            <a:pPr algn="ctr"/>
            <a:r>
              <a:rPr lang="en-US" sz="4800" b="1" i="1" u="sng"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Ten Commandments of God. </a:t>
            </a:r>
            <a:r>
              <a:rPr lang="en-US" sz="4800" b="1" i="1" dirty="0">
                <a:solidFill>
                  <a:schemeClr val="bg1"/>
                </a:solidFill>
                <a:latin typeface="Times New Roman" panose="02020603050405020304" pitchFamily="18" charset="0"/>
                <a:cs typeface="Times New Roman" panose="02020603050405020304" pitchFamily="18" charset="0"/>
              </a:rPr>
              <a:t>“     </a:t>
            </a:r>
          </a:p>
          <a:p>
            <a:pPr algn="ctr"/>
            <a:r>
              <a:rPr lang="en-US" sz="3200" b="1" i="1" dirty="0">
                <a:solidFill>
                  <a:srgbClr val="FFFF00"/>
                </a:solidFill>
                <a:latin typeface="+mj-lt"/>
              </a:rPr>
              <a:t> </a:t>
            </a:r>
            <a:r>
              <a:rPr lang="en-US" sz="3600" b="1" i="1" dirty="0">
                <a:solidFill>
                  <a:schemeClr val="bg1"/>
                </a:solidFill>
              </a:rPr>
              <a:t>James Madison</a:t>
            </a:r>
          </a:p>
          <a:p>
            <a:pPr algn="ctr"/>
            <a:r>
              <a:rPr lang="en-US" sz="3600" b="1" i="1" dirty="0">
                <a:solidFill>
                  <a:schemeClr val="bg1"/>
                </a:solidFill>
              </a:rPr>
              <a:t>(Author of the US Constitution!)</a:t>
            </a:r>
            <a:endParaRPr lang="en-US" sz="2800" b="1" i="1" dirty="0">
              <a:solidFill>
                <a:srgbClr val="FFFF00"/>
              </a:solidFill>
            </a:endParaRPr>
          </a:p>
        </p:txBody>
      </p:sp>
      <p:pic>
        <p:nvPicPr>
          <p:cNvPr id="1026" name="Picture 2" descr="James Madison - Wikipedia">
            <a:extLst>
              <a:ext uri="{FF2B5EF4-FFF2-40B4-BE49-F238E27FC236}">
                <a16:creationId xmlns:a16="http://schemas.microsoft.com/office/drawing/2014/main" id="{CB58E258-CB3B-4D72-84DB-F4BBD17E22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65099"/>
            <a:ext cx="1933575"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54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barn(inVertical)">
                                      <p:cBhvr>
                                        <p:cTn id="7" dur="500"/>
                                        <p:tgtEl>
                                          <p:spTgt spid="6">
                                            <p:txEl>
                                              <p:pRg st="3" end="3"/>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4" end="4"/>
                                            </p:txEl>
                                          </p:spTgt>
                                        </p:tgtEl>
                                        <p:attrNameLst>
                                          <p:attrName>style.visibility</p:attrName>
                                        </p:attrNameLst>
                                      </p:cBhvr>
                                      <p:to>
                                        <p:strVal val="visible"/>
                                      </p:to>
                                    </p:set>
                                    <p:animEffect transition="in" filter="barn(inVertical)">
                                      <p:cBhvr>
                                        <p:cTn id="10" dur="500"/>
                                        <p:tgtEl>
                                          <p:spTgt spid="6">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animEffect transition="in" filter="fade">
                                      <p:cBhvr>
                                        <p:cTn id="15" dur="1000"/>
                                        <p:tgtEl>
                                          <p:spTgt spid="6">
                                            <p:txEl>
                                              <p:pRg st="5" end="5"/>
                                            </p:txEl>
                                          </p:spTgt>
                                        </p:tgtEl>
                                      </p:cBhvr>
                                    </p:animEffect>
                                    <p:anim calcmode="lin" valueType="num">
                                      <p:cBhvr>
                                        <p:cTn id="16"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17" dur="1000" fill="hold"/>
                                        <p:tgtEl>
                                          <p:spTgt spid="6">
                                            <p:txEl>
                                              <p:pRg st="5" end="5"/>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6">
                                            <p:txEl>
                                              <p:pRg st="6" end="6"/>
                                            </p:txEl>
                                          </p:spTgt>
                                        </p:tgtEl>
                                        <p:attrNameLst>
                                          <p:attrName>style.visibility</p:attrName>
                                        </p:attrNameLst>
                                      </p:cBhvr>
                                      <p:to>
                                        <p:strVal val="visible"/>
                                      </p:to>
                                    </p:set>
                                    <p:animEffect transition="in" filter="fade">
                                      <p:cBhvr>
                                        <p:cTn id="20" dur="1000"/>
                                        <p:tgtEl>
                                          <p:spTgt spid="6">
                                            <p:txEl>
                                              <p:pRg st="6" end="6"/>
                                            </p:txEl>
                                          </p:spTgt>
                                        </p:tgtEl>
                                      </p:cBhvr>
                                    </p:animEffect>
                                    <p:anim calcmode="lin" valueType="num">
                                      <p:cBhvr>
                                        <p:cTn id="21"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22"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a:extLst>
              <a:ext uri="{FF2B5EF4-FFF2-40B4-BE49-F238E27FC236}">
                <a16:creationId xmlns:a16="http://schemas.microsoft.com/office/drawing/2014/main" id="{D5D1B8D7-1550-535C-A681-1A093B3022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60116"/>
            <a:ext cx="10439399"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73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81000"/>
            <a:ext cx="10439399"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B29F6F90-80EC-AB69-67A6-40ED0786CEC5}"/>
              </a:ext>
            </a:extLst>
          </p:cNvPr>
          <p:cNvSpPr txBox="1"/>
          <p:nvPr/>
        </p:nvSpPr>
        <p:spPr>
          <a:xfrm>
            <a:off x="4914899" y="3167390"/>
            <a:ext cx="2514600" cy="523220"/>
          </a:xfrm>
          <a:prstGeom prst="rect">
            <a:avLst/>
          </a:prstGeom>
          <a:noFill/>
        </p:spPr>
        <p:txBody>
          <a:bodyPr wrap="square" rtlCol="0">
            <a:spAutoFit/>
          </a:bodyPr>
          <a:lstStyle/>
          <a:p>
            <a:r>
              <a:rPr lang="en-US" sz="2800" b="1" dirty="0"/>
              <a:t>June 25, 2015</a:t>
            </a:r>
          </a:p>
        </p:txBody>
      </p:sp>
      <p:sp>
        <p:nvSpPr>
          <p:cNvPr id="3" name="TextBox 2">
            <a:extLst>
              <a:ext uri="{FF2B5EF4-FFF2-40B4-BE49-F238E27FC236}">
                <a16:creationId xmlns:a16="http://schemas.microsoft.com/office/drawing/2014/main" id="{A1B617E8-10DE-4BC3-CF91-62DB459E0670}"/>
              </a:ext>
            </a:extLst>
          </p:cNvPr>
          <p:cNvSpPr txBox="1"/>
          <p:nvPr/>
        </p:nvSpPr>
        <p:spPr>
          <a:xfrm>
            <a:off x="76200" y="5029200"/>
            <a:ext cx="12115800" cy="1754326"/>
          </a:xfrm>
          <a:prstGeom prst="rect">
            <a:avLst/>
          </a:prstGeom>
          <a:solidFill>
            <a:schemeClr val="tx1">
              <a:alpha val="61000"/>
            </a:schemeClr>
          </a:solidFill>
        </p:spPr>
        <p:txBody>
          <a:bodyPr wrap="square" rtlCol="0">
            <a:spAutoFit/>
          </a:bodyPr>
          <a:lstStyle/>
          <a:p>
            <a:pPr algn="ctr"/>
            <a:r>
              <a:rPr lang="en-US" sz="36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pride colors reflect the diversity of the LGBT community and tonight celebrate a new chapter in the history </a:t>
            </a:r>
          </a:p>
          <a:p>
            <a:pPr algn="ctr"/>
            <a:r>
              <a:rPr lang="en-US" sz="36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 American Civil Rights” </a:t>
            </a:r>
          </a:p>
        </p:txBody>
      </p:sp>
      <p:sp>
        <p:nvSpPr>
          <p:cNvPr id="8" name="TextBox 7">
            <a:extLst>
              <a:ext uri="{FF2B5EF4-FFF2-40B4-BE49-F238E27FC236}">
                <a16:creationId xmlns:a16="http://schemas.microsoft.com/office/drawing/2014/main" id="{2FB6ADBA-5B7A-54ED-3946-EAC91FC54E83}"/>
              </a:ext>
            </a:extLst>
          </p:cNvPr>
          <p:cNvSpPr txBox="1"/>
          <p:nvPr/>
        </p:nvSpPr>
        <p:spPr>
          <a:xfrm>
            <a:off x="114300" y="1060355"/>
            <a:ext cx="12039600" cy="1323439"/>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r>
              <a:rPr kumimoji="0" lang="en-US" sz="40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Tonight the </a:t>
            </a:r>
            <a:r>
              <a:rPr kumimoji="0" lang="en-US" sz="36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White House was lit to demonstrate our unwavering </a:t>
            </a:r>
            <a:r>
              <a:rPr kumimoji="0" lang="en-US" sz="40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commitment to progress and equality…</a:t>
            </a:r>
          </a:p>
        </p:txBody>
      </p:sp>
    </p:spTree>
    <p:extLst>
      <p:ext uri="{BB962C8B-B14F-4D97-AF65-F5344CB8AC3E}">
        <p14:creationId xmlns:p14="http://schemas.microsoft.com/office/powerpoint/2010/main" val="198777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0" y="2088"/>
            <a:ext cx="12039600" cy="6705600"/>
          </a:xfrm>
        </p:spPr>
        <p:txBody>
          <a:bodyPr/>
          <a:lstStyle/>
          <a:p>
            <a:pPr marL="0" lvl="0" indent="0" algn="ctr">
              <a:spcBef>
                <a:spcPts val="0"/>
              </a:spcBef>
              <a:spcAft>
                <a:spcPts val="0"/>
              </a:spcAft>
              <a:buNone/>
            </a:pPr>
            <a:r>
              <a:rPr lang="en-US" b="1" dirty="0"/>
              <a:t>Romans 1:21-32 Reveal the diagnosis and prognosis for Reprobation</a:t>
            </a:r>
            <a:r>
              <a:rPr lang="en-US" sz="2800" b="1" dirty="0"/>
              <a:t>. </a:t>
            </a:r>
            <a:br>
              <a:rPr lang="en-US" sz="2800" dirty="0"/>
            </a:br>
            <a:r>
              <a:rPr lang="en-US" sz="4000" b="1" i="1" baseline="30000" dirty="0"/>
              <a:t>21 </a:t>
            </a:r>
            <a:r>
              <a:rPr lang="en-US" sz="4000" b="1" i="1" dirty="0"/>
              <a:t> </a:t>
            </a:r>
            <a:r>
              <a:rPr lang="en-US" sz="4000" b="1" i="1" dirty="0">
                <a:solidFill>
                  <a:srgbClr val="FF0000"/>
                </a:solidFill>
              </a:rPr>
              <a:t>”</a:t>
            </a: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when they knew God, they glorified him not as God, </a:t>
            </a:r>
            <a:r>
              <a:rPr lang="en-US" sz="4000" b="1" i="1" dirty="0">
                <a:solidFill>
                  <a:srgbClr val="FF0000"/>
                </a:solidFill>
                <a:latin typeface="Times New Roman" panose="02020603050405020304" pitchFamily="18" charset="0"/>
                <a:cs typeface="Times New Roman" panose="02020603050405020304" pitchFamily="18" charset="0"/>
              </a:rPr>
              <a:t>…; but became vain in their imaginations, </a:t>
            </a:r>
          </a:p>
          <a:p>
            <a:pPr marL="0" lvl="0" indent="0" algn="ctr">
              <a:spcBef>
                <a:spcPts val="0"/>
              </a:spcBef>
              <a:spcAft>
                <a:spcPts val="0"/>
              </a:spcAft>
              <a:buNone/>
            </a:pPr>
            <a:r>
              <a:rPr kumimoji="0" lang="en-US" sz="4800" b="1"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and their foolish heart was darkened.</a:t>
            </a:r>
            <a:endPar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lvl="0" indent="0" algn="ctr">
              <a:spcBef>
                <a:spcPts val="600"/>
              </a:spcBef>
              <a:spcAft>
                <a:spcPts val="600"/>
              </a:spcAft>
              <a:buNone/>
            </a:pPr>
            <a:r>
              <a:rPr lang="en-US" sz="4000" b="1" i="1" baseline="30000" dirty="0">
                <a:solidFill>
                  <a:srgbClr val="FF0000"/>
                </a:solidFill>
                <a:latin typeface="Times New Roman" panose="02020603050405020304" pitchFamily="18" charset="0"/>
                <a:cs typeface="Times New Roman" panose="02020603050405020304" pitchFamily="18" charset="0"/>
              </a:rPr>
              <a:t>22 </a:t>
            </a:r>
            <a:r>
              <a:rPr lang="en-US" sz="4000" b="1" i="1" dirty="0">
                <a:solidFill>
                  <a:srgbClr val="FF0000"/>
                </a:solidFill>
                <a:latin typeface="Times New Roman" panose="02020603050405020304" pitchFamily="18" charset="0"/>
                <a:cs typeface="Times New Roman" panose="02020603050405020304" pitchFamily="18" charset="0"/>
              </a:rPr>
              <a:t> Professing themselves to be wise, </a:t>
            </a: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they became fools</a:t>
            </a:r>
            <a:r>
              <a:rPr lang="en-US" sz="4000" b="1" i="1" dirty="0">
                <a:solidFill>
                  <a:srgbClr val="FF0000"/>
                </a:solidFill>
                <a:latin typeface="Times New Roman" panose="02020603050405020304" pitchFamily="18" charset="0"/>
                <a:cs typeface="Times New Roman" panose="02020603050405020304" pitchFamily="18" charset="0"/>
              </a:rPr>
              <a:t>,</a:t>
            </a:r>
          </a:p>
          <a:p>
            <a:pPr marL="0" lvl="0" indent="0" algn="ctr">
              <a:spcBef>
                <a:spcPts val="0"/>
              </a:spcBef>
              <a:spcAft>
                <a:spcPts val="0"/>
              </a:spcAft>
              <a:buNone/>
            </a:pP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baseline="30000" dirty="0">
                <a:solidFill>
                  <a:srgbClr val="FF0000"/>
                </a:solidFill>
                <a:latin typeface="Times New Roman" panose="02020603050405020304" pitchFamily="18" charset="0"/>
                <a:cs typeface="Times New Roman" panose="02020603050405020304" pitchFamily="18" charset="0"/>
              </a:rPr>
              <a:t>23 </a:t>
            </a:r>
            <a:r>
              <a:rPr lang="en-US" sz="4000" b="1" i="1" dirty="0">
                <a:solidFill>
                  <a:srgbClr val="FF0000"/>
                </a:solidFill>
                <a:latin typeface="Times New Roman" panose="02020603050405020304" pitchFamily="18" charset="0"/>
                <a:cs typeface="Times New Roman" panose="02020603050405020304" pitchFamily="18" charset="0"/>
              </a:rPr>
              <a:t> And changed the glory of the uncorruptible God into an image made like to corruptible man…</a:t>
            </a:r>
          </a:p>
          <a:p>
            <a:pPr marL="0" lvl="0" indent="0" algn="ctr">
              <a:spcBef>
                <a:spcPts val="600"/>
              </a:spcBef>
              <a:spcAft>
                <a:spcPts val="0"/>
              </a:spcAft>
              <a:buNone/>
            </a:pPr>
            <a:r>
              <a:rPr lang="en-US" sz="4000" b="1" i="1" baseline="30000" dirty="0">
                <a:solidFill>
                  <a:srgbClr val="FF0000"/>
                </a:solidFill>
                <a:latin typeface="Times New Roman" panose="02020603050405020304" pitchFamily="18" charset="0"/>
                <a:cs typeface="Times New Roman" panose="02020603050405020304" pitchFamily="18" charset="0"/>
              </a:rPr>
              <a:t>24 </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Wherefore God also gave them up to uncleanness </a:t>
            </a:r>
            <a:r>
              <a:rPr lang="en-US" sz="4000" b="1" i="1" dirty="0">
                <a:solidFill>
                  <a:srgbClr val="FF0000"/>
                </a:solidFill>
                <a:latin typeface="Times New Roman" panose="02020603050405020304" pitchFamily="18" charset="0"/>
                <a:cs typeface="Times New Roman" panose="02020603050405020304" pitchFamily="18" charset="0"/>
              </a:rPr>
              <a:t>through the lusts of their own hearts, </a:t>
            </a:r>
          </a:p>
          <a:p>
            <a:pPr marL="0" lvl="0" indent="0" algn="ctr">
              <a:spcBef>
                <a:spcPts val="600"/>
              </a:spcBef>
              <a:spcAft>
                <a:spcPts val="0"/>
              </a:spcAft>
              <a:buNone/>
            </a:pP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 dishonor their own bodies between themselves</a:t>
            </a:r>
            <a:r>
              <a:rPr lang="en-US" sz="4000" b="1" i="1" dirty="0">
                <a:solidFill>
                  <a:srgbClr val="FF0000"/>
                </a:solidFill>
                <a:latin typeface="Times New Roman" panose="02020603050405020304" pitchFamily="18" charset="0"/>
                <a:cs typeface="Times New Roman" panose="02020603050405020304" pitchFamily="18" charset="0"/>
              </a:rPr>
              <a:t>: </a:t>
            </a:r>
            <a:br>
              <a:rPr lang="en-US" sz="4000" b="1" i="1" dirty="0">
                <a:solidFill>
                  <a:srgbClr val="FF0000"/>
                </a:solidFill>
                <a:latin typeface="Times New Roman" panose="02020603050405020304" pitchFamily="18" charset="0"/>
                <a:cs typeface="Times New Roman" panose="02020603050405020304" pitchFamily="18" charset="0"/>
              </a:rPr>
            </a:br>
            <a:endParaRPr lang="en-US" sz="28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35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anim calcmode="lin" valueType="num">
                                      <p:cBhvr>
                                        <p:cTn id="7" dur="1000" fill="hold"/>
                                        <p:tgtEl>
                                          <p:spTgt spid="512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512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512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512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animEffect transition="in" filter="barn(inVertical)">
                                      <p:cBhvr>
                                        <p:cTn id="15" dur="500"/>
                                        <p:tgtEl>
                                          <p:spTgt spid="512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5123">
                                            <p:txEl>
                                              <p:pRg st="3" end="3"/>
                                            </p:txEl>
                                          </p:spTgt>
                                        </p:tgtEl>
                                        <p:attrNameLst>
                                          <p:attrName>style.visibility</p:attrName>
                                        </p:attrNameLst>
                                      </p:cBhvr>
                                      <p:to>
                                        <p:strVal val="visible"/>
                                      </p:to>
                                    </p:set>
                                    <p:anim calcmode="lin" valueType="num">
                                      <p:cBhvr>
                                        <p:cTn id="20" dur="500" fill="hold"/>
                                        <p:tgtEl>
                                          <p:spTgt spid="5123">
                                            <p:txEl>
                                              <p:pRg st="3" end="3"/>
                                            </p:txEl>
                                          </p:spTgt>
                                        </p:tgtEl>
                                        <p:attrNameLst>
                                          <p:attrName>ppt_w</p:attrName>
                                        </p:attrNameLst>
                                      </p:cBhvr>
                                      <p:tavLst>
                                        <p:tav tm="0">
                                          <p:val>
                                            <p:fltVal val="0"/>
                                          </p:val>
                                        </p:tav>
                                        <p:tav tm="100000">
                                          <p:val>
                                            <p:strVal val="#ppt_w"/>
                                          </p:val>
                                        </p:tav>
                                      </p:tavLst>
                                    </p:anim>
                                    <p:anim calcmode="lin" valueType="num">
                                      <p:cBhvr>
                                        <p:cTn id="21" dur="500" fill="hold"/>
                                        <p:tgtEl>
                                          <p:spTgt spid="5123">
                                            <p:txEl>
                                              <p:pRg st="3" end="3"/>
                                            </p:txEl>
                                          </p:spTgt>
                                        </p:tgtEl>
                                        <p:attrNameLst>
                                          <p:attrName>ppt_h</p:attrName>
                                        </p:attrNameLst>
                                      </p:cBhvr>
                                      <p:tavLst>
                                        <p:tav tm="0">
                                          <p:val>
                                            <p:fltVal val="0"/>
                                          </p:val>
                                        </p:tav>
                                        <p:tav tm="100000">
                                          <p:val>
                                            <p:strVal val="#ppt_h"/>
                                          </p:val>
                                        </p:tav>
                                      </p:tavLst>
                                    </p:anim>
                                    <p:animEffect transition="in" filter="fade">
                                      <p:cBhvr>
                                        <p:cTn id="22" dur="500"/>
                                        <p:tgtEl>
                                          <p:spTgt spid="5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wipe(down)">
                                      <p:cBhvr>
                                        <p:cTn id="27" dur="500"/>
                                        <p:tgtEl>
                                          <p:spTgt spid="51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5123">
                                            <p:txEl>
                                              <p:pRg st="5" end="5"/>
                                            </p:txEl>
                                          </p:spTgt>
                                        </p:tgtEl>
                                        <p:attrNameLst>
                                          <p:attrName>style.visibility</p:attrName>
                                        </p:attrNameLst>
                                      </p:cBhvr>
                                      <p:to>
                                        <p:strVal val="visible"/>
                                      </p:to>
                                    </p:set>
                                    <p:animEffect transition="in" filter="fade">
                                      <p:cBhvr>
                                        <p:cTn id="32" dur="1000"/>
                                        <p:tgtEl>
                                          <p:spTgt spid="5123">
                                            <p:txEl>
                                              <p:pRg st="5" end="5"/>
                                            </p:txEl>
                                          </p:spTgt>
                                        </p:tgtEl>
                                      </p:cBhvr>
                                    </p:animEffect>
                                    <p:anim calcmode="lin" valueType="num">
                                      <p:cBhvr>
                                        <p:cTn id="33" dur="1000" fill="hold"/>
                                        <p:tgtEl>
                                          <p:spTgt spid="512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512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21021" y="-76200"/>
            <a:ext cx="12192000" cy="5791199"/>
          </a:xfrm>
        </p:spPr>
        <p:txBody>
          <a:bodyPr/>
          <a:lstStyle/>
          <a:p>
            <a:pPr marL="0" indent="0">
              <a:spcBef>
                <a:spcPts val="0"/>
              </a:spcBef>
              <a:buNone/>
            </a:pPr>
            <a:r>
              <a:rPr lang="en-US" sz="5400" b="1" i="1" dirty="0">
                <a:latin typeface="Times New Roman" panose="02020603050405020304" pitchFamily="18" charset="0"/>
                <a:cs typeface="Times New Roman" panose="02020603050405020304" pitchFamily="18" charset="0"/>
              </a:rPr>
              <a:t>1.</a:t>
            </a:r>
            <a:r>
              <a:rPr lang="en-US" sz="5400" b="1" i="1" dirty="0">
                <a:solidFill>
                  <a:srgbClr val="FF0066"/>
                </a:solidFill>
                <a:latin typeface="Times New Roman" panose="02020603050405020304" pitchFamily="18" charset="0"/>
                <a:cs typeface="Times New Roman" panose="02020603050405020304" pitchFamily="18" charset="0"/>
              </a:rPr>
              <a:t> </a:t>
            </a:r>
            <a:r>
              <a:rPr lang="en-US" sz="5400" b="1" i="1" u="sng" dirty="0">
                <a:solidFill>
                  <a:srgbClr val="FF0066"/>
                </a:solidFill>
                <a:latin typeface="Times New Roman" panose="02020603050405020304" pitchFamily="18" charset="0"/>
                <a:cs typeface="Times New Roman" panose="02020603050405020304" pitchFamily="18" charset="0"/>
              </a:rPr>
              <a:t>Revelation</a:t>
            </a:r>
            <a:r>
              <a:rPr lang="en-US" sz="4800" b="1" i="1" u="sng" dirty="0">
                <a:solidFill>
                  <a:srgbClr val="FF0066"/>
                </a:solidFill>
                <a:latin typeface="Times New Roman" panose="02020603050405020304" pitchFamily="18" charset="0"/>
                <a:cs typeface="Times New Roman" panose="02020603050405020304" pitchFamily="18" charset="0"/>
              </a:rPr>
              <a:t>:</a:t>
            </a:r>
            <a:r>
              <a:rPr lang="en-US" sz="4800" b="1" i="1" dirty="0">
                <a:solidFill>
                  <a:srgbClr val="000000"/>
                </a:solidFill>
                <a:latin typeface="Times New Roman" panose="02020603050405020304" pitchFamily="18" charset="0"/>
                <a:cs typeface="Times New Roman" panose="02020603050405020304" pitchFamily="18" charset="0"/>
              </a:rPr>
              <a:t>  </a:t>
            </a:r>
            <a:r>
              <a:rPr lang="en-US" sz="4000" b="1" i="1" dirty="0">
                <a:solidFill>
                  <a:srgbClr val="000000"/>
                </a:solidFill>
                <a:latin typeface="Times New Roman" panose="02020603050405020304" pitchFamily="18" charset="0"/>
                <a:cs typeface="Times New Roman" panose="02020603050405020304" pitchFamily="18" charset="0"/>
              </a:rPr>
              <a:t>God reveals himself and his will. </a:t>
            </a:r>
          </a:p>
          <a:p>
            <a:pPr marL="0" indent="0">
              <a:spcBef>
                <a:spcPts val="0"/>
              </a:spcBef>
              <a:buNone/>
            </a:pPr>
            <a:r>
              <a:rPr lang="en-US" sz="4000" b="1" i="1" dirty="0">
                <a:solidFill>
                  <a:srgbClr val="000000"/>
                </a:solidFill>
                <a:latin typeface="Times New Roman" panose="02020603050405020304" pitchFamily="18" charset="0"/>
                <a:cs typeface="Times New Roman" panose="02020603050405020304" pitchFamily="18" charset="0"/>
              </a:rPr>
              <a:t>     8:2  </a:t>
            </a:r>
            <a:r>
              <a:rPr lang="en-US" sz="4000" b="1" i="1" dirty="0">
                <a:solidFill>
                  <a:srgbClr val="FF0000"/>
                </a:solidFill>
                <a:latin typeface="Times New Roman" panose="02020603050405020304" pitchFamily="18" charset="0"/>
                <a:cs typeface="Times New Roman" panose="02020603050405020304" pitchFamily="18" charset="0"/>
              </a:rPr>
              <a:t>“</a:t>
            </a:r>
            <a:r>
              <a:rPr lang="en-US" sz="40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Thou shalt remember </a:t>
            </a:r>
            <a:r>
              <a:rPr lang="en-US" sz="4000" b="1" i="1" dirty="0">
                <a:solidFill>
                  <a:srgbClr val="FF0000"/>
                </a:solidFill>
                <a:latin typeface="Times New Roman" panose="02020603050405020304" pitchFamily="18" charset="0"/>
                <a:cs typeface="Times New Roman" panose="02020603050405020304" pitchFamily="18" charset="0"/>
              </a:rPr>
              <a:t>all the way which the </a:t>
            </a:r>
          </a:p>
          <a:p>
            <a:pPr marL="0" indent="0">
              <a:spcBef>
                <a:spcPts val="0"/>
              </a:spcBef>
              <a:buNone/>
            </a:pPr>
            <a:r>
              <a:rPr lang="en-US" sz="4000" b="1" i="1" dirty="0">
                <a:solidFill>
                  <a:srgbClr val="FF0000"/>
                </a:solidFill>
                <a:latin typeface="Times New Roman" panose="02020603050405020304" pitchFamily="18" charset="0"/>
                <a:cs typeface="Times New Roman" panose="02020603050405020304" pitchFamily="18" charset="0"/>
              </a:rPr>
              <a:t>                    LORD thy God led thee…”</a:t>
            </a:r>
          </a:p>
          <a:p>
            <a:pPr marL="742950" indent="-742950">
              <a:spcBef>
                <a:spcPts val="0"/>
              </a:spcBef>
              <a:buAutoNum type="alphaUcPeriod"/>
            </a:pPr>
            <a:r>
              <a:rPr lang="en-US" sz="4400" b="1" dirty="0">
                <a:latin typeface="Times New Roman" panose="02020603050405020304" pitchFamily="18" charset="0"/>
                <a:cs typeface="Times New Roman" panose="02020603050405020304" pitchFamily="18" charset="0"/>
              </a:rPr>
              <a:t>God initiates this Revelation. </a:t>
            </a:r>
            <a:r>
              <a:rPr lang="en-US" b="1" dirty="0">
                <a:latin typeface="Times New Roman" panose="02020603050405020304" pitchFamily="18" charset="0"/>
                <a:cs typeface="Times New Roman" panose="02020603050405020304" pitchFamily="18" charset="0"/>
              </a:rPr>
              <a:t>Heb. 1:1; </a:t>
            </a:r>
            <a:r>
              <a:rPr lang="en-US" sz="4000" b="1" dirty="0">
                <a:latin typeface="Times New Roman" panose="02020603050405020304" pitchFamily="18" charset="0"/>
                <a:cs typeface="Times New Roman" panose="02020603050405020304" pitchFamily="18" charset="0"/>
              </a:rPr>
              <a:t>Jn 6:37,44</a:t>
            </a:r>
          </a:p>
          <a:p>
            <a:pPr marL="0" indent="0">
              <a:spcBef>
                <a:spcPts val="0"/>
              </a:spcBef>
              <a:buNone/>
            </a:pPr>
            <a:r>
              <a:rPr lang="en-US" sz="4000" b="1" i="1" dirty="0">
                <a:solidFill>
                  <a:srgbClr val="FF0000"/>
                </a:solidFill>
                <a:latin typeface="Times New Roman" panose="02020603050405020304" pitchFamily="18" charset="0"/>
                <a:cs typeface="Times New Roman" panose="02020603050405020304" pitchFamily="18" charset="0"/>
              </a:rPr>
              <a:t>  “no man can come to me </a:t>
            </a: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except the Father draw him</a:t>
            </a:r>
            <a:r>
              <a:rPr lang="en-US" sz="4000" b="1" i="1" dirty="0">
                <a:solidFill>
                  <a:srgbClr val="FF0000"/>
                </a:solidFill>
                <a:latin typeface="Times New Roman" panose="02020603050405020304" pitchFamily="18" charset="0"/>
                <a:cs typeface="Times New Roman" panose="02020603050405020304" pitchFamily="18" charset="0"/>
              </a:rPr>
              <a:t>”</a:t>
            </a:r>
            <a:endParaRPr lang="en-US" sz="4400" b="1" i="1" dirty="0">
              <a:solidFill>
                <a:srgbClr val="FF0000"/>
              </a:solidFill>
              <a:latin typeface="Times New Roman" panose="02020603050405020304" pitchFamily="18" charset="0"/>
              <a:cs typeface="Times New Roman" panose="02020603050405020304" pitchFamily="18" charset="0"/>
            </a:endParaRPr>
          </a:p>
          <a:p>
            <a:pPr marL="0" indent="0">
              <a:spcBef>
                <a:spcPts val="1200"/>
              </a:spcBef>
              <a:buNone/>
            </a:pPr>
            <a:r>
              <a:rPr lang="en-US" sz="4400" b="1" dirty="0">
                <a:latin typeface="Times New Roman" panose="02020603050405020304" pitchFamily="18" charset="0"/>
                <a:cs typeface="Times New Roman" panose="02020603050405020304" pitchFamily="18" charset="0"/>
              </a:rPr>
              <a:t>B. God’s Revelation is always our “</a:t>
            </a:r>
            <a:r>
              <a:rPr lang="en-US" sz="4400" b="1" i="1" u="sng" dirty="0">
                <a:solidFill>
                  <a:srgbClr val="FF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Invitation</a:t>
            </a:r>
            <a:r>
              <a:rPr lang="en-US" sz="4400" b="1" dirty="0">
                <a:latin typeface="Times New Roman" panose="02020603050405020304" pitchFamily="18" charset="0"/>
                <a:cs typeface="Times New Roman" panose="02020603050405020304" pitchFamily="18" charset="0"/>
              </a:rPr>
              <a:t>”!</a:t>
            </a:r>
          </a:p>
          <a:p>
            <a:pPr marL="0" indent="0" algn="ctr">
              <a:spcBef>
                <a:spcPts val="0"/>
              </a:spcBef>
              <a:buNone/>
            </a:pP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a:latin typeface="Times New Roman" panose="02020603050405020304" pitchFamily="18" charset="0"/>
                <a:cs typeface="Times New Roman" panose="02020603050405020304" pitchFamily="18" charset="0"/>
              </a:rPr>
              <a:t>2</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i="1" dirty="0">
                <a:solidFill>
                  <a:srgbClr val="FF0000"/>
                </a:solidFill>
                <a:latin typeface="Times New Roman" panose="02020603050405020304" pitchFamily="18" charset="0"/>
                <a:cs typeface="Times New Roman" panose="02020603050405020304" pitchFamily="18" charset="0"/>
              </a:rPr>
              <a:t>“…to humble thee, and to prove thee,</a:t>
            </a:r>
          </a:p>
          <a:p>
            <a:pPr marL="0" indent="0" algn="ctr">
              <a:spcBef>
                <a:spcPts val="0"/>
              </a:spcBef>
              <a:buNone/>
            </a:pPr>
            <a:r>
              <a:rPr lang="en-US" sz="4400" b="1" i="1" dirty="0">
                <a:solidFill>
                  <a:srgbClr val="FF0000"/>
                </a:solidFill>
                <a:latin typeface="Times New Roman" panose="02020603050405020304" pitchFamily="18" charset="0"/>
                <a:cs typeface="Times New Roman" panose="02020603050405020304" pitchFamily="18" charset="0"/>
              </a:rPr>
              <a:t> to know what was in thine heart, whether thou </a:t>
            </a:r>
            <a:r>
              <a:rPr lang="en-US" sz="4400" b="1" i="1" dirty="0" err="1">
                <a:solidFill>
                  <a:srgbClr val="FF0000"/>
                </a:solidFill>
                <a:latin typeface="Times New Roman" panose="02020603050405020304" pitchFamily="18" charset="0"/>
                <a:cs typeface="Times New Roman" panose="02020603050405020304" pitchFamily="18" charset="0"/>
              </a:rPr>
              <a:t>wouldest</a:t>
            </a:r>
            <a:r>
              <a:rPr lang="en-US" sz="4400" b="1" i="1" dirty="0">
                <a:solidFill>
                  <a:srgbClr val="FF0000"/>
                </a:solidFill>
                <a:latin typeface="Times New Roman" panose="02020603050405020304" pitchFamily="18" charset="0"/>
                <a:cs typeface="Times New Roman" panose="02020603050405020304" pitchFamily="18" charset="0"/>
              </a:rPr>
              <a:t> </a:t>
            </a:r>
            <a:r>
              <a:rPr lang="en-US" sz="4400" b="1" i="1" u="sng" dirty="0">
                <a:solidFill>
                  <a:srgbClr val="FF0000"/>
                </a:solidFill>
                <a:latin typeface="Times New Roman" panose="02020603050405020304" pitchFamily="18" charset="0"/>
                <a:cs typeface="Times New Roman" panose="02020603050405020304" pitchFamily="18" charset="0"/>
              </a:rPr>
              <a:t>keep</a:t>
            </a:r>
            <a:r>
              <a:rPr lang="en-US" sz="4400" b="1" i="1" dirty="0">
                <a:solidFill>
                  <a:srgbClr val="FF0000"/>
                </a:solidFill>
                <a:latin typeface="Times New Roman" panose="02020603050405020304" pitchFamily="18" charset="0"/>
                <a:cs typeface="Times New Roman" panose="02020603050405020304" pitchFamily="18" charset="0"/>
              </a:rPr>
              <a:t> his commandments, or no.” </a:t>
            </a:r>
          </a:p>
          <a:p>
            <a:pPr marL="0" indent="0" algn="ctr">
              <a:spcBef>
                <a:spcPts val="0"/>
              </a:spcBef>
              <a:buNone/>
            </a:pPr>
            <a:r>
              <a:rPr lang="en-US" sz="44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Shamar: protect, hedge about</a:t>
            </a:r>
          </a:p>
          <a:p>
            <a:pPr marL="0" indent="0">
              <a:spcBef>
                <a:spcPts val="0"/>
              </a:spcBef>
              <a:buNone/>
            </a:pPr>
            <a:endParaRPr lang="en-US" sz="44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spcBef>
                <a:spcPts val="0"/>
              </a:spcBef>
              <a:buNone/>
            </a:pPr>
            <a:endParaRPr lang="en-US" sz="2800" b="1" i="1" dirty="0">
              <a:solidFill>
                <a:srgbClr val="000000"/>
              </a:solidFill>
            </a:endParaRPr>
          </a:p>
        </p:txBody>
      </p:sp>
    </p:spTree>
    <p:extLst>
      <p:ext uri="{BB962C8B-B14F-4D97-AF65-F5344CB8AC3E}">
        <p14:creationId xmlns:p14="http://schemas.microsoft.com/office/powerpoint/2010/main" val="1316087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123">
                                            <p:txEl>
                                              <p:pRg st="4" end="4"/>
                                            </p:txEl>
                                          </p:spTgt>
                                        </p:tgtEl>
                                        <p:attrNameLst>
                                          <p:attrName>style.visibility</p:attrName>
                                        </p:attrNameLst>
                                      </p:cBhvr>
                                      <p:to>
                                        <p:strVal val="visible"/>
                                      </p:to>
                                    </p:set>
                                    <p:animEffect transition="in" filter="randombar(horizontal)">
                                      <p:cBhvr>
                                        <p:cTn id="7" dur="500"/>
                                        <p:tgtEl>
                                          <p:spTgt spid="512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123">
                                            <p:txEl>
                                              <p:pRg st="5" end="5"/>
                                            </p:txEl>
                                          </p:spTgt>
                                        </p:tgtEl>
                                        <p:attrNameLst>
                                          <p:attrName>style.visibility</p:attrName>
                                        </p:attrNameLst>
                                      </p:cBhvr>
                                      <p:to>
                                        <p:strVal val="visible"/>
                                      </p:to>
                                    </p:set>
                                    <p:anim calcmode="lin" valueType="num">
                                      <p:cBhvr>
                                        <p:cTn id="12" dur="1000" fill="hold"/>
                                        <p:tgtEl>
                                          <p:spTgt spid="5123">
                                            <p:txEl>
                                              <p:pRg st="5" end="5"/>
                                            </p:txEl>
                                          </p:spTgt>
                                        </p:tgtEl>
                                        <p:attrNameLst>
                                          <p:attrName>ppt_w</p:attrName>
                                        </p:attrNameLst>
                                      </p:cBhvr>
                                      <p:tavLst>
                                        <p:tav tm="0">
                                          <p:val>
                                            <p:fltVal val="0"/>
                                          </p:val>
                                        </p:tav>
                                        <p:tav tm="100000">
                                          <p:val>
                                            <p:strVal val="#ppt_w"/>
                                          </p:val>
                                        </p:tav>
                                      </p:tavLst>
                                    </p:anim>
                                    <p:anim calcmode="lin" valueType="num">
                                      <p:cBhvr>
                                        <p:cTn id="13" dur="1000" fill="hold"/>
                                        <p:tgtEl>
                                          <p:spTgt spid="5123">
                                            <p:txEl>
                                              <p:pRg st="5" end="5"/>
                                            </p:txEl>
                                          </p:spTgt>
                                        </p:tgtEl>
                                        <p:attrNameLst>
                                          <p:attrName>ppt_h</p:attrName>
                                        </p:attrNameLst>
                                      </p:cBhvr>
                                      <p:tavLst>
                                        <p:tav tm="0">
                                          <p:val>
                                            <p:fltVal val="0"/>
                                          </p:val>
                                        </p:tav>
                                        <p:tav tm="100000">
                                          <p:val>
                                            <p:strVal val="#ppt_h"/>
                                          </p:val>
                                        </p:tav>
                                      </p:tavLst>
                                    </p:anim>
                                    <p:anim calcmode="lin" valueType="num">
                                      <p:cBhvr>
                                        <p:cTn id="14" dur="1000" fill="hold"/>
                                        <p:tgtEl>
                                          <p:spTgt spid="5123">
                                            <p:txEl>
                                              <p:pRg st="5" end="5"/>
                                            </p:txEl>
                                          </p:spTgt>
                                        </p:tgtEl>
                                        <p:attrNameLst>
                                          <p:attrName>style.rotation</p:attrName>
                                        </p:attrNameLst>
                                      </p:cBhvr>
                                      <p:tavLst>
                                        <p:tav tm="0">
                                          <p:val>
                                            <p:fltVal val="90"/>
                                          </p:val>
                                        </p:tav>
                                        <p:tav tm="100000">
                                          <p:val>
                                            <p:fltVal val="0"/>
                                          </p:val>
                                        </p:tav>
                                      </p:tavLst>
                                    </p:anim>
                                    <p:animEffect transition="in" filter="fade">
                                      <p:cBhvr>
                                        <p:cTn id="15" dur="1000"/>
                                        <p:tgtEl>
                                          <p:spTgt spid="512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123">
                                            <p:txEl>
                                              <p:pRg st="6" end="6"/>
                                            </p:txEl>
                                          </p:spTgt>
                                        </p:tgtEl>
                                        <p:attrNameLst>
                                          <p:attrName>style.visibility</p:attrName>
                                        </p:attrNameLst>
                                      </p:cBhvr>
                                      <p:to>
                                        <p:strVal val="visible"/>
                                      </p:to>
                                    </p:set>
                                    <p:animEffect transition="in" filter="wipe(down)">
                                      <p:cBhvr>
                                        <p:cTn id="20" dur="500"/>
                                        <p:tgtEl>
                                          <p:spTgt spid="5123">
                                            <p:txEl>
                                              <p:pRg st="6" end="6"/>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5123">
                                            <p:txEl>
                                              <p:pRg st="7" end="7"/>
                                            </p:txEl>
                                          </p:spTgt>
                                        </p:tgtEl>
                                        <p:attrNameLst>
                                          <p:attrName>style.visibility</p:attrName>
                                        </p:attrNameLst>
                                      </p:cBhvr>
                                      <p:to>
                                        <p:strVal val="visible"/>
                                      </p:to>
                                    </p:set>
                                    <p:animEffect transition="in" filter="wipe(down)">
                                      <p:cBhvr>
                                        <p:cTn id="23" dur="500"/>
                                        <p:tgtEl>
                                          <p:spTgt spid="5123">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5123">
                                            <p:txEl>
                                              <p:pRg st="8" end="8"/>
                                            </p:txEl>
                                          </p:spTgt>
                                        </p:tgtEl>
                                        <p:attrNameLst>
                                          <p:attrName>style.visibility</p:attrName>
                                        </p:attrNameLst>
                                      </p:cBhvr>
                                      <p:to>
                                        <p:strVal val="visible"/>
                                      </p:to>
                                    </p:set>
                                    <p:animEffect transition="in" filter="randombar(horizontal)">
                                      <p:cBhvr>
                                        <p:cTn id="28" dur="500"/>
                                        <p:tgtEl>
                                          <p:spTgt spid="51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76200" y="2088"/>
            <a:ext cx="11963400" cy="6705600"/>
          </a:xfrm>
        </p:spPr>
        <p:txBody>
          <a:bodyPr/>
          <a:lstStyle/>
          <a:p>
            <a:pPr marL="0" lvl="0" indent="0" algn="ctr">
              <a:spcBef>
                <a:spcPts val="0"/>
              </a:spcBef>
              <a:buNone/>
            </a:pPr>
            <a:r>
              <a:rPr lang="en-US" sz="4000" b="1" dirty="0"/>
              <a:t>7. (Eventual)  </a:t>
            </a:r>
            <a:r>
              <a:rPr lang="en-US" sz="4000" b="1" i="1" u="sng" dirty="0">
                <a:solidFill>
                  <a:srgbClr val="FF0066"/>
                </a:solidFill>
              </a:rPr>
              <a:t>Reprobation</a:t>
            </a:r>
            <a:r>
              <a:rPr lang="en-US" sz="4000" b="1" dirty="0"/>
              <a:t>!   </a:t>
            </a:r>
            <a:r>
              <a:rPr lang="en-US" sz="2800" b="1" dirty="0"/>
              <a:t>Romans 1:21-28 (KJV) </a:t>
            </a:r>
            <a:br>
              <a:rPr lang="en-US" sz="2800" dirty="0"/>
            </a:br>
            <a:r>
              <a:rPr lang="en-US" sz="4000" b="1" i="1" baseline="30000" dirty="0">
                <a:solidFill>
                  <a:srgbClr val="FF0000"/>
                </a:solidFill>
                <a:latin typeface="Times New Roman" panose="02020603050405020304" pitchFamily="18" charset="0"/>
                <a:cs typeface="Times New Roman" panose="02020603050405020304" pitchFamily="18" charset="0"/>
              </a:rPr>
              <a:t>25 </a:t>
            </a:r>
            <a:r>
              <a:rPr lang="en-US" sz="4000" b="1" i="1" dirty="0">
                <a:solidFill>
                  <a:srgbClr val="FF0000"/>
                </a:solidFill>
                <a:latin typeface="Times New Roman" panose="02020603050405020304" pitchFamily="18" charset="0"/>
                <a:cs typeface="Times New Roman" panose="02020603050405020304" pitchFamily="18" charset="0"/>
              </a:rPr>
              <a:t> Who changed the truth of God into a lie, &amp; worship and served the creature more than the Creator…</a:t>
            </a:r>
          </a:p>
          <a:p>
            <a:pPr marL="0" lvl="0" indent="0" algn="ctr">
              <a:spcBef>
                <a:spcPts val="0"/>
              </a:spcBef>
              <a:buNone/>
            </a:pP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 this cause God gave them up unto vile affections</a:t>
            </a:r>
            <a:r>
              <a:rPr lang="en-US" sz="4000" b="1" i="1" dirty="0">
                <a:solidFill>
                  <a:srgbClr val="FF0000"/>
                </a:solidFill>
                <a:latin typeface="Times New Roman" panose="02020603050405020304" pitchFamily="18" charset="0"/>
                <a:cs typeface="Times New Roman" panose="02020603050405020304" pitchFamily="18" charset="0"/>
              </a:rPr>
              <a:t>:</a:t>
            </a:r>
          </a:p>
          <a:p>
            <a:pPr marL="0" lvl="0" indent="0" algn="ctr">
              <a:spcBef>
                <a:spcPts val="0"/>
              </a:spcBef>
              <a:buNone/>
            </a:pPr>
            <a:r>
              <a:rPr lang="en-US" sz="4000" b="1" i="1" dirty="0">
                <a:solidFill>
                  <a:srgbClr val="FF0000"/>
                </a:solidFill>
                <a:latin typeface="Times New Roman" panose="02020603050405020304" pitchFamily="18" charset="0"/>
                <a:cs typeface="Times New Roman" panose="02020603050405020304" pitchFamily="18" charset="0"/>
              </a:rPr>
              <a:t> for even their women did change the natural use into that which is against nature: </a:t>
            </a:r>
          </a:p>
          <a:p>
            <a:pPr marL="0" lvl="0" indent="0" algn="ctr">
              <a:spcBef>
                <a:spcPts val="0"/>
              </a:spcBef>
              <a:buNone/>
            </a:pPr>
            <a:r>
              <a:rPr lang="en-US" sz="4000" b="1" i="1" dirty="0">
                <a:solidFill>
                  <a:srgbClr val="FF0000"/>
                </a:solidFill>
                <a:latin typeface="Times New Roman" panose="02020603050405020304" pitchFamily="18" charset="0"/>
                <a:cs typeface="Times New Roman" panose="02020603050405020304" pitchFamily="18" charset="0"/>
              </a:rPr>
              <a:t>likewise the men, leaving the natural use of the woman, burned in their lust one toward another; men with men working that which is unseemly, </a:t>
            </a:r>
            <a:r>
              <a:rPr lang="en-US" sz="4000" b="1" dirty="0">
                <a:solidFill>
                  <a:srgbClr val="0000FF"/>
                </a:solidFill>
                <a:latin typeface="Times New Roman" panose="02020603050405020304" pitchFamily="18" charset="0"/>
                <a:cs typeface="Times New Roman" panose="02020603050405020304" pitchFamily="18" charset="0"/>
              </a:rPr>
              <a:t>(shameful)</a:t>
            </a:r>
          </a:p>
          <a:p>
            <a:pPr marL="0" lvl="0" indent="0" algn="ctr">
              <a:spcBef>
                <a:spcPts val="0"/>
              </a:spcBef>
              <a:buNone/>
            </a:pPr>
            <a:r>
              <a:rPr lang="en-US" sz="4000" b="1" i="1" dirty="0">
                <a:solidFill>
                  <a:srgbClr val="FF0000"/>
                </a:solidFill>
                <a:latin typeface="Times New Roman" panose="02020603050405020304" pitchFamily="18" charset="0"/>
                <a:cs typeface="Times New Roman" panose="02020603050405020304" pitchFamily="18" charset="0"/>
              </a:rPr>
              <a:t> and receiving in themselves that recompence of their error which was meet.” </a:t>
            </a:r>
            <a:r>
              <a:rPr lang="en-US" sz="4000" b="1" dirty="0">
                <a:solidFill>
                  <a:srgbClr val="0000FF"/>
                </a:solidFill>
                <a:latin typeface="Times New Roman" panose="02020603050405020304" pitchFamily="18" charset="0"/>
                <a:cs typeface="Times New Roman" panose="02020603050405020304" pitchFamily="18" charset="0"/>
              </a:rPr>
              <a:t>(die: necessary)</a:t>
            </a:r>
            <a:br>
              <a:rPr lang="en-US" sz="4000" b="1" dirty="0">
                <a:solidFill>
                  <a:srgbClr val="0000FF"/>
                </a:solidFill>
                <a:latin typeface="Times New Roman" panose="02020603050405020304" pitchFamily="18" charset="0"/>
                <a:cs typeface="Times New Roman" panose="02020603050405020304" pitchFamily="18" charset="0"/>
              </a:rPr>
            </a:br>
            <a:endParaRPr lang="en-US" sz="4000" b="1" dirty="0">
              <a:solidFill>
                <a:srgbClr val="0000FF"/>
              </a:solidFill>
              <a:latin typeface="Times New Roman" panose="02020603050405020304" pitchFamily="18" charset="0"/>
              <a:cs typeface="Times New Roman" panose="02020603050405020304" pitchFamily="18" charset="0"/>
            </a:endParaRPr>
          </a:p>
          <a:p>
            <a:pPr marL="0" lvl="0" indent="0">
              <a:spcBef>
                <a:spcPts val="0"/>
              </a:spcBef>
              <a:buNone/>
            </a:pPr>
            <a:br>
              <a:rPr lang="en-US" sz="4000" b="1" i="1" dirty="0">
                <a:solidFill>
                  <a:srgbClr val="FF0000"/>
                </a:solidFill>
                <a:latin typeface="Times New Roman" panose="02020603050405020304" pitchFamily="18" charset="0"/>
                <a:cs typeface="Times New Roman" panose="02020603050405020304" pitchFamily="18" charset="0"/>
              </a:rPr>
            </a:br>
            <a:endParaRPr lang="en-US" sz="40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684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anim calcmode="lin" valueType="num">
                                      <p:cBhvr>
                                        <p:cTn id="7" dur="500" fill="hold"/>
                                        <p:tgtEl>
                                          <p:spTgt spid="512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12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12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123">
                                            <p:txEl>
                                              <p:pRg st="2" end="2"/>
                                            </p:txEl>
                                          </p:spTgt>
                                        </p:tgtEl>
                                        <p:attrNameLst>
                                          <p:attrName>style.visibility</p:attrName>
                                        </p:attrNameLst>
                                      </p:cBhvr>
                                      <p:to>
                                        <p:strVal val="visible"/>
                                      </p:to>
                                    </p:set>
                                    <p:animEffect transition="in" filter="barn(inVertical)">
                                      <p:cBhvr>
                                        <p:cTn id="14" dur="500"/>
                                        <p:tgtEl>
                                          <p:spTgt spid="512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animEffect transition="in" filter="randombar(horizontal)">
                                      <p:cBhvr>
                                        <p:cTn id="19" dur="500"/>
                                        <p:tgtEl>
                                          <p:spTgt spid="512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123">
                                            <p:txEl>
                                              <p:pRg st="4" end="4"/>
                                            </p:txEl>
                                          </p:spTgt>
                                        </p:tgtEl>
                                        <p:attrNameLst>
                                          <p:attrName>style.visibility</p:attrName>
                                        </p:attrNameLst>
                                      </p:cBhvr>
                                      <p:to>
                                        <p:strVal val="visible"/>
                                      </p:to>
                                    </p:set>
                                    <p:animEffect transition="in" filter="fade">
                                      <p:cBhvr>
                                        <p:cTn id="24" dur="1000"/>
                                        <p:tgtEl>
                                          <p:spTgt spid="5123">
                                            <p:txEl>
                                              <p:pRg st="4" end="4"/>
                                            </p:txEl>
                                          </p:spTgt>
                                        </p:tgtEl>
                                      </p:cBhvr>
                                    </p:animEffect>
                                    <p:anim calcmode="lin" valueType="num">
                                      <p:cBhvr>
                                        <p:cTn id="25" dur="1000" fill="hold"/>
                                        <p:tgtEl>
                                          <p:spTgt spid="512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51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76200" y="2088"/>
            <a:ext cx="11963400" cy="6705600"/>
          </a:xfrm>
        </p:spPr>
        <p:txBody>
          <a:bodyPr/>
          <a:lstStyle/>
          <a:p>
            <a:pPr marL="0" lvl="0" indent="0" algn="ctr">
              <a:spcBef>
                <a:spcPts val="0"/>
              </a:spcBef>
              <a:buNone/>
            </a:pPr>
            <a:r>
              <a:rPr lang="en-US" sz="4000" b="1" dirty="0"/>
              <a:t>7. (Eventual)  </a:t>
            </a:r>
            <a:r>
              <a:rPr lang="en-US" sz="4000" b="1" i="1" u="sng" dirty="0">
                <a:solidFill>
                  <a:srgbClr val="FF0066"/>
                </a:solidFill>
              </a:rPr>
              <a:t>Reprobation</a:t>
            </a:r>
            <a:r>
              <a:rPr lang="en-US" sz="4000" b="1" dirty="0"/>
              <a:t>!   </a:t>
            </a:r>
            <a:r>
              <a:rPr lang="en-US" sz="2800" b="1" dirty="0"/>
              <a:t>Romans 1:21-28 (KJV) </a:t>
            </a:r>
            <a:br>
              <a:rPr lang="en-US" sz="2800" dirty="0"/>
            </a:br>
            <a:r>
              <a:rPr lang="en-US" sz="4000" b="1" i="1" baseline="30000" dirty="0">
                <a:solidFill>
                  <a:srgbClr val="FF0000"/>
                </a:solidFill>
                <a:latin typeface="Times New Roman" panose="02020603050405020304" pitchFamily="18" charset="0"/>
                <a:cs typeface="Times New Roman" panose="02020603050405020304" pitchFamily="18" charset="0"/>
              </a:rPr>
              <a:t>28 </a:t>
            </a:r>
            <a:r>
              <a:rPr lang="en-US" sz="4000" b="1" i="1" dirty="0">
                <a:solidFill>
                  <a:srgbClr val="FF0000"/>
                </a:solidFill>
                <a:latin typeface="Times New Roman" panose="02020603050405020304" pitchFamily="18" charset="0"/>
                <a:cs typeface="Times New Roman" panose="02020603050405020304" pitchFamily="18" charset="0"/>
              </a:rPr>
              <a:t> And even as they did not like to retain God in their knowledge, </a:t>
            </a:r>
            <a:r>
              <a:rPr lang="en-US" sz="40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God gave them over to a reprobate mind.</a:t>
            </a:r>
          </a:p>
          <a:p>
            <a:pPr marL="0" marR="0" lvl="0" indent="0" algn="ctr" defTabSz="914400" rtl="0" eaLnBrk="1" fontAlgn="base" latinLnBrk="0" hangingPunct="1">
              <a:lnSpc>
                <a:spcPct val="100000"/>
              </a:lnSpc>
              <a:spcBef>
                <a:spcPts val="600"/>
              </a:spcBef>
              <a:spcAft>
                <a:spcPct val="0"/>
              </a:spcAft>
              <a:buClrTx/>
              <a:buSzTx/>
              <a:buFont typeface="Arial" charset="0"/>
              <a:buNone/>
              <a:tabLst/>
              <a:defRPr/>
            </a:pPr>
            <a:r>
              <a:rPr kumimoji="0" lang="en-US" sz="4000" b="1"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29  Being filled with all unrighteousness, fornication, wickedness, covetousness, maliciousness; full of envy, murder, debate, deceit, malignity; whisperers, </a:t>
            </a:r>
          </a:p>
          <a:p>
            <a:pPr marL="0" marR="0" lvl="0" indent="0" algn="ctr" defTabSz="914400" rtl="0" eaLnBrk="1" fontAlgn="base" latinLnBrk="0" hangingPunct="1">
              <a:lnSpc>
                <a:spcPct val="100000"/>
              </a:lnSpc>
              <a:spcBef>
                <a:spcPts val="600"/>
              </a:spcBef>
              <a:spcAft>
                <a:spcPct val="0"/>
              </a:spcAft>
              <a:buClrTx/>
              <a:buSzTx/>
              <a:buFont typeface="Arial" charset="0"/>
              <a:buNone/>
              <a:tabLst/>
              <a:defRPr/>
            </a:pPr>
            <a:r>
              <a:rPr kumimoji="0" lang="en-US" sz="4000" b="1"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30  Backbiters, haters of God, despiteful, proud, boasters, inventors of evil things, disobedient to parents, </a:t>
            </a:r>
          </a:p>
          <a:p>
            <a:pPr marL="0" marR="0" lvl="0" indent="0" algn="ctr" defTabSz="914400" rtl="0" eaLnBrk="1" fontAlgn="base" latinLnBrk="0" hangingPunct="1">
              <a:lnSpc>
                <a:spcPct val="100000"/>
              </a:lnSpc>
              <a:spcBef>
                <a:spcPts val="600"/>
              </a:spcBef>
              <a:spcAft>
                <a:spcPct val="0"/>
              </a:spcAft>
              <a:buClrTx/>
              <a:buSzTx/>
              <a:buFont typeface="Arial" charset="0"/>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31 “</a:t>
            </a:r>
            <a:r>
              <a:rPr kumimoji="0" lang="en-US" sz="4000" b="1" i="1"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Without understanding, </a:t>
            </a:r>
            <a:r>
              <a:rPr kumimoji="0" lang="en-US" sz="4000" b="1" i="1"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covenantbreakers</a:t>
            </a:r>
            <a:r>
              <a:rPr kumimoji="0" lang="en-US" sz="4000" b="1"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r>
              <a:rPr kumimoji="0" lang="en-US" sz="4000" b="1"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4000" b="1" i="1"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without natural affection</a:t>
            </a:r>
            <a:r>
              <a:rPr kumimoji="0" lang="en-US" sz="4000" b="1"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implacable, unmerciful: </a:t>
            </a:r>
          </a:p>
          <a:p>
            <a:pPr marL="0" lvl="0" indent="0" algn="ctr">
              <a:spcBef>
                <a:spcPts val="0"/>
              </a:spcBef>
              <a:buNone/>
            </a:pPr>
            <a:endParaRPr lang="en-US" sz="28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527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anim calcmode="lin" valueType="num">
                                      <p:cBhvr>
                                        <p:cTn id="7" dur="500" fill="hold"/>
                                        <p:tgtEl>
                                          <p:spTgt spid="512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12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12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123">
                                            <p:txEl>
                                              <p:pRg st="2" end="2"/>
                                            </p:txEl>
                                          </p:spTgt>
                                        </p:tgtEl>
                                        <p:attrNameLst>
                                          <p:attrName>style.visibility</p:attrName>
                                        </p:attrNameLst>
                                      </p:cBhvr>
                                      <p:to>
                                        <p:strVal val="visible"/>
                                      </p:to>
                                    </p:set>
                                    <p:animEffect transition="in" filter="wipe(down)">
                                      <p:cBhvr>
                                        <p:cTn id="14" dur="500"/>
                                        <p:tgtEl>
                                          <p:spTgt spid="512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animEffect transition="in" filter="fade">
                                      <p:cBhvr>
                                        <p:cTn id="19" dur="1000"/>
                                        <p:tgtEl>
                                          <p:spTgt spid="5123">
                                            <p:txEl>
                                              <p:pRg st="3" end="3"/>
                                            </p:txEl>
                                          </p:spTgt>
                                        </p:tgtEl>
                                      </p:cBhvr>
                                    </p:animEffect>
                                    <p:anim calcmode="lin" valueType="num">
                                      <p:cBhvr>
                                        <p:cTn id="20" dur="1000" fill="hold"/>
                                        <p:tgtEl>
                                          <p:spTgt spid="512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512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123">
                                            <p:txEl>
                                              <p:pRg st="4" end="4"/>
                                            </p:txEl>
                                          </p:spTgt>
                                        </p:tgtEl>
                                        <p:attrNameLst>
                                          <p:attrName>style.visibility</p:attrName>
                                        </p:attrNameLst>
                                      </p:cBhvr>
                                      <p:to>
                                        <p:strVal val="visible"/>
                                      </p:to>
                                    </p:set>
                                    <p:animEffect transition="in" filter="fade">
                                      <p:cBhvr>
                                        <p:cTn id="24" dur="1000"/>
                                        <p:tgtEl>
                                          <p:spTgt spid="5123">
                                            <p:txEl>
                                              <p:pRg st="4" end="4"/>
                                            </p:txEl>
                                          </p:spTgt>
                                        </p:tgtEl>
                                      </p:cBhvr>
                                    </p:animEffect>
                                    <p:anim calcmode="lin" valueType="num">
                                      <p:cBhvr>
                                        <p:cTn id="25" dur="1000" fill="hold"/>
                                        <p:tgtEl>
                                          <p:spTgt spid="512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51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76200" y="2088"/>
            <a:ext cx="11963400" cy="6705600"/>
          </a:xfrm>
        </p:spPr>
        <p:txBody>
          <a:bodyPr/>
          <a:lstStyle/>
          <a:p>
            <a:pPr marL="742950" lvl="0" indent="-742950" algn="ctr">
              <a:spcBef>
                <a:spcPts val="0"/>
              </a:spcBef>
              <a:buAutoNum type="arabicPlain" startAt="32"/>
            </a:pP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Who knowing the judgment of God, </a:t>
            </a:r>
          </a:p>
          <a:p>
            <a:pPr marL="0" lvl="0" indent="0" algn="ctr">
              <a:spcBef>
                <a:spcPts val="0"/>
              </a:spcBef>
              <a:buNone/>
            </a:pP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they which commit such things are worthy of death, </a:t>
            </a: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not only do the same,</a:t>
            </a:r>
          </a:p>
          <a:p>
            <a:pPr marL="0" lvl="0" indent="0" algn="ctr">
              <a:spcBef>
                <a:spcPts val="0"/>
              </a:spcBef>
              <a:buNone/>
            </a:pP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but </a:t>
            </a:r>
            <a:r>
              <a:rPr lang="en-US" sz="44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have pleasure in </a:t>
            </a: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them that do them.”</a:t>
            </a:r>
          </a:p>
          <a:p>
            <a:pPr marL="0" lvl="0" indent="0" algn="ctr">
              <a:spcBef>
                <a:spcPts val="0"/>
              </a:spcBef>
              <a:buNone/>
            </a:pPr>
            <a:r>
              <a:rPr lang="en-US" sz="44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4400" b="1" dirty="0" err="1">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Syneudoke’ō</a:t>
            </a:r>
            <a:r>
              <a:rPr lang="en-US" sz="44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u="sng"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affirm, approve of</a:t>
            </a:r>
            <a:r>
              <a:rPr lang="en-US" sz="44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0" lvl="0" indent="0" algn="ctr">
              <a:spcBef>
                <a:spcPts val="0"/>
              </a:spcBef>
              <a:buNone/>
            </a:pPr>
            <a:r>
              <a:rPr lang="en-US" sz="44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This has now become the official policy position of our Country’s Laws and Leaders.</a:t>
            </a:r>
          </a:p>
          <a:p>
            <a:pPr marL="0" lvl="0" indent="0" algn="ctr">
              <a:spcBef>
                <a:spcPts val="0"/>
              </a:spcBef>
              <a:buNone/>
            </a:pPr>
            <a:r>
              <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 years ago this month the “Supreme Court” decided to outlaw the DOMA law</a:t>
            </a:r>
          </a:p>
          <a:p>
            <a:pPr marL="0" lvl="0" indent="0" algn="ctr">
              <a:spcBef>
                <a:spcPts val="0"/>
              </a:spcBef>
              <a:buNone/>
            </a:pPr>
            <a:r>
              <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redefine marriage. </a:t>
            </a:r>
          </a:p>
          <a:p>
            <a:pPr marL="0" lvl="0" indent="0" algn="ctr">
              <a:spcBef>
                <a:spcPts val="0"/>
              </a:spcBef>
              <a:buNone/>
            </a:pPr>
            <a:endParaRPr lang="en-US" sz="28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2119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23">
                                            <p:txEl>
                                              <p:pRg st="2" end="2"/>
                                            </p:txEl>
                                          </p:spTgt>
                                        </p:tgtEl>
                                        <p:attrNameLst>
                                          <p:attrName>style.visibility</p:attrName>
                                        </p:attrNameLst>
                                      </p:cBhvr>
                                      <p:to>
                                        <p:strVal val="visible"/>
                                      </p:to>
                                    </p:set>
                                    <p:anim calcmode="lin" valueType="num">
                                      <p:cBhvr>
                                        <p:cTn id="7" dur="500" fill="hold"/>
                                        <p:tgtEl>
                                          <p:spTgt spid="512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512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512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5123">
                                            <p:txEl>
                                              <p:pRg st="3" end="3"/>
                                            </p:txEl>
                                          </p:spTgt>
                                        </p:tgtEl>
                                        <p:attrNameLst>
                                          <p:attrName>style.visibility</p:attrName>
                                        </p:attrNameLst>
                                      </p:cBhvr>
                                      <p:to>
                                        <p:strVal val="visible"/>
                                      </p:to>
                                    </p:set>
                                    <p:anim calcmode="lin" valueType="num">
                                      <p:cBhvr>
                                        <p:cTn id="14" dur="1000" fill="hold"/>
                                        <p:tgtEl>
                                          <p:spTgt spid="5123">
                                            <p:txEl>
                                              <p:pRg st="3" end="3"/>
                                            </p:txEl>
                                          </p:spTgt>
                                        </p:tgtEl>
                                        <p:attrNameLst>
                                          <p:attrName>ppt_w</p:attrName>
                                        </p:attrNameLst>
                                      </p:cBhvr>
                                      <p:tavLst>
                                        <p:tav tm="0">
                                          <p:val>
                                            <p:fltVal val="0"/>
                                          </p:val>
                                        </p:tav>
                                        <p:tav tm="100000">
                                          <p:val>
                                            <p:strVal val="#ppt_w"/>
                                          </p:val>
                                        </p:tav>
                                      </p:tavLst>
                                    </p:anim>
                                    <p:anim calcmode="lin" valueType="num">
                                      <p:cBhvr>
                                        <p:cTn id="15" dur="1000" fill="hold"/>
                                        <p:tgtEl>
                                          <p:spTgt spid="5123">
                                            <p:txEl>
                                              <p:pRg st="3" end="3"/>
                                            </p:txEl>
                                          </p:spTgt>
                                        </p:tgtEl>
                                        <p:attrNameLst>
                                          <p:attrName>ppt_h</p:attrName>
                                        </p:attrNameLst>
                                      </p:cBhvr>
                                      <p:tavLst>
                                        <p:tav tm="0">
                                          <p:val>
                                            <p:fltVal val="0"/>
                                          </p:val>
                                        </p:tav>
                                        <p:tav tm="100000">
                                          <p:val>
                                            <p:strVal val="#ppt_h"/>
                                          </p:val>
                                        </p:tav>
                                      </p:tavLst>
                                    </p:anim>
                                    <p:anim calcmode="lin" valueType="num">
                                      <p:cBhvr>
                                        <p:cTn id="16" dur="1000" fill="hold"/>
                                        <p:tgtEl>
                                          <p:spTgt spid="5123">
                                            <p:txEl>
                                              <p:pRg st="3" end="3"/>
                                            </p:txEl>
                                          </p:spTgt>
                                        </p:tgtEl>
                                        <p:attrNameLst>
                                          <p:attrName>style.rotation</p:attrName>
                                        </p:attrNameLst>
                                      </p:cBhvr>
                                      <p:tavLst>
                                        <p:tav tm="0">
                                          <p:val>
                                            <p:fltVal val="90"/>
                                          </p:val>
                                        </p:tav>
                                        <p:tav tm="100000">
                                          <p:val>
                                            <p:fltVal val="0"/>
                                          </p:val>
                                        </p:tav>
                                      </p:tavLst>
                                    </p:anim>
                                    <p:animEffect transition="in" filter="fade">
                                      <p:cBhvr>
                                        <p:cTn id="17" dur="1000"/>
                                        <p:tgtEl>
                                          <p:spTgt spid="512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123">
                                            <p:txEl>
                                              <p:pRg st="4" end="4"/>
                                            </p:txEl>
                                          </p:spTgt>
                                        </p:tgtEl>
                                        <p:attrNameLst>
                                          <p:attrName>style.visibility</p:attrName>
                                        </p:attrNameLst>
                                      </p:cBhvr>
                                      <p:to>
                                        <p:strVal val="visible"/>
                                      </p:to>
                                    </p:set>
                                    <p:animEffect transition="in" filter="wipe(down)">
                                      <p:cBhvr>
                                        <p:cTn id="22" dur="500"/>
                                        <p:tgtEl>
                                          <p:spTgt spid="512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123">
                                            <p:txEl>
                                              <p:pRg st="5" end="5"/>
                                            </p:txEl>
                                          </p:spTgt>
                                        </p:tgtEl>
                                        <p:attrNameLst>
                                          <p:attrName>style.visibility</p:attrName>
                                        </p:attrNameLst>
                                      </p:cBhvr>
                                      <p:to>
                                        <p:strVal val="visible"/>
                                      </p:to>
                                    </p:set>
                                    <p:animEffect transition="in" filter="fade">
                                      <p:cBhvr>
                                        <p:cTn id="27" dur="1000"/>
                                        <p:tgtEl>
                                          <p:spTgt spid="5123">
                                            <p:txEl>
                                              <p:pRg st="5" end="5"/>
                                            </p:txEl>
                                          </p:spTgt>
                                        </p:tgtEl>
                                      </p:cBhvr>
                                    </p:animEffect>
                                    <p:anim calcmode="lin" valueType="num">
                                      <p:cBhvr>
                                        <p:cTn id="28" dur="1000" fill="hold"/>
                                        <p:tgtEl>
                                          <p:spTgt spid="512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5123">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123">
                                            <p:txEl>
                                              <p:pRg st="6" end="6"/>
                                            </p:txEl>
                                          </p:spTgt>
                                        </p:tgtEl>
                                        <p:attrNameLst>
                                          <p:attrName>style.visibility</p:attrName>
                                        </p:attrNameLst>
                                      </p:cBhvr>
                                      <p:to>
                                        <p:strVal val="visible"/>
                                      </p:to>
                                    </p:set>
                                    <p:animEffect transition="in" filter="fade">
                                      <p:cBhvr>
                                        <p:cTn id="32" dur="1000"/>
                                        <p:tgtEl>
                                          <p:spTgt spid="5123">
                                            <p:txEl>
                                              <p:pRg st="6" end="6"/>
                                            </p:txEl>
                                          </p:spTgt>
                                        </p:tgtEl>
                                      </p:cBhvr>
                                    </p:animEffect>
                                    <p:anim calcmode="lin" valueType="num">
                                      <p:cBhvr>
                                        <p:cTn id="33" dur="1000" fill="hold"/>
                                        <p:tgtEl>
                                          <p:spTgt spid="512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512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228600" y="304800"/>
            <a:ext cx="11963400" cy="6477000"/>
          </a:xfrm>
        </p:spPr>
        <p:txBody>
          <a:bodyPr/>
          <a:lstStyle/>
          <a:p>
            <a:pPr marL="0" lvl="0" indent="0" algn="ctr">
              <a:spcBef>
                <a:spcPts val="0"/>
              </a:spcBef>
              <a:buNone/>
            </a:pPr>
            <a:r>
              <a:rPr lang="en-US" sz="5400" b="1" i="1" dirty="0"/>
              <a:t>The real “Supreme” Judge has declared</a:t>
            </a:r>
            <a:r>
              <a:rPr lang="en-US" sz="4000" b="1" i="1" dirty="0"/>
              <a:t>:</a:t>
            </a:r>
          </a:p>
          <a:p>
            <a:pPr marL="0" lvl="0" indent="0" algn="ctr">
              <a:spcBef>
                <a:spcPts val="0"/>
              </a:spcBef>
              <a:buNone/>
            </a:pPr>
            <a:r>
              <a:rPr lang="en-US" sz="2800" b="1" i="1" dirty="0"/>
              <a:t>Is 5:20-21 </a:t>
            </a:r>
            <a:r>
              <a:rPr lang="en-US" sz="4800" b="1" i="1" dirty="0">
                <a:solidFill>
                  <a:srgbClr val="FF0000"/>
                </a:solidFill>
                <a:latin typeface="Times New Roman" panose="02020603050405020304" pitchFamily="18" charset="0"/>
                <a:cs typeface="Times New Roman" panose="02020603050405020304" pitchFamily="18" charset="0"/>
              </a:rPr>
              <a:t>“Woe unto them that call evil good, </a:t>
            </a:r>
          </a:p>
          <a:p>
            <a:pPr marL="0" lvl="0" indent="0" algn="ctr">
              <a:spcBef>
                <a:spcPts val="0"/>
              </a:spcBef>
              <a:buNone/>
            </a:pPr>
            <a:r>
              <a:rPr lang="en-US" sz="4800" b="1" i="1" dirty="0">
                <a:solidFill>
                  <a:srgbClr val="FF0000"/>
                </a:solidFill>
                <a:latin typeface="Times New Roman" panose="02020603050405020304" pitchFamily="18" charset="0"/>
                <a:cs typeface="Times New Roman" panose="02020603050405020304" pitchFamily="18" charset="0"/>
              </a:rPr>
              <a:t>and good evil; that put darkness for light, and light for darkness; that put bitter for sweet, and sweet for bitter! </a:t>
            </a:r>
            <a:endParaRPr lang="en-US" sz="4000" b="1" i="1" dirty="0">
              <a:solidFill>
                <a:srgbClr val="FF0000"/>
              </a:solidFill>
              <a:latin typeface="Times New Roman" panose="02020603050405020304" pitchFamily="18" charset="0"/>
              <a:cs typeface="Times New Roman" panose="02020603050405020304" pitchFamily="18" charset="0"/>
            </a:endParaRPr>
          </a:p>
          <a:p>
            <a:pPr marL="0" lvl="0" indent="0" algn="ctr">
              <a:spcBef>
                <a:spcPts val="0"/>
              </a:spcBef>
              <a:buNone/>
            </a:pPr>
            <a:r>
              <a:rPr lang="en-US" sz="4400" b="1" i="1" dirty="0">
                <a:latin typeface="Times New Roman" panose="02020603050405020304" pitchFamily="18" charset="0"/>
                <a:cs typeface="Times New Roman" panose="02020603050405020304" pitchFamily="18" charset="0"/>
              </a:rPr>
              <a:t> </a:t>
            </a:r>
            <a:r>
              <a:rPr lang="en-US" sz="60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Woe unto them that are </a:t>
            </a:r>
          </a:p>
          <a:p>
            <a:pPr marL="0" lvl="0" indent="0" algn="ctr">
              <a:spcBef>
                <a:spcPts val="0"/>
              </a:spcBef>
              <a:buNone/>
            </a:pPr>
            <a:r>
              <a:rPr lang="en-US" sz="60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wise in their own eyes</a:t>
            </a:r>
            <a:r>
              <a:rPr lang="en-US" sz="6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0" lvl="0" indent="0">
              <a:spcBef>
                <a:spcPts val="0"/>
              </a:spcBef>
              <a:buNone/>
            </a:pPr>
            <a:endParaRPr lang="en-US" sz="2800" b="1" i="1" dirty="0"/>
          </a:p>
        </p:txBody>
      </p:sp>
    </p:spTree>
    <p:extLst>
      <p:ext uri="{BB962C8B-B14F-4D97-AF65-F5344CB8AC3E}">
        <p14:creationId xmlns:p14="http://schemas.microsoft.com/office/powerpoint/2010/main" val="1804285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123">
                                            <p:txEl>
                                              <p:pRg st="3" end="3"/>
                                            </p:txEl>
                                          </p:spTgt>
                                        </p:tgtEl>
                                        <p:attrNameLst>
                                          <p:attrName>style.visibility</p:attrName>
                                        </p:attrNameLst>
                                      </p:cBhvr>
                                      <p:to>
                                        <p:strVal val="visible"/>
                                      </p:to>
                                    </p:set>
                                    <p:anim calcmode="lin" valueType="num">
                                      <p:cBhvr>
                                        <p:cTn id="7" dur="1000" fill="hold"/>
                                        <p:tgtEl>
                                          <p:spTgt spid="5123">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5123">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5123">
                                            <p:txEl>
                                              <p:pRg st="3" end="3"/>
                                            </p:txEl>
                                          </p:spTgt>
                                        </p:tgtEl>
                                        <p:attrNameLst>
                                          <p:attrName>style.rotation</p:attrName>
                                        </p:attrNameLst>
                                      </p:cBhvr>
                                      <p:tavLst>
                                        <p:tav tm="0">
                                          <p:val>
                                            <p:fltVal val="90"/>
                                          </p:val>
                                        </p:tav>
                                        <p:tav tm="100000">
                                          <p:val>
                                            <p:fltVal val="0"/>
                                          </p:val>
                                        </p:tav>
                                      </p:tavLst>
                                    </p:anim>
                                    <p:animEffect transition="in" filter="fade">
                                      <p:cBhvr>
                                        <p:cTn id="10" dur="1000"/>
                                        <p:tgtEl>
                                          <p:spTgt spid="5123">
                                            <p:txEl>
                                              <p:pRg st="3" end="3"/>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5123">
                                            <p:txEl>
                                              <p:pRg st="4" end="4"/>
                                            </p:txEl>
                                          </p:spTgt>
                                        </p:tgtEl>
                                        <p:attrNameLst>
                                          <p:attrName>style.visibility</p:attrName>
                                        </p:attrNameLst>
                                      </p:cBhvr>
                                      <p:to>
                                        <p:strVal val="visible"/>
                                      </p:to>
                                    </p:set>
                                    <p:anim calcmode="lin" valueType="num">
                                      <p:cBhvr>
                                        <p:cTn id="13" dur="1000" fill="hold"/>
                                        <p:tgtEl>
                                          <p:spTgt spid="5123">
                                            <p:txEl>
                                              <p:pRg st="4" end="4"/>
                                            </p:txEl>
                                          </p:spTgt>
                                        </p:tgtEl>
                                        <p:attrNameLst>
                                          <p:attrName>ppt_w</p:attrName>
                                        </p:attrNameLst>
                                      </p:cBhvr>
                                      <p:tavLst>
                                        <p:tav tm="0">
                                          <p:val>
                                            <p:fltVal val="0"/>
                                          </p:val>
                                        </p:tav>
                                        <p:tav tm="100000">
                                          <p:val>
                                            <p:strVal val="#ppt_w"/>
                                          </p:val>
                                        </p:tav>
                                      </p:tavLst>
                                    </p:anim>
                                    <p:anim calcmode="lin" valueType="num">
                                      <p:cBhvr>
                                        <p:cTn id="14" dur="1000" fill="hold"/>
                                        <p:tgtEl>
                                          <p:spTgt spid="5123">
                                            <p:txEl>
                                              <p:pRg st="4" end="4"/>
                                            </p:txEl>
                                          </p:spTgt>
                                        </p:tgtEl>
                                        <p:attrNameLst>
                                          <p:attrName>ppt_h</p:attrName>
                                        </p:attrNameLst>
                                      </p:cBhvr>
                                      <p:tavLst>
                                        <p:tav tm="0">
                                          <p:val>
                                            <p:fltVal val="0"/>
                                          </p:val>
                                        </p:tav>
                                        <p:tav tm="100000">
                                          <p:val>
                                            <p:strVal val="#ppt_h"/>
                                          </p:val>
                                        </p:tav>
                                      </p:tavLst>
                                    </p:anim>
                                    <p:anim calcmode="lin" valueType="num">
                                      <p:cBhvr>
                                        <p:cTn id="15" dur="1000" fill="hold"/>
                                        <p:tgtEl>
                                          <p:spTgt spid="5123">
                                            <p:txEl>
                                              <p:pRg st="4" end="4"/>
                                            </p:txEl>
                                          </p:spTgt>
                                        </p:tgtEl>
                                        <p:attrNameLst>
                                          <p:attrName>style.rotation</p:attrName>
                                        </p:attrNameLst>
                                      </p:cBhvr>
                                      <p:tavLst>
                                        <p:tav tm="0">
                                          <p:val>
                                            <p:fltVal val="90"/>
                                          </p:val>
                                        </p:tav>
                                        <p:tav tm="100000">
                                          <p:val>
                                            <p:fltVal val="0"/>
                                          </p:val>
                                        </p:tav>
                                      </p:tavLst>
                                    </p:anim>
                                    <p:animEffect transition="in" filter="fade">
                                      <p:cBhvr>
                                        <p:cTn id="16" dur="1000"/>
                                        <p:tgtEl>
                                          <p:spTgt spid="51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76200" y="0"/>
            <a:ext cx="11887200" cy="4800600"/>
          </a:xfrm>
        </p:spPr>
        <p:txBody>
          <a:bodyPr/>
          <a:lstStyle/>
          <a:p>
            <a:pPr marL="0" indent="0" algn="ctr">
              <a:spcBef>
                <a:spcPts val="0"/>
              </a:spcBef>
              <a:buNone/>
            </a:pPr>
            <a:r>
              <a:rPr lang="en-US" sz="4400" b="1" dirty="0">
                <a:solidFill>
                  <a:schemeClr val="tx1">
                    <a:lumMod val="95000"/>
                    <a:lumOff val="5000"/>
                  </a:schemeClr>
                </a:solidFill>
              </a:rPr>
              <a:t>Application:  </a:t>
            </a:r>
          </a:p>
          <a:p>
            <a:pPr marL="0" indent="0" algn="ctr">
              <a:spcBef>
                <a:spcPts val="0"/>
              </a:spcBef>
              <a:buNone/>
            </a:pPr>
            <a:r>
              <a:rPr lang="en-US" b="1" dirty="0">
                <a:solidFill>
                  <a:schemeClr val="tx1">
                    <a:lumMod val="95000"/>
                    <a:lumOff val="5000"/>
                  </a:schemeClr>
                </a:solidFill>
              </a:rPr>
              <a:t>Psalm 11:1-3 </a:t>
            </a:r>
            <a:r>
              <a:rPr lang="en-US" sz="4000" b="1" i="1" dirty="0">
                <a:solidFill>
                  <a:srgbClr val="FF0000"/>
                </a:solidFill>
                <a:latin typeface="Times New Roman" panose="02020603050405020304" pitchFamily="18" charset="0"/>
                <a:cs typeface="Times New Roman" panose="02020603050405020304" pitchFamily="18" charset="0"/>
              </a:rPr>
              <a:t>“In the LORD put I my trust: how say ye to my soul, </a:t>
            </a:r>
            <a:r>
              <a:rPr lang="en-US" sz="40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Flee as a bird to your mountain</a:t>
            </a:r>
            <a:r>
              <a:rPr lang="en-US" sz="4000" b="1" i="1" dirty="0">
                <a:solidFill>
                  <a:srgbClr val="FF0000"/>
                </a:solidFill>
                <a:latin typeface="Times New Roman" panose="02020603050405020304" pitchFamily="18" charset="0"/>
                <a:cs typeface="Times New Roman" panose="02020603050405020304" pitchFamily="18" charset="0"/>
              </a:rPr>
              <a:t>? </a:t>
            </a:r>
          </a:p>
          <a:p>
            <a:pPr marL="0" indent="0" algn="ctr">
              <a:spcBef>
                <a:spcPts val="0"/>
              </a:spcBef>
              <a:buNone/>
            </a:pPr>
            <a:r>
              <a:rPr lang="en-US" sz="4000" b="1" dirty="0">
                <a:latin typeface="Times New Roman" panose="02020603050405020304" pitchFamily="18" charset="0"/>
                <a:cs typeface="Times New Roman" panose="02020603050405020304" pitchFamily="18" charset="0"/>
              </a:rPr>
              <a:t>(That’s our natural tendency)</a:t>
            </a:r>
          </a:p>
          <a:p>
            <a:pPr marL="0" indent="0" algn="ctr">
              <a:spcBef>
                <a:spcPts val="0"/>
              </a:spcBef>
              <a:buNone/>
            </a:pPr>
            <a:r>
              <a:rPr lang="en-US" b="1" i="1" dirty="0">
                <a:solidFill>
                  <a:srgbClr val="FF0000"/>
                </a:solidFill>
              </a:rPr>
              <a:t>  </a:t>
            </a:r>
            <a:r>
              <a:rPr lang="en-US" sz="4000" b="1" i="1" dirty="0">
                <a:solidFill>
                  <a:srgbClr val="FF0000"/>
                </a:solidFill>
                <a:latin typeface="Times New Roman" panose="02020603050405020304" pitchFamily="18" charset="0"/>
                <a:cs typeface="Times New Roman" panose="02020603050405020304" pitchFamily="18" charset="0"/>
              </a:rPr>
              <a:t>For, lo, the wicked bend their bow, they make ready their arrow upon the string, that they may </a:t>
            </a:r>
            <a:r>
              <a:rPr lang="en-US" sz="4000" b="1" i="1" dirty="0" err="1">
                <a:solidFill>
                  <a:srgbClr val="FF0000"/>
                </a:solidFill>
                <a:latin typeface="Times New Roman" panose="02020603050405020304" pitchFamily="18" charset="0"/>
                <a:cs typeface="Times New Roman" panose="02020603050405020304" pitchFamily="18" charset="0"/>
              </a:rPr>
              <a:t>privily</a:t>
            </a:r>
            <a:r>
              <a:rPr lang="en-US" sz="4000" b="1" i="1" dirty="0">
                <a:solidFill>
                  <a:srgbClr val="FF0000"/>
                </a:solidFill>
                <a:latin typeface="Times New Roman" panose="02020603050405020304" pitchFamily="18" charset="0"/>
                <a:cs typeface="Times New Roman" panose="02020603050405020304" pitchFamily="18" charset="0"/>
              </a:rPr>
              <a:t> shoot at the upright in heart. </a:t>
            </a:r>
          </a:p>
          <a:p>
            <a:pPr marL="0" indent="0" algn="ctr">
              <a:spcBef>
                <a:spcPts val="0"/>
              </a:spcBef>
              <a:buNone/>
            </a:pPr>
            <a:r>
              <a:rPr lang="en-US" sz="4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If the foundations be destroyed, </a:t>
            </a:r>
          </a:p>
          <a:p>
            <a:pPr marL="0" indent="0" algn="ctr">
              <a:spcBef>
                <a:spcPts val="0"/>
              </a:spcBef>
              <a:buNone/>
            </a:pPr>
            <a:r>
              <a:rPr lang="en-US" sz="5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can the righteous do? “</a:t>
            </a:r>
          </a:p>
          <a:p>
            <a:pPr marL="0" indent="0" algn="ctr">
              <a:spcBef>
                <a:spcPts val="0"/>
              </a:spcBef>
              <a:buNone/>
            </a:pPr>
            <a:r>
              <a:rPr lang="en-US" sz="4400" b="1" dirty="0">
                <a:solidFill>
                  <a:srgbClr val="0000FF"/>
                </a:solidFill>
                <a:latin typeface="Times New Roman" panose="02020603050405020304" pitchFamily="18" charset="0"/>
                <a:cs typeface="Times New Roman" panose="02020603050405020304" pitchFamily="18" charset="0"/>
              </a:rPr>
              <a:t>We can recognize and respond to this Cycle!</a:t>
            </a:r>
          </a:p>
          <a:p>
            <a:pPr marL="0" indent="0">
              <a:spcBef>
                <a:spcPts val="0"/>
              </a:spcBef>
              <a:buNone/>
            </a:pPr>
            <a:endParaRPr lang="en-US" sz="4000" b="1"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indent="0" algn="ctr">
              <a:buNone/>
            </a:pPr>
            <a:r>
              <a:rPr lang="en-US" sz="4400" b="1" dirty="0">
                <a:solidFill>
                  <a:schemeClr val="tx1">
                    <a:lumMod val="95000"/>
                    <a:lumOff val="5000"/>
                  </a:schemeClr>
                </a:solidFill>
                <a:latin typeface="Times New Roman" panose="02020603050405020304" pitchFamily="18" charset="0"/>
                <a:cs typeface="Times New Roman" panose="02020603050405020304" pitchFamily="18" charset="0"/>
              </a:rPr>
              <a:t> </a:t>
            </a:r>
            <a:endParaRPr lang="en-US" sz="4800" b="1" i="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8020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123">
                                            <p:txEl>
                                              <p:pRg st="2" end="2"/>
                                            </p:txEl>
                                          </p:spTgt>
                                        </p:tgtEl>
                                        <p:attrNameLst>
                                          <p:attrName>style.visibility</p:attrName>
                                        </p:attrNameLst>
                                      </p:cBhvr>
                                      <p:to>
                                        <p:strVal val="visible"/>
                                      </p:to>
                                    </p:set>
                                    <p:animEffect transition="in" filter="randombar(horizontal)">
                                      <p:cBhvr>
                                        <p:cTn id="7" dur="500"/>
                                        <p:tgtEl>
                                          <p:spTgt spid="512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123">
                                            <p:txEl>
                                              <p:pRg st="3" end="3"/>
                                            </p:txEl>
                                          </p:spTgt>
                                        </p:tgtEl>
                                        <p:attrNameLst>
                                          <p:attrName>style.visibility</p:attrName>
                                        </p:attrNameLst>
                                      </p:cBhvr>
                                      <p:to>
                                        <p:strVal val="visible"/>
                                      </p:to>
                                    </p:set>
                                    <p:anim calcmode="lin" valueType="num">
                                      <p:cBhvr>
                                        <p:cTn id="12" dur="500" fill="hold"/>
                                        <p:tgtEl>
                                          <p:spTgt spid="5123">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5123">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5123">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5123">
                                            <p:txEl>
                                              <p:pRg st="4" end="4"/>
                                            </p:txEl>
                                          </p:spTgt>
                                        </p:tgtEl>
                                        <p:attrNameLst>
                                          <p:attrName>style.visibility</p:attrName>
                                        </p:attrNameLst>
                                      </p:cBhvr>
                                      <p:to>
                                        <p:strVal val="visible"/>
                                      </p:to>
                                    </p:set>
                                    <p:anim calcmode="lin" valueType="num">
                                      <p:cBhvr>
                                        <p:cTn id="19" dur="1000" fill="hold"/>
                                        <p:tgtEl>
                                          <p:spTgt spid="5123">
                                            <p:txEl>
                                              <p:pRg st="4" end="4"/>
                                            </p:txEl>
                                          </p:spTgt>
                                        </p:tgtEl>
                                        <p:attrNameLst>
                                          <p:attrName>ppt_w</p:attrName>
                                        </p:attrNameLst>
                                      </p:cBhvr>
                                      <p:tavLst>
                                        <p:tav tm="0">
                                          <p:val>
                                            <p:fltVal val="0"/>
                                          </p:val>
                                        </p:tav>
                                        <p:tav tm="100000">
                                          <p:val>
                                            <p:strVal val="#ppt_w"/>
                                          </p:val>
                                        </p:tav>
                                      </p:tavLst>
                                    </p:anim>
                                    <p:anim calcmode="lin" valueType="num">
                                      <p:cBhvr>
                                        <p:cTn id="20" dur="1000" fill="hold"/>
                                        <p:tgtEl>
                                          <p:spTgt spid="5123">
                                            <p:txEl>
                                              <p:pRg st="4" end="4"/>
                                            </p:txEl>
                                          </p:spTgt>
                                        </p:tgtEl>
                                        <p:attrNameLst>
                                          <p:attrName>ppt_h</p:attrName>
                                        </p:attrNameLst>
                                      </p:cBhvr>
                                      <p:tavLst>
                                        <p:tav tm="0">
                                          <p:val>
                                            <p:fltVal val="0"/>
                                          </p:val>
                                        </p:tav>
                                        <p:tav tm="100000">
                                          <p:val>
                                            <p:strVal val="#ppt_h"/>
                                          </p:val>
                                        </p:tav>
                                      </p:tavLst>
                                    </p:anim>
                                    <p:anim calcmode="lin" valueType="num">
                                      <p:cBhvr>
                                        <p:cTn id="21" dur="1000" fill="hold"/>
                                        <p:tgtEl>
                                          <p:spTgt spid="5123">
                                            <p:txEl>
                                              <p:pRg st="4" end="4"/>
                                            </p:txEl>
                                          </p:spTgt>
                                        </p:tgtEl>
                                        <p:attrNameLst>
                                          <p:attrName>style.rotation</p:attrName>
                                        </p:attrNameLst>
                                      </p:cBhvr>
                                      <p:tavLst>
                                        <p:tav tm="0">
                                          <p:val>
                                            <p:fltVal val="90"/>
                                          </p:val>
                                        </p:tav>
                                        <p:tav tm="100000">
                                          <p:val>
                                            <p:fltVal val="0"/>
                                          </p:val>
                                        </p:tav>
                                      </p:tavLst>
                                    </p:anim>
                                    <p:animEffect transition="in" filter="fade">
                                      <p:cBhvr>
                                        <p:cTn id="22" dur="1000"/>
                                        <p:tgtEl>
                                          <p:spTgt spid="5123">
                                            <p:txEl>
                                              <p:pRg st="4" end="4"/>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5123">
                                            <p:txEl>
                                              <p:pRg st="5" end="5"/>
                                            </p:txEl>
                                          </p:spTgt>
                                        </p:tgtEl>
                                        <p:attrNameLst>
                                          <p:attrName>style.visibility</p:attrName>
                                        </p:attrNameLst>
                                      </p:cBhvr>
                                      <p:to>
                                        <p:strVal val="visible"/>
                                      </p:to>
                                    </p:set>
                                    <p:anim calcmode="lin" valueType="num">
                                      <p:cBhvr>
                                        <p:cTn id="25" dur="1000" fill="hold"/>
                                        <p:tgtEl>
                                          <p:spTgt spid="5123">
                                            <p:txEl>
                                              <p:pRg st="5" end="5"/>
                                            </p:txEl>
                                          </p:spTgt>
                                        </p:tgtEl>
                                        <p:attrNameLst>
                                          <p:attrName>ppt_w</p:attrName>
                                        </p:attrNameLst>
                                      </p:cBhvr>
                                      <p:tavLst>
                                        <p:tav tm="0">
                                          <p:val>
                                            <p:fltVal val="0"/>
                                          </p:val>
                                        </p:tav>
                                        <p:tav tm="100000">
                                          <p:val>
                                            <p:strVal val="#ppt_w"/>
                                          </p:val>
                                        </p:tav>
                                      </p:tavLst>
                                    </p:anim>
                                    <p:anim calcmode="lin" valueType="num">
                                      <p:cBhvr>
                                        <p:cTn id="26" dur="1000" fill="hold"/>
                                        <p:tgtEl>
                                          <p:spTgt spid="5123">
                                            <p:txEl>
                                              <p:pRg st="5" end="5"/>
                                            </p:txEl>
                                          </p:spTgt>
                                        </p:tgtEl>
                                        <p:attrNameLst>
                                          <p:attrName>ppt_h</p:attrName>
                                        </p:attrNameLst>
                                      </p:cBhvr>
                                      <p:tavLst>
                                        <p:tav tm="0">
                                          <p:val>
                                            <p:fltVal val="0"/>
                                          </p:val>
                                        </p:tav>
                                        <p:tav tm="100000">
                                          <p:val>
                                            <p:strVal val="#ppt_h"/>
                                          </p:val>
                                        </p:tav>
                                      </p:tavLst>
                                    </p:anim>
                                    <p:anim calcmode="lin" valueType="num">
                                      <p:cBhvr>
                                        <p:cTn id="27" dur="1000" fill="hold"/>
                                        <p:tgtEl>
                                          <p:spTgt spid="5123">
                                            <p:txEl>
                                              <p:pRg st="5" end="5"/>
                                            </p:txEl>
                                          </p:spTgt>
                                        </p:tgtEl>
                                        <p:attrNameLst>
                                          <p:attrName>style.rotation</p:attrName>
                                        </p:attrNameLst>
                                      </p:cBhvr>
                                      <p:tavLst>
                                        <p:tav tm="0">
                                          <p:val>
                                            <p:fltVal val="90"/>
                                          </p:val>
                                        </p:tav>
                                        <p:tav tm="100000">
                                          <p:val>
                                            <p:fltVal val="0"/>
                                          </p:val>
                                        </p:tav>
                                      </p:tavLst>
                                    </p:anim>
                                    <p:animEffect transition="in" filter="fade">
                                      <p:cBhvr>
                                        <p:cTn id="28" dur="1000"/>
                                        <p:tgtEl>
                                          <p:spTgt spid="512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123">
                                            <p:txEl>
                                              <p:pRg st="6" end="6"/>
                                            </p:txEl>
                                          </p:spTgt>
                                        </p:tgtEl>
                                        <p:attrNameLst>
                                          <p:attrName>style.visibility</p:attrName>
                                        </p:attrNameLst>
                                      </p:cBhvr>
                                      <p:to>
                                        <p:strVal val="visible"/>
                                      </p:to>
                                    </p:set>
                                    <p:animEffect transition="in" filter="fade">
                                      <p:cBhvr>
                                        <p:cTn id="33" dur="1000"/>
                                        <p:tgtEl>
                                          <p:spTgt spid="5123">
                                            <p:txEl>
                                              <p:pRg st="6" end="6"/>
                                            </p:txEl>
                                          </p:spTgt>
                                        </p:tgtEl>
                                      </p:cBhvr>
                                    </p:animEffect>
                                    <p:anim calcmode="lin" valueType="num">
                                      <p:cBhvr>
                                        <p:cTn id="34" dur="1000" fill="hold"/>
                                        <p:tgtEl>
                                          <p:spTgt spid="5123">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512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76200" y="29227"/>
            <a:ext cx="11963400" cy="6676373"/>
          </a:xfrm>
        </p:spPr>
        <p:txBody>
          <a:bodyPr/>
          <a:lstStyle/>
          <a:p>
            <a:pPr marL="0" indent="0" algn="ctr">
              <a:spcBef>
                <a:spcPts val="0"/>
              </a:spcBef>
              <a:buNone/>
            </a:pPr>
            <a:r>
              <a:rPr lang="en-US" sz="4400" b="1" dirty="0">
                <a:solidFill>
                  <a:schemeClr val="tx1">
                    <a:lumMod val="95000"/>
                    <a:lumOff val="5000"/>
                  </a:schemeClr>
                </a:solidFill>
              </a:rPr>
              <a:t>Where are YOU in this cycle? Ro. 1</a:t>
            </a:r>
            <a:endParaRPr lang="en-US" sz="4800" b="1" i="1" dirty="0">
              <a:solidFill>
                <a:srgbClr val="FF0000"/>
              </a:solidFill>
            </a:endParaRPr>
          </a:p>
          <a:p>
            <a:pPr marL="514350" indent="-514350">
              <a:spcBef>
                <a:spcPts val="0"/>
              </a:spcBef>
              <a:buAutoNum type="arabicPeriod"/>
            </a:pPr>
            <a:r>
              <a:rPr lang="en-US" sz="4400" b="1" dirty="0">
                <a:solidFill>
                  <a:srgbClr val="0000FF"/>
                </a:solidFill>
                <a:effectLst>
                  <a:outerShdw blurRad="38100" dist="38100" dir="2700000" algn="tl">
                    <a:srgbClr val="000000">
                      <a:alpha val="43137"/>
                    </a:srgbClr>
                  </a:outerShdw>
                </a:effectLst>
              </a:rPr>
              <a:t>Revelation:</a:t>
            </a:r>
            <a:r>
              <a:rPr lang="en-US" sz="4400" b="1" dirty="0">
                <a:solidFill>
                  <a:srgbClr val="0000FF"/>
                </a:solidFill>
              </a:rPr>
              <a:t>  </a:t>
            </a:r>
            <a:r>
              <a:rPr lang="en-US" sz="4400" b="1" dirty="0">
                <a:solidFill>
                  <a:schemeClr val="tx1">
                    <a:lumMod val="95000"/>
                    <a:lumOff val="5000"/>
                  </a:schemeClr>
                </a:solidFill>
              </a:rPr>
              <a:t>What has God “revealed”  to you?</a:t>
            </a:r>
          </a:p>
          <a:p>
            <a:pPr marL="0" indent="0">
              <a:spcBef>
                <a:spcPts val="0"/>
              </a:spcBef>
              <a:buNone/>
            </a:pPr>
            <a:r>
              <a:rPr lang="en-US" sz="4400" b="1" dirty="0">
                <a:solidFill>
                  <a:schemeClr val="tx1">
                    <a:lumMod val="95000"/>
                    <a:lumOff val="5000"/>
                  </a:schemeClr>
                </a:solidFill>
              </a:rPr>
              <a:t>        </a:t>
            </a:r>
            <a:r>
              <a:rPr lang="en-US" sz="4800" b="1" dirty="0">
                <a:solidFill>
                  <a:srgbClr val="FF0000"/>
                </a:solidFill>
              </a:rPr>
              <a:t>“</a:t>
            </a:r>
            <a:r>
              <a:rPr lang="en-US" sz="4800" b="1" i="1" u="sng" dirty="0">
                <a:solidFill>
                  <a:srgbClr val="FF0000"/>
                </a:solidFill>
                <a:effectLst>
                  <a:outerShdw blurRad="38100" dist="38100" dir="2700000" algn="tl">
                    <a:srgbClr val="000000">
                      <a:alpha val="43137"/>
                    </a:srgbClr>
                  </a:outerShdw>
                </a:effectLst>
              </a:rPr>
              <a:t>for God hath shewed it unto them</a:t>
            </a:r>
            <a:r>
              <a:rPr lang="en-US" sz="4800" b="1" i="1" dirty="0">
                <a:solidFill>
                  <a:srgbClr val="FF0000"/>
                </a:solidFill>
                <a:effectLst>
                  <a:outerShdw blurRad="38100" dist="38100" dir="2700000" algn="tl">
                    <a:srgbClr val="000000">
                      <a:alpha val="43137"/>
                    </a:srgbClr>
                  </a:outerShdw>
                </a:effectLst>
              </a:rPr>
              <a:t>.” </a:t>
            </a:r>
            <a:r>
              <a:rPr lang="en-US" sz="4000" b="1" i="1" dirty="0">
                <a:solidFill>
                  <a:srgbClr val="FF0000"/>
                </a:solidFill>
                <a:effectLst>
                  <a:outerShdw blurRad="38100" dist="38100" dir="2700000" algn="tl">
                    <a:srgbClr val="000000">
                      <a:alpha val="43137"/>
                    </a:srgbClr>
                  </a:outerShdw>
                </a:effectLst>
              </a:rPr>
              <a:t>  </a:t>
            </a:r>
            <a:r>
              <a:rPr lang="en-US" sz="4000" b="1" i="1" dirty="0">
                <a:effectLst>
                  <a:outerShdw blurRad="38100" dist="38100" dir="2700000" algn="tl">
                    <a:srgbClr val="000000">
                      <a:alpha val="43137"/>
                    </a:srgbClr>
                  </a:outerShdw>
                </a:effectLst>
              </a:rPr>
              <a:t>v.</a:t>
            </a:r>
            <a:r>
              <a:rPr lang="en-US" sz="4000" b="1" i="1" dirty="0">
                <a:solidFill>
                  <a:srgbClr val="FF0000"/>
                </a:solidFill>
                <a:effectLst>
                  <a:outerShdw blurRad="38100" dist="38100" dir="2700000" algn="tl">
                    <a:srgbClr val="000000">
                      <a:alpha val="43137"/>
                    </a:srgbClr>
                  </a:outerShdw>
                </a:effectLst>
              </a:rPr>
              <a:t> </a:t>
            </a:r>
            <a:r>
              <a:rPr lang="en-US" sz="4000" b="1" dirty="0">
                <a:effectLst>
                  <a:outerShdw blurRad="38100" dist="38100" dir="2700000" algn="tl">
                    <a:srgbClr val="000000">
                      <a:alpha val="43137"/>
                    </a:srgbClr>
                  </a:outerShdw>
                </a:effectLst>
              </a:rPr>
              <a:t>19</a:t>
            </a:r>
          </a:p>
          <a:p>
            <a:pPr marL="0" indent="0">
              <a:spcBef>
                <a:spcPts val="1200"/>
              </a:spcBef>
              <a:buNone/>
            </a:pPr>
            <a:r>
              <a:rPr lang="en-US" sz="4000" b="1" dirty="0">
                <a:effectLst>
                  <a:outerShdw blurRad="38100" dist="38100" dir="2700000" algn="tl">
                    <a:srgbClr val="000000">
                      <a:alpha val="43137"/>
                    </a:srgbClr>
                  </a:outerShdw>
                </a:effectLst>
              </a:rPr>
              <a:t>2.</a:t>
            </a:r>
            <a:r>
              <a:rPr lang="en-US" sz="4400" b="1" i="1" dirty="0">
                <a:solidFill>
                  <a:srgbClr val="FF0000"/>
                </a:solidFill>
                <a:effectLst>
                  <a:outerShdw blurRad="38100" dist="38100" dir="2700000" algn="tl">
                    <a:srgbClr val="000000">
                      <a:alpha val="43137"/>
                    </a:srgbClr>
                  </a:outerShdw>
                </a:effectLst>
              </a:rPr>
              <a:t> </a:t>
            </a:r>
            <a:r>
              <a:rPr lang="en-US" sz="4400" b="1" dirty="0">
                <a:solidFill>
                  <a:srgbClr val="0000FF"/>
                </a:solidFill>
                <a:effectLst>
                  <a:outerShdw blurRad="38100" dist="38100" dir="2700000" algn="tl">
                    <a:srgbClr val="000000">
                      <a:alpha val="43137"/>
                    </a:srgbClr>
                  </a:outerShdw>
                </a:effectLst>
              </a:rPr>
              <a:t>Response:</a:t>
            </a:r>
            <a:r>
              <a:rPr lang="en-US" sz="4400" b="1" dirty="0">
                <a:solidFill>
                  <a:srgbClr val="0000FF"/>
                </a:solidFill>
              </a:rPr>
              <a:t>  </a:t>
            </a:r>
            <a:r>
              <a:rPr lang="en-US" sz="4400" b="1" dirty="0">
                <a:solidFill>
                  <a:schemeClr val="tx1">
                    <a:lumMod val="95000"/>
                    <a:lumOff val="5000"/>
                  </a:schemeClr>
                </a:solidFill>
              </a:rPr>
              <a:t>How are you responding to God?</a:t>
            </a:r>
          </a:p>
          <a:p>
            <a:pPr marL="0" indent="0">
              <a:spcBef>
                <a:spcPts val="0"/>
              </a:spcBef>
              <a:buNone/>
            </a:pPr>
            <a:r>
              <a:rPr lang="en-US" sz="4400" b="1" dirty="0">
                <a:solidFill>
                  <a:schemeClr val="tx1">
                    <a:lumMod val="95000"/>
                    <a:lumOff val="5000"/>
                  </a:schemeClr>
                </a:solidFill>
              </a:rPr>
              <a:t>        </a:t>
            </a:r>
            <a:r>
              <a:rPr lang="en-US" sz="5400" b="1" i="1" dirty="0">
                <a:solidFill>
                  <a:srgbClr val="FF0000"/>
                </a:solidFill>
                <a:effectLst>
                  <a:outerShdw blurRad="38100" dist="38100" dir="2700000" algn="tl">
                    <a:srgbClr val="000000">
                      <a:alpha val="43137"/>
                    </a:srgbClr>
                  </a:outerShdw>
                </a:effectLst>
              </a:rPr>
              <a:t>“</a:t>
            </a:r>
            <a:r>
              <a:rPr lang="en-US" sz="4800" b="1" i="1" dirty="0">
                <a:solidFill>
                  <a:srgbClr val="FF0000"/>
                </a:solidFill>
                <a:effectLst>
                  <a:outerShdw blurRad="38100" dist="38100" dir="2700000" algn="tl">
                    <a:srgbClr val="000000">
                      <a:alpha val="43137"/>
                    </a:srgbClr>
                  </a:outerShdw>
                </a:effectLst>
              </a:rPr>
              <a:t>glorified him not as God.”  </a:t>
            </a:r>
            <a:r>
              <a:rPr lang="en-US" sz="4400" b="1" dirty="0">
                <a:solidFill>
                  <a:schemeClr val="tx1">
                    <a:lumMod val="95000"/>
                    <a:lumOff val="5000"/>
                  </a:schemeClr>
                </a:solidFill>
              </a:rPr>
              <a:t>vs 21</a:t>
            </a:r>
          </a:p>
          <a:p>
            <a:pPr marL="0" indent="0">
              <a:spcBef>
                <a:spcPts val="0"/>
              </a:spcBef>
              <a:buNone/>
            </a:pPr>
            <a:r>
              <a:rPr lang="en-US" sz="4400" b="1" dirty="0">
                <a:solidFill>
                  <a:schemeClr val="tx1">
                    <a:lumMod val="95000"/>
                    <a:lumOff val="5000"/>
                  </a:schemeClr>
                </a:solidFill>
              </a:rPr>
              <a:t>3. </a:t>
            </a:r>
            <a:r>
              <a:rPr lang="en-US" sz="4400" b="1" dirty="0">
                <a:solidFill>
                  <a:srgbClr val="0000FF"/>
                </a:solidFill>
                <a:effectLst>
                  <a:outerShdw blurRad="38100" dist="38100" dir="2700000" algn="tl">
                    <a:srgbClr val="000000">
                      <a:alpha val="43137"/>
                    </a:srgbClr>
                  </a:outerShdw>
                </a:effectLst>
              </a:rPr>
              <a:t>Reward:</a:t>
            </a:r>
            <a:r>
              <a:rPr lang="en-US" sz="4400" b="1" dirty="0">
                <a:solidFill>
                  <a:schemeClr val="tx1">
                    <a:lumMod val="95000"/>
                    <a:lumOff val="5000"/>
                  </a:schemeClr>
                </a:solidFill>
              </a:rPr>
              <a:t> What have you done with God’s     </a:t>
            </a:r>
          </a:p>
          <a:p>
            <a:pPr marL="0" indent="0">
              <a:spcBef>
                <a:spcPts val="0"/>
              </a:spcBef>
              <a:buNone/>
            </a:pPr>
            <a:r>
              <a:rPr lang="en-US" sz="4400" b="1" dirty="0">
                <a:solidFill>
                  <a:schemeClr val="tx1">
                    <a:lumMod val="95000"/>
                    <a:lumOff val="5000"/>
                  </a:schemeClr>
                </a:solidFill>
              </a:rPr>
              <a:t>                           Blessings?  </a:t>
            </a:r>
          </a:p>
          <a:p>
            <a:pPr marL="0" indent="0">
              <a:spcBef>
                <a:spcPts val="0"/>
              </a:spcBef>
              <a:buNone/>
            </a:pPr>
            <a:r>
              <a:rPr lang="en-US" sz="4400" b="1" dirty="0">
                <a:solidFill>
                  <a:schemeClr val="tx1">
                    <a:lumMod val="95000"/>
                    <a:lumOff val="5000"/>
                  </a:schemeClr>
                </a:solidFill>
              </a:rPr>
              <a:t>          </a:t>
            </a:r>
            <a:r>
              <a:rPr lang="en-US" sz="5400" b="1" i="1" dirty="0">
                <a:solidFill>
                  <a:srgbClr val="FF0000"/>
                </a:solidFill>
                <a:effectLst>
                  <a:outerShdw blurRad="38100" dist="38100" dir="2700000" algn="tl">
                    <a:srgbClr val="000000">
                      <a:alpha val="43137"/>
                    </a:srgbClr>
                  </a:outerShdw>
                </a:effectLst>
              </a:rPr>
              <a:t>“neither were thankful”  </a:t>
            </a:r>
            <a:r>
              <a:rPr lang="en-US" sz="4400" b="1" dirty="0">
                <a:solidFill>
                  <a:schemeClr val="tx1">
                    <a:lumMod val="95000"/>
                    <a:lumOff val="5000"/>
                  </a:schemeClr>
                </a:solidFill>
              </a:rPr>
              <a:t>vs 21</a:t>
            </a:r>
          </a:p>
        </p:txBody>
      </p:sp>
    </p:spTree>
    <p:extLst>
      <p:ext uri="{BB962C8B-B14F-4D97-AF65-F5344CB8AC3E}">
        <p14:creationId xmlns:p14="http://schemas.microsoft.com/office/powerpoint/2010/main" val="3192741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123">
                                            <p:txEl>
                                              <p:pRg st="3" end="3"/>
                                            </p:txEl>
                                          </p:spTgt>
                                        </p:tgtEl>
                                        <p:attrNameLst>
                                          <p:attrName>style.visibility</p:attrName>
                                        </p:attrNameLst>
                                      </p:cBhvr>
                                      <p:to>
                                        <p:strVal val="visible"/>
                                      </p:to>
                                    </p:set>
                                    <p:animEffect transition="in" filter="wipe(down)">
                                      <p:cBhvr>
                                        <p:cTn id="7" dur="500"/>
                                        <p:tgtEl>
                                          <p:spTgt spid="512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123">
                                            <p:txEl>
                                              <p:pRg st="4" end="4"/>
                                            </p:txEl>
                                          </p:spTgt>
                                        </p:tgtEl>
                                        <p:attrNameLst>
                                          <p:attrName>style.visibility</p:attrName>
                                        </p:attrNameLst>
                                      </p:cBhvr>
                                      <p:to>
                                        <p:strVal val="visible"/>
                                      </p:to>
                                    </p:set>
                                    <p:anim calcmode="lin" valueType="num">
                                      <p:cBhvr>
                                        <p:cTn id="12" dur="500" fill="hold"/>
                                        <p:tgtEl>
                                          <p:spTgt spid="5123">
                                            <p:txEl>
                                              <p:pRg st="4" end="4"/>
                                            </p:txEl>
                                          </p:spTgt>
                                        </p:tgtEl>
                                        <p:attrNameLst>
                                          <p:attrName>ppt_w</p:attrName>
                                        </p:attrNameLst>
                                      </p:cBhvr>
                                      <p:tavLst>
                                        <p:tav tm="0">
                                          <p:val>
                                            <p:fltVal val="0"/>
                                          </p:val>
                                        </p:tav>
                                        <p:tav tm="100000">
                                          <p:val>
                                            <p:strVal val="#ppt_w"/>
                                          </p:val>
                                        </p:tav>
                                      </p:tavLst>
                                    </p:anim>
                                    <p:anim calcmode="lin" valueType="num">
                                      <p:cBhvr>
                                        <p:cTn id="13" dur="500" fill="hold"/>
                                        <p:tgtEl>
                                          <p:spTgt spid="5123">
                                            <p:txEl>
                                              <p:pRg st="4" end="4"/>
                                            </p:txEl>
                                          </p:spTgt>
                                        </p:tgtEl>
                                        <p:attrNameLst>
                                          <p:attrName>ppt_h</p:attrName>
                                        </p:attrNameLst>
                                      </p:cBhvr>
                                      <p:tavLst>
                                        <p:tav tm="0">
                                          <p:val>
                                            <p:fltVal val="0"/>
                                          </p:val>
                                        </p:tav>
                                        <p:tav tm="100000">
                                          <p:val>
                                            <p:strVal val="#ppt_h"/>
                                          </p:val>
                                        </p:tav>
                                      </p:tavLst>
                                    </p:anim>
                                    <p:animEffect transition="in" filter="fade">
                                      <p:cBhvr>
                                        <p:cTn id="14" dur="500"/>
                                        <p:tgtEl>
                                          <p:spTgt spid="5123">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123">
                                            <p:txEl>
                                              <p:pRg st="5" end="5"/>
                                            </p:txEl>
                                          </p:spTgt>
                                        </p:tgtEl>
                                        <p:attrNameLst>
                                          <p:attrName>style.visibility</p:attrName>
                                        </p:attrNameLst>
                                      </p:cBhvr>
                                      <p:to>
                                        <p:strVal val="visible"/>
                                      </p:to>
                                    </p:set>
                                    <p:anim calcmode="lin" valueType="num">
                                      <p:cBhvr>
                                        <p:cTn id="19" dur="500" fill="hold"/>
                                        <p:tgtEl>
                                          <p:spTgt spid="5123">
                                            <p:txEl>
                                              <p:pRg st="5" end="5"/>
                                            </p:txEl>
                                          </p:spTgt>
                                        </p:tgtEl>
                                        <p:attrNameLst>
                                          <p:attrName>ppt_w</p:attrName>
                                        </p:attrNameLst>
                                      </p:cBhvr>
                                      <p:tavLst>
                                        <p:tav tm="0">
                                          <p:val>
                                            <p:fltVal val="0"/>
                                          </p:val>
                                        </p:tav>
                                        <p:tav tm="100000">
                                          <p:val>
                                            <p:strVal val="#ppt_w"/>
                                          </p:val>
                                        </p:tav>
                                      </p:tavLst>
                                    </p:anim>
                                    <p:anim calcmode="lin" valueType="num">
                                      <p:cBhvr>
                                        <p:cTn id="20" dur="500" fill="hold"/>
                                        <p:tgtEl>
                                          <p:spTgt spid="5123">
                                            <p:txEl>
                                              <p:pRg st="5" end="5"/>
                                            </p:txEl>
                                          </p:spTgt>
                                        </p:tgtEl>
                                        <p:attrNameLst>
                                          <p:attrName>ppt_h</p:attrName>
                                        </p:attrNameLst>
                                      </p:cBhvr>
                                      <p:tavLst>
                                        <p:tav tm="0">
                                          <p:val>
                                            <p:fltVal val="0"/>
                                          </p:val>
                                        </p:tav>
                                        <p:tav tm="100000">
                                          <p:val>
                                            <p:strVal val="#ppt_h"/>
                                          </p:val>
                                        </p:tav>
                                      </p:tavLst>
                                    </p:anim>
                                    <p:animEffect transition="in" filter="fade">
                                      <p:cBhvr>
                                        <p:cTn id="21" dur="500"/>
                                        <p:tgtEl>
                                          <p:spTgt spid="5123">
                                            <p:txEl>
                                              <p:pRg st="5" end="5"/>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5123">
                                            <p:txEl>
                                              <p:pRg st="6" end="6"/>
                                            </p:txEl>
                                          </p:spTgt>
                                        </p:tgtEl>
                                        <p:attrNameLst>
                                          <p:attrName>style.visibility</p:attrName>
                                        </p:attrNameLst>
                                      </p:cBhvr>
                                      <p:to>
                                        <p:strVal val="visible"/>
                                      </p:to>
                                    </p:set>
                                    <p:anim calcmode="lin" valueType="num">
                                      <p:cBhvr>
                                        <p:cTn id="24" dur="500" fill="hold"/>
                                        <p:tgtEl>
                                          <p:spTgt spid="5123">
                                            <p:txEl>
                                              <p:pRg st="6" end="6"/>
                                            </p:txEl>
                                          </p:spTgt>
                                        </p:tgtEl>
                                        <p:attrNameLst>
                                          <p:attrName>ppt_w</p:attrName>
                                        </p:attrNameLst>
                                      </p:cBhvr>
                                      <p:tavLst>
                                        <p:tav tm="0">
                                          <p:val>
                                            <p:fltVal val="0"/>
                                          </p:val>
                                        </p:tav>
                                        <p:tav tm="100000">
                                          <p:val>
                                            <p:strVal val="#ppt_w"/>
                                          </p:val>
                                        </p:tav>
                                      </p:tavLst>
                                    </p:anim>
                                    <p:anim calcmode="lin" valueType="num">
                                      <p:cBhvr>
                                        <p:cTn id="25" dur="500" fill="hold"/>
                                        <p:tgtEl>
                                          <p:spTgt spid="5123">
                                            <p:txEl>
                                              <p:pRg st="6" end="6"/>
                                            </p:txEl>
                                          </p:spTgt>
                                        </p:tgtEl>
                                        <p:attrNameLst>
                                          <p:attrName>ppt_h</p:attrName>
                                        </p:attrNameLst>
                                      </p:cBhvr>
                                      <p:tavLst>
                                        <p:tav tm="0">
                                          <p:val>
                                            <p:fltVal val="0"/>
                                          </p:val>
                                        </p:tav>
                                        <p:tav tm="100000">
                                          <p:val>
                                            <p:strVal val="#ppt_h"/>
                                          </p:val>
                                        </p:tav>
                                      </p:tavLst>
                                    </p:anim>
                                    <p:animEffect transition="in" filter="fade">
                                      <p:cBhvr>
                                        <p:cTn id="26" dur="500"/>
                                        <p:tgtEl>
                                          <p:spTgt spid="512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5123">
                                            <p:txEl>
                                              <p:pRg st="7" end="7"/>
                                            </p:txEl>
                                          </p:spTgt>
                                        </p:tgtEl>
                                        <p:attrNameLst>
                                          <p:attrName>style.visibility</p:attrName>
                                        </p:attrNameLst>
                                      </p:cBhvr>
                                      <p:to>
                                        <p:strVal val="visible"/>
                                      </p:to>
                                    </p:set>
                                    <p:anim calcmode="lin" valueType="num">
                                      <p:cBhvr>
                                        <p:cTn id="31" dur="500" fill="hold"/>
                                        <p:tgtEl>
                                          <p:spTgt spid="5123">
                                            <p:txEl>
                                              <p:pRg st="7" end="7"/>
                                            </p:txEl>
                                          </p:spTgt>
                                        </p:tgtEl>
                                        <p:attrNameLst>
                                          <p:attrName>ppt_w</p:attrName>
                                        </p:attrNameLst>
                                      </p:cBhvr>
                                      <p:tavLst>
                                        <p:tav tm="0">
                                          <p:val>
                                            <p:fltVal val="0"/>
                                          </p:val>
                                        </p:tav>
                                        <p:tav tm="100000">
                                          <p:val>
                                            <p:strVal val="#ppt_w"/>
                                          </p:val>
                                        </p:tav>
                                      </p:tavLst>
                                    </p:anim>
                                    <p:anim calcmode="lin" valueType="num">
                                      <p:cBhvr>
                                        <p:cTn id="32" dur="500" fill="hold"/>
                                        <p:tgtEl>
                                          <p:spTgt spid="5123">
                                            <p:txEl>
                                              <p:pRg st="7" end="7"/>
                                            </p:txEl>
                                          </p:spTgt>
                                        </p:tgtEl>
                                        <p:attrNameLst>
                                          <p:attrName>ppt_h</p:attrName>
                                        </p:attrNameLst>
                                      </p:cBhvr>
                                      <p:tavLst>
                                        <p:tav tm="0">
                                          <p:val>
                                            <p:fltVal val="0"/>
                                          </p:val>
                                        </p:tav>
                                        <p:tav tm="100000">
                                          <p:val>
                                            <p:strVal val="#ppt_h"/>
                                          </p:val>
                                        </p:tav>
                                      </p:tavLst>
                                    </p:anim>
                                    <p:animEffect transition="in" filter="fade">
                                      <p:cBhvr>
                                        <p:cTn id="33" dur="500"/>
                                        <p:tgtEl>
                                          <p:spTgt spid="51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76200" y="29227"/>
            <a:ext cx="12115800" cy="6676373"/>
          </a:xfrm>
        </p:spPr>
        <p:txBody>
          <a:bodyPr/>
          <a:lstStyle/>
          <a:p>
            <a:pPr marL="0" indent="0" algn="ctr">
              <a:spcBef>
                <a:spcPts val="0"/>
              </a:spcBef>
              <a:buNone/>
            </a:pPr>
            <a:r>
              <a:rPr lang="en-US" sz="4400" b="1" dirty="0">
                <a:solidFill>
                  <a:schemeClr val="tx1">
                    <a:lumMod val="95000"/>
                    <a:lumOff val="5000"/>
                  </a:schemeClr>
                </a:solidFill>
              </a:rPr>
              <a:t>Where are YOU in this cycle? Ro. 1</a:t>
            </a:r>
            <a:endParaRPr lang="en-US" sz="4800" b="1" i="1" dirty="0">
              <a:solidFill>
                <a:srgbClr val="FF0000"/>
              </a:solidFill>
            </a:endParaRPr>
          </a:p>
          <a:p>
            <a:pPr marL="0" indent="0">
              <a:spcBef>
                <a:spcPts val="1200"/>
              </a:spcBef>
              <a:buNone/>
            </a:pPr>
            <a:r>
              <a:rPr lang="en-US" sz="4400" b="1" dirty="0">
                <a:solidFill>
                  <a:schemeClr val="tx1">
                    <a:lumMod val="95000"/>
                    <a:lumOff val="5000"/>
                  </a:schemeClr>
                </a:solidFill>
              </a:rPr>
              <a:t>4. </a:t>
            </a:r>
            <a:r>
              <a:rPr lang="en-US" sz="4400" b="1" dirty="0">
                <a:solidFill>
                  <a:srgbClr val="0000FF"/>
                </a:solidFill>
                <a:effectLst>
                  <a:outerShdw blurRad="38100" dist="38100" dir="2700000" algn="tl">
                    <a:srgbClr val="000000">
                      <a:alpha val="43137"/>
                    </a:srgbClr>
                  </a:outerShdw>
                </a:effectLst>
              </a:rPr>
              <a:t>Rebellion:</a:t>
            </a:r>
            <a:r>
              <a:rPr lang="en-US" sz="4400" b="1" dirty="0">
                <a:solidFill>
                  <a:schemeClr val="tx1">
                    <a:lumMod val="95000"/>
                    <a:lumOff val="5000"/>
                  </a:schemeClr>
                </a:solidFill>
              </a:rPr>
              <a:t> Are you responding in obedience?</a:t>
            </a:r>
          </a:p>
          <a:p>
            <a:pPr marL="0" indent="0">
              <a:spcBef>
                <a:spcPts val="0"/>
              </a:spcBef>
              <a:buNone/>
            </a:pPr>
            <a:r>
              <a:rPr lang="en-US" sz="4400" b="1" dirty="0">
                <a:solidFill>
                  <a:schemeClr val="tx1">
                    <a:lumMod val="95000"/>
                    <a:lumOff val="5000"/>
                  </a:schemeClr>
                </a:solidFill>
              </a:rPr>
              <a:t>    </a:t>
            </a:r>
            <a:r>
              <a:rPr lang="en-US" sz="4000" b="1" i="1" dirty="0">
                <a:solidFill>
                  <a:srgbClr val="FF0000"/>
                </a:solidFill>
                <a:effectLst>
                  <a:outerShdw blurRad="38100" dist="38100" dir="2700000" algn="tl">
                    <a:srgbClr val="000000">
                      <a:alpha val="43137"/>
                    </a:srgbClr>
                  </a:outerShdw>
                </a:effectLst>
              </a:rPr>
              <a:t>“served the creature more than the creator”  </a:t>
            </a:r>
            <a:r>
              <a:rPr lang="en-US" sz="4000" b="1" dirty="0">
                <a:effectLst>
                  <a:outerShdw blurRad="38100" dist="38100" dir="2700000" algn="tl">
                    <a:srgbClr val="000000">
                      <a:alpha val="43137"/>
                    </a:srgbClr>
                  </a:outerShdw>
                </a:effectLst>
              </a:rPr>
              <a:t>vs 25</a:t>
            </a:r>
          </a:p>
          <a:p>
            <a:pPr marL="0" indent="0">
              <a:spcBef>
                <a:spcPts val="1200"/>
              </a:spcBef>
              <a:buNone/>
            </a:pPr>
            <a:r>
              <a:rPr lang="en-US" sz="4400" b="1" dirty="0">
                <a:solidFill>
                  <a:schemeClr val="tx1">
                    <a:lumMod val="95000"/>
                    <a:lumOff val="5000"/>
                  </a:schemeClr>
                </a:solidFill>
              </a:rPr>
              <a:t>5. </a:t>
            </a:r>
            <a:r>
              <a:rPr lang="en-US" sz="4400" b="1" dirty="0">
                <a:solidFill>
                  <a:srgbClr val="0000FF"/>
                </a:solidFill>
                <a:effectLst>
                  <a:outerShdw blurRad="38100" dist="38100" dir="2700000" algn="tl">
                    <a:srgbClr val="000000">
                      <a:alpha val="43137"/>
                    </a:srgbClr>
                  </a:outerShdw>
                </a:effectLst>
              </a:rPr>
              <a:t>Rebuke: </a:t>
            </a:r>
            <a:r>
              <a:rPr lang="en-US" sz="4400" b="1" dirty="0">
                <a:solidFill>
                  <a:schemeClr val="tx1">
                    <a:lumMod val="95000"/>
                    <a:lumOff val="5000"/>
                  </a:schemeClr>
                </a:solidFill>
              </a:rPr>
              <a:t>Is God trying to “get your attention?”</a:t>
            </a:r>
          </a:p>
          <a:p>
            <a:pPr marL="0" indent="0">
              <a:spcBef>
                <a:spcPts val="0"/>
              </a:spcBef>
              <a:buNone/>
            </a:pPr>
            <a:r>
              <a:rPr lang="en-US" sz="4000" b="1" i="1" dirty="0">
                <a:solidFill>
                  <a:srgbClr val="FF0000"/>
                </a:solidFill>
                <a:effectLst>
                  <a:outerShdw blurRad="38100" dist="38100" dir="2700000" algn="tl">
                    <a:srgbClr val="000000">
                      <a:alpha val="43137"/>
                    </a:srgbClr>
                  </a:outerShdw>
                </a:effectLst>
              </a:rPr>
              <a:t>       “Wherefore God also gave them up to…” </a:t>
            </a:r>
            <a:r>
              <a:rPr lang="en-US" sz="4400" b="1" dirty="0">
                <a:solidFill>
                  <a:schemeClr val="tx1">
                    <a:lumMod val="95000"/>
                    <a:lumOff val="5000"/>
                  </a:schemeClr>
                </a:solidFill>
              </a:rPr>
              <a:t>vs 24</a:t>
            </a:r>
          </a:p>
          <a:p>
            <a:pPr marL="0" indent="0">
              <a:spcBef>
                <a:spcPts val="0"/>
              </a:spcBef>
              <a:buNone/>
            </a:pPr>
            <a:r>
              <a:rPr lang="en-US" sz="3600" b="1" dirty="0">
                <a:solidFill>
                  <a:schemeClr val="tx1">
                    <a:lumMod val="95000"/>
                    <a:lumOff val="5000"/>
                  </a:schemeClr>
                </a:solidFill>
              </a:rPr>
              <a:t>    </a:t>
            </a:r>
            <a:r>
              <a:rPr lang="en-US" sz="3600" b="1" dirty="0">
                <a:solidFill>
                  <a:srgbClr val="0000FF"/>
                </a:solidFill>
              </a:rPr>
              <a:t>(The natural Consequences of their choices. Gal. 6:7,7)</a:t>
            </a:r>
          </a:p>
          <a:p>
            <a:pPr marL="0" indent="0">
              <a:spcBef>
                <a:spcPts val="0"/>
              </a:spcBef>
              <a:buNone/>
            </a:pPr>
            <a:endParaRPr lang="en-US" sz="2800" b="1" dirty="0">
              <a:solidFill>
                <a:schemeClr val="tx1">
                  <a:lumMod val="95000"/>
                  <a:lumOff val="5000"/>
                </a:schemeClr>
              </a:solidFill>
            </a:endParaRPr>
          </a:p>
          <a:p>
            <a:pPr marL="742950" lvl="0" indent="-742950">
              <a:spcBef>
                <a:spcPts val="0"/>
              </a:spcBef>
              <a:buAutoNum type="arabicPeriod" startAt="6"/>
            </a:pPr>
            <a:r>
              <a:rPr lang="en-US" sz="4000" b="1" dirty="0">
                <a:solidFill>
                  <a:srgbClr val="0000FF"/>
                </a:solidFill>
                <a:effectLst>
                  <a:outerShdw blurRad="38100" dist="38100" dir="2700000" algn="tl">
                    <a:srgbClr val="000000">
                      <a:alpha val="43137"/>
                    </a:srgbClr>
                  </a:outerShdw>
                </a:effectLst>
              </a:rPr>
              <a:t>Response?  </a:t>
            </a:r>
            <a:r>
              <a:rPr lang="en-US" sz="4000" b="1" dirty="0">
                <a:effectLst>
                  <a:outerShdw blurRad="38100" dist="38100" dir="2700000" algn="tl">
                    <a:srgbClr val="000000">
                      <a:alpha val="43137"/>
                    </a:srgbClr>
                  </a:outerShdw>
                </a:effectLst>
              </a:rPr>
              <a:t>Will you sincerely “reconsider” your paths and priorities? </a:t>
            </a:r>
            <a:r>
              <a:rPr lang="en-US" b="1" dirty="0">
                <a:effectLst>
                  <a:outerShdw blurRad="38100" dist="38100" dir="2700000" algn="tl">
                    <a:srgbClr val="000000">
                      <a:alpha val="43137"/>
                    </a:srgbClr>
                  </a:outerShdw>
                </a:effectLst>
              </a:rPr>
              <a:t>  </a:t>
            </a:r>
            <a:r>
              <a:rPr lang="en-US" sz="4000" b="1" dirty="0">
                <a:effectLst>
                  <a:outerShdw blurRad="38100" dist="38100" dir="2700000" algn="tl">
                    <a:srgbClr val="000000">
                      <a:alpha val="43137"/>
                    </a:srgbClr>
                  </a:outerShdw>
                </a:effectLst>
              </a:rPr>
              <a:t>Jeremiah 6:16,17</a:t>
            </a:r>
            <a:endParaRPr lang="en-US" sz="4000" b="1" dirty="0"/>
          </a:p>
          <a:p>
            <a:pPr marL="0" indent="0">
              <a:spcBef>
                <a:spcPts val="0"/>
              </a:spcBef>
              <a:buNone/>
            </a:pPr>
            <a:endParaRPr lang="en-US" b="1" dirty="0"/>
          </a:p>
          <a:p>
            <a:pPr marL="514350" indent="-514350">
              <a:spcBef>
                <a:spcPts val="0"/>
              </a:spcBef>
              <a:buAutoNum type="arabicPeriod"/>
            </a:pPr>
            <a:endParaRPr lang="en-US" b="1" dirty="0">
              <a:solidFill>
                <a:schemeClr val="tx1">
                  <a:lumMod val="95000"/>
                  <a:lumOff val="5000"/>
                </a:schemeClr>
              </a:solidFill>
            </a:endParaRPr>
          </a:p>
          <a:p>
            <a:pPr marL="0" indent="0" algn="ctr">
              <a:buNone/>
            </a:pPr>
            <a:r>
              <a:rPr lang="en-US" sz="3600" b="1" dirty="0">
                <a:solidFill>
                  <a:schemeClr val="tx1">
                    <a:lumMod val="95000"/>
                    <a:lumOff val="5000"/>
                  </a:schemeClr>
                </a:solidFill>
              </a:rPr>
              <a:t> </a:t>
            </a:r>
            <a:endParaRPr lang="en-US" sz="4000" b="1" i="1" dirty="0">
              <a:solidFill>
                <a:srgbClr val="000000"/>
              </a:solidFill>
            </a:endParaRPr>
          </a:p>
        </p:txBody>
      </p:sp>
    </p:spTree>
    <p:extLst>
      <p:ext uri="{BB962C8B-B14F-4D97-AF65-F5344CB8AC3E}">
        <p14:creationId xmlns:p14="http://schemas.microsoft.com/office/powerpoint/2010/main" val="3151481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23">
                                            <p:txEl>
                                              <p:pRg st="2" end="2"/>
                                            </p:txEl>
                                          </p:spTgt>
                                        </p:tgtEl>
                                        <p:attrNameLst>
                                          <p:attrName>style.visibility</p:attrName>
                                        </p:attrNameLst>
                                      </p:cBhvr>
                                      <p:to>
                                        <p:strVal val="visible"/>
                                      </p:to>
                                    </p:set>
                                    <p:anim calcmode="lin" valueType="num">
                                      <p:cBhvr>
                                        <p:cTn id="7" dur="500" fill="hold"/>
                                        <p:tgtEl>
                                          <p:spTgt spid="512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512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512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5123">
                                            <p:txEl>
                                              <p:pRg st="3" end="3"/>
                                            </p:txEl>
                                          </p:spTgt>
                                        </p:tgtEl>
                                        <p:attrNameLst>
                                          <p:attrName>style.visibility</p:attrName>
                                        </p:attrNameLst>
                                      </p:cBhvr>
                                      <p:to>
                                        <p:strVal val="visible"/>
                                      </p:to>
                                    </p:set>
                                    <p:anim calcmode="lin" valueType="num">
                                      <p:cBhvr>
                                        <p:cTn id="14" dur="1000" fill="hold"/>
                                        <p:tgtEl>
                                          <p:spTgt spid="5123">
                                            <p:txEl>
                                              <p:pRg st="3" end="3"/>
                                            </p:txEl>
                                          </p:spTgt>
                                        </p:tgtEl>
                                        <p:attrNameLst>
                                          <p:attrName>ppt_w</p:attrName>
                                        </p:attrNameLst>
                                      </p:cBhvr>
                                      <p:tavLst>
                                        <p:tav tm="0">
                                          <p:val>
                                            <p:fltVal val="0"/>
                                          </p:val>
                                        </p:tav>
                                        <p:tav tm="100000">
                                          <p:val>
                                            <p:strVal val="#ppt_w"/>
                                          </p:val>
                                        </p:tav>
                                      </p:tavLst>
                                    </p:anim>
                                    <p:anim calcmode="lin" valueType="num">
                                      <p:cBhvr>
                                        <p:cTn id="15" dur="1000" fill="hold"/>
                                        <p:tgtEl>
                                          <p:spTgt spid="5123">
                                            <p:txEl>
                                              <p:pRg st="3" end="3"/>
                                            </p:txEl>
                                          </p:spTgt>
                                        </p:tgtEl>
                                        <p:attrNameLst>
                                          <p:attrName>ppt_h</p:attrName>
                                        </p:attrNameLst>
                                      </p:cBhvr>
                                      <p:tavLst>
                                        <p:tav tm="0">
                                          <p:val>
                                            <p:fltVal val="0"/>
                                          </p:val>
                                        </p:tav>
                                        <p:tav tm="100000">
                                          <p:val>
                                            <p:strVal val="#ppt_h"/>
                                          </p:val>
                                        </p:tav>
                                      </p:tavLst>
                                    </p:anim>
                                    <p:anim calcmode="lin" valueType="num">
                                      <p:cBhvr>
                                        <p:cTn id="16" dur="1000" fill="hold"/>
                                        <p:tgtEl>
                                          <p:spTgt spid="5123">
                                            <p:txEl>
                                              <p:pRg st="3" end="3"/>
                                            </p:txEl>
                                          </p:spTgt>
                                        </p:tgtEl>
                                        <p:attrNameLst>
                                          <p:attrName>style.rotation</p:attrName>
                                        </p:attrNameLst>
                                      </p:cBhvr>
                                      <p:tavLst>
                                        <p:tav tm="0">
                                          <p:val>
                                            <p:fltVal val="90"/>
                                          </p:val>
                                        </p:tav>
                                        <p:tav tm="100000">
                                          <p:val>
                                            <p:fltVal val="0"/>
                                          </p:val>
                                        </p:tav>
                                      </p:tavLst>
                                    </p:anim>
                                    <p:animEffect transition="in" filter="fade">
                                      <p:cBhvr>
                                        <p:cTn id="17" dur="1000"/>
                                        <p:tgtEl>
                                          <p:spTgt spid="512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5123">
                                            <p:txEl>
                                              <p:pRg st="4" end="4"/>
                                            </p:txEl>
                                          </p:spTgt>
                                        </p:tgtEl>
                                        <p:attrNameLst>
                                          <p:attrName>style.visibility</p:attrName>
                                        </p:attrNameLst>
                                      </p:cBhvr>
                                      <p:to>
                                        <p:strVal val="visible"/>
                                      </p:to>
                                    </p:set>
                                    <p:anim calcmode="lin" valueType="num">
                                      <p:cBhvr>
                                        <p:cTn id="22" dur="500" fill="hold"/>
                                        <p:tgtEl>
                                          <p:spTgt spid="5123">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5123">
                                            <p:txEl>
                                              <p:pRg st="4" end="4"/>
                                            </p:txEl>
                                          </p:spTgt>
                                        </p:tgtEl>
                                        <p:attrNameLst>
                                          <p:attrName>ppt_h</p:attrName>
                                        </p:attrNameLst>
                                      </p:cBhvr>
                                      <p:tavLst>
                                        <p:tav tm="0">
                                          <p:val>
                                            <p:fltVal val="0"/>
                                          </p:val>
                                        </p:tav>
                                        <p:tav tm="100000">
                                          <p:val>
                                            <p:strVal val="#ppt_h"/>
                                          </p:val>
                                        </p:tav>
                                      </p:tavLst>
                                    </p:anim>
                                    <p:animEffect transition="in" filter="fade">
                                      <p:cBhvr>
                                        <p:cTn id="24" dur="500"/>
                                        <p:tgtEl>
                                          <p:spTgt spid="512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123">
                                            <p:txEl>
                                              <p:pRg st="5" end="5"/>
                                            </p:txEl>
                                          </p:spTgt>
                                        </p:tgtEl>
                                        <p:attrNameLst>
                                          <p:attrName>style.visibility</p:attrName>
                                        </p:attrNameLst>
                                      </p:cBhvr>
                                      <p:to>
                                        <p:strVal val="visible"/>
                                      </p:to>
                                    </p:set>
                                    <p:animEffect transition="in" filter="fade">
                                      <p:cBhvr>
                                        <p:cTn id="29" dur="1000"/>
                                        <p:tgtEl>
                                          <p:spTgt spid="5123">
                                            <p:txEl>
                                              <p:pRg st="5" end="5"/>
                                            </p:txEl>
                                          </p:spTgt>
                                        </p:tgtEl>
                                      </p:cBhvr>
                                    </p:animEffect>
                                    <p:anim calcmode="lin" valueType="num">
                                      <p:cBhvr>
                                        <p:cTn id="30" dur="1000" fill="hold"/>
                                        <p:tgtEl>
                                          <p:spTgt spid="512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512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5123">
                                            <p:txEl>
                                              <p:pRg st="7" end="7"/>
                                            </p:txEl>
                                          </p:spTgt>
                                        </p:tgtEl>
                                        <p:attrNameLst>
                                          <p:attrName>style.visibility</p:attrName>
                                        </p:attrNameLst>
                                      </p:cBhvr>
                                      <p:to>
                                        <p:strVal val="visible"/>
                                      </p:to>
                                    </p:set>
                                    <p:animEffect transition="in" filter="randombar(horizontal)">
                                      <p:cBhvr>
                                        <p:cTn id="36" dur="500"/>
                                        <p:tgtEl>
                                          <p:spTgt spid="51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2057400" y="762001"/>
            <a:ext cx="8229600" cy="800219"/>
          </a:xfrm>
          <a:prstGeom prst="rect">
            <a:avLst/>
          </a:prstGeom>
        </p:spPr>
        <p:txBody>
          <a:bodyPr wrap="square">
            <a:spAutoFit/>
          </a:bodyPr>
          <a:lstStyle/>
          <a:p>
            <a:br>
              <a:rPr lang="en-US" dirty="0"/>
            </a:br>
            <a:endParaRPr lang="en-US" sz="2800" b="1" i="1" dirty="0">
              <a:solidFill>
                <a:srgbClr val="FFFF00"/>
              </a:solidFill>
            </a:endParaRPr>
          </a:p>
        </p:txBody>
      </p:sp>
      <p:sp>
        <p:nvSpPr>
          <p:cNvPr id="3" name="TextBox 2"/>
          <p:cNvSpPr txBox="1"/>
          <p:nvPr/>
        </p:nvSpPr>
        <p:spPr>
          <a:xfrm>
            <a:off x="609600" y="609600"/>
            <a:ext cx="10972800" cy="5539978"/>
          </a:xfrm>
          <a:prstGeom prst="rect">
            <a:avLst/>
          </a:prstGeom>
          <a:noFill/>
        </p:spPr>
        <p:txBody>
          <a:bodyPr wrap="square" rtlCol="0">
            <a:spAutoFit/>
          </a:bodyPr>
          <a:lstStyle/>
          <a:p>
            <a:r>
              <a:rPr lang="en-US" sz="3600" b="1" dirty="0">
                <a:solidFill>
                  <a:schemeClr val="bg1"/>
                </a:solidFill>
              </a:rPr>
              <a:t>God’s Solution: Reconsider Jer. 6:16,17</a:t>
            </a:r>
          </a:p>
          <a:p>
            <a:pPr algn="ctr">
              <a:spcBef>
                <a:spcPts val="0"/>
              </a:spcBef>
            </a:pPr>
            <a:r>
              <a:rPr lang="en-US" sz="3600" b="1" i="1" baseline="30000" dirty="0">
                <a:solidFill>
                  <a:srgbClr val="FFFF00"/>
                </a:solidFill>
                <a:latin typeface="Georgia" panose="02040502050405020303" pitchFamily="18" charset="0"/>
              </a:rPr>
              <a:t>“</a:t>
            </a:r>
            <a:r>
              <a:rPr lang="en-US" sz="3600" b="1" i="1" dirty="0">
                <a:solidFill>
                  <a:srgbClr val="FFFF00"/>
                </a:solidFill>
                <a:latin typeface="Georgia" panose="02040502050405020303" pitchFamily="18" charset="0"/>
              </a:rPr>
              <a:t>Thus saith the LORD, Stand ye in the ways, and see, </a:t>
            </a:r>
            <a:r>
              <a:rPr lang="en-US" sz="3600" b="1" i="1" u="sng" dirty="0">
                <a:solidFill>
                  <a:srgbClr val="FFFF00"/>
                </a:solidFill>
                <a:latin typeface="Georgia" panose="02040502050405020303" pitchFamily="18" charset="0"/>
              </a:rPr>
              <a:t>and ask for the old paths</a:t>
            </a:r>
            <a:r>
              <a:rPr lang="en-US" sz="3600" b="1" i="1" dirty="0">
                <a:solidFill>
                  <a:srgbClr val="FFFF00"/>
                </a:solidFill>
                <a:latin typeface="Georgia" panose="02040502050405020303" pitchFamily="18" charset="0"/>
              </a:rPr>
              <a:t>, where is the good way, </a:t>
            </a:r>
            <a:r>
              <a:rPr lang="en-US" sz="3600" b="1" i="1" u="sng" dirty="0">
                <a:solidFill>
                  <a:srgbClr val="FFFF00"/>
                </a:solidFill>
                <a:latin typeface="Georgia" panose="02040502050405020303" pitchFamily="18" charset="0"/>
              </a:rPr>
              <a:t>and walk therein</a:t>
            </a:r>
            <a:r>
              <a:rPr lang="en-US" sz="3600" b="1" i="1" dirty="0">
                <a:solidFill>
                  <a:srgbClr val="FFFF00"/>
                </a:solidFill>
                <a:latin typeface="Georgia" panose="02040502050405020303" pitchFamily="18" charset="0"/>
              </a:rPr>
              <a:t>, </a:t>
            </a:r>
          </a:p>
          <a:p>
            <a:pPr algn="ctr">
              <a:spcBef>
                <a:spcPts val="0"/>
              </a:spcBef>
            </a:pPr>
            <a:r>
              <a:rPr lang="en-US" sz="3600" b="1" i="1" dirty="0">
                <a:solidFill>
                  <a:srgbClr val="FFFF00"/>
                </a:solidFill>
                <a:latin typeface="Georgia" panose="02040502050405020303" pitchFamily="18" charset="0"/>
              </a:rPr>
              <a:t>and ye shall find rest for your souls. </a:t>
            </a:r>
          </a:p>
          <a:p>
            <a:pPr algn="ctr">
              <a:spcBef>
                <a:spcPts val="1200"/>
              </a:spcBef>
            </a:pPr>
            <a:r>
              <a:rPr lang="en-US" sz="3600" b="1" i="1" dirty="0">
                <a:solidFill>
                  <a:srgbClr val="FFFF00"/>
                </a:solidFill>
                <a:latin typeface="Georgia" panose="02040502050405020303" pitchFamily="18" charset="0"/>
              </a:rPr>
              <a:t>But they said, </a:t>
            </a:r>
            <a:r>
              <a:rPr lang="en-US" sz="3600" b="1" i="1" u="sng" dirty="0">
                <a:solidFill>
                  <a:srgbClr val="FFFF00"/>
                </a:solidFill>
                <a:effectLst>
                  <a:outerShdw blurRad="38100" dist="38100" dir="2700000" algn="tl">
                    <a:srgbClr val="000000">
                      <a:alpha val="43137"/>
                    </a:srgbClr>
                  </a:outerShdw>
                </a:effectLst>
                <a:latin typeface="Georgia" panose="02040502050405020303" pitchFamily="18" charset="0"/>
              </a:rPr>
              <a:t>We will not walk therein</a:t>
            </a:r>
            <a:r>
              <a:rPr lang="en-US" sz="3600" b="1" i="1" dirty="0">
                <a:solidFill>
                  <a:srgbClr val="FFFF00"/>
                </a:solidFill>
                <a:latin typeface="Georgia" panose="02040502050405020303" pitchFamily="18" charset="0"/>
              </a:rPr>
              <a:t>! </a:t>
            </a:r>
          </a:p>
          <a:p>
            <a:pPr algn="ctr">
              <a:spcBef>
                <a:spcPts val="1200"/>
              </a:spcBef>
            </a:pPr>
            <a:r>
              <a:rPr lang="en-US" sz="3600" b="1" i="1" baseline="30000" dirty="0">
                <a:solidFill>
                  <a:srgbClr val="FFFF00"/>
                </a:solidFill>
                <a:latin typeface="Georgia" panose="02040502050405020303" pitchFamily="18" charset="0"/>
              </a:rPr>
              <a:t>17</a:t>
            </a:r>
            <a:r>
              <a:rPr lang="en-US" sz="3600" b="1" i="1" dirty="0">
                <a:solidFill>
                  <a:srgbClr val="FFFF00"/>
                </a:solidFill>
                <a:latin typeface="Georgia" panose="02040502050405020303" pitchFamily="18" charset="0"/>
              </a:rPr>
              <a:t>Also I set watchmen over you, saying, Hearken to the sound of the trumpet.</a:t>
            </a:r>
          </a:p>
          <a:p>
            <a:pPr algn="ctr">
              <a:spcBef>
                <a:spcPts val="1200"/>
              </a:spcBef>
            </a:pPr>
            <a:r>
              <a:rPr lang="en-US" sz="3600" b="1" i="1" dirty="0">
                <a:solidFill>
                  <a:srgbClr val="FFFF00"/>
                </a:solidFill>
                <a:latin typeface="Georgia" panose="02040502050405020303" pitchFamily="18" charset="0"/>
              </a:rPr>
              <a:t> But they said, </a:t>
            </a:r>
            <a:r>
              <a:rPr lang="en-US" sz="3600" b="1" i="1" u="sng" dirty="0">
                <a:solidFill>
                  <a:srgbClr val="FFFF00"/>
                </a:solidFill>
                <a:effectLst>
                  <a:outerShdw blurRad="38100" dist="38100" dir="2700000" algn="tl">
                    <a:srgbClr val="000000">
                      <a:alpha val="43137"/>
                    </a:srgbClr>
                  </a:outerShdw>
                </a:effectLst>
                <a:latin typeface="Georgia" panose="02040502050405020303" pitchFamily="18" charset="0"/>
              </a:rPr>
              <a:t>We will not hearken</a:t>
            </a:r>
            <a:r>
              <a:rPr lang="en-US" sz="3600" b="1" i="1" dirty="0">
                <a:solidFill>
                  <a:srgbClr val="FFFF00"/>
                </a:solidFill>
                <a:latin typeface="Georgia" panose="02040502050405020303" pitchFamily="18" charset="0"/>
              </a:rPr>
              <a:t>!”</a:t>
            </a:r>
          </a:p>
        </p:txBody>
      </p:sp>
    </p:spTree>
    <p:extLst>
      <p:ext uri="{BB962C8B-B14F-4D97-AF65-F5344CB8AC3E}">
        <p14:creationId xmlns:p14="http://schemas.microsoft.com/office/powerpoint/2010/main" val="388996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arn(inVertical)">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 calcmode="lin" valueType="num">
                                      <p:cBhvr>
                                        <p:cTn id="20"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2057400" y="762001"/>
            <a:ext cx="8229600" cy="800219"/>
          </a:xfrm>
          <a:prstGeom prst="rect">
            <a:avLst/>
          </a:prstGeom>
        </p:spPr>
        <p:txBody>
          <a:bodyPr wrap="square">
            <a:spAutoFit/>
          </a:bodyPr>
          <a:lstStyle/>
          <a:p>
            <a:br>
              <a:rPr lang="en-US" dirty="0"/>
            </a:br>
            <a:endParaRPr lang="en-US" sz="2800" b="1" i="1" dirty="0">
              <a:solidFill>
                <a:srgbClr val="FFFF00"/>
              </a:solidFill>
            </a:endParaRPr>
          </a:p>
        </p:txBody>
      </p:sp>
      <p:sp>
        <p:nvSpPr>
          <p:cNvPr id="3" name="TextBox 2"/>
          <p:cNvSpPr txBox="1"/>
          <p:nvPr/>
        </p:nvSpPr>
        <p:spPr>
          <a:xfrm>
            <a:off x="533400" y="394268"/>
            <a:ext cx="11201400" cy="1938992"/>
          </a:xfrm>
          <a:prstGeom prst="rect">
            <a:avLst/>
          </a:prstGeom>
          <a:noFill/>
        </p:spPr>
        <p:txBody>
          <a:bodyPr wrap="square" rtlCol="0">
            <a:spAutoFit/>
          </a:bodyPr>
          <a:lstStyle/>
          <a:p>
            <a:pPr algn="ctr"/>
            <a:r>
              <a:rPr lang="en-US" sz="4000" b="1" dirty="0">
                <a:solidFill>
                  <a:schemeClr val="bg1"/>
                </a:solidFill>
                <a:latin typeface="Times New Roman" panose="02020603050405020304" pitchFamily="18" charset="0"/>
                <a:cs typeface="Times New Roman" panose="02020603050405020304" pitchFamily="18" charset="0"/>
              </a:rPr>
              <a:t>Saying No to God and His will is to say </a:t>
            </a:r>
          </a:p>
          <a:p>
            <a:pPr algn="ctr"/>
            <a:r>
              <a:rPr lang="en-US" sz="4000" b="1" dirty="0">
                <a:solidFill>
                  <a:schemeClr val="bg1"/>
                </a:solidFill>
                <a:latin typeface="Times New Roman" panose="02020603050405020304" pitchFamily="18" charset="0"/>
                <a:cs typeface="Times New Roman" panose="02020603050405020304" pitchFamily="18" charset="0"/>
              </a:rPr>
              <a:t>“Yes” to Satan!  (and his plans and will)</a:t>
            </a:r>
          </a:p>
          <a:p>
            <a:pPr algn="ctr"/>
            <a:r>
              <a:rPr lang="en-US" sz="4000" b="1" i="1" dirty="0">
                <a:solidFill>
                  <a:schemeClr val="bg1"/>
                </a:solidFill>
                <a:latin typeface="Times New Roman" panose="02020603050405020304" pitchFamily="18" charset="0"/>
                <a:cs typeface="Times New Roman" panose="02020603050405020304" pitchFamily="18" charset="0"/>
              </a:rPr>
              <a:t>This has become America’s official public policy!</a:t>
            </a:r>
          </a:p>
        </p:txBody>
      </p:sp>
      <p:sp>
        <p:nvSpPr>
          <p:cNvPr id="6" name="TextBox 5">
            <a:extLst>
              <a:ext uri="{FF2B5EF4-FFF2-40B4-BE49-F238E27FC236}">
                <a16:creationId xmlns:a16="http://schemas.microsoft.com/office/drawing/2014/main" id="{8B28F018-5936-4C4B-AAF0-B105EA52D448}"/>
              </a:ext>
            </a:extLst>
          </p:cNvPr>
          <p:cNvSpPr txBox="1"/>
          <p:nvPr/>
        </p:nvSpPr>
        <p:spPr>
          <a:xfrm>
            <a:off x="800100" y="2322713"/>
            <a:ext cx="10744200" cy="4647426"/>
          </a:xfrm>
          <a:prstGeom prst="rect">
            <a:avLst/>
          </a:prstGeom>
          <a:noFill/>
        </p:spPr>
        <p:txBody>
          <a:bodyPr wrap="square">
            <a:spAutoFit/>
          </a:bodyPr>
          <a:lstStyle/>
          <a:p>
            <a:pPr algn="ctr"/>
            <a:r>
              <a:rPr lang="en-US" sz="3600" b="1" dirty="0" err="1">
                <a:solidFill>
                  <a:schemeClr val="bg1"/>
                </a:solidFill>
              </a:rPr>
              <a:t>Jer</a:t>
            </a:r>
            <a:r>
              <a:rPr lang="en-US" sz="3600" b="1" dirty="0">
                <a:solidFill>
                  <a:schemeClr val="bg1"/>
                </a:solidFill>
              </a:rPr>
              <a:t> 6:18-19 </a:t>
            </a:r>
            <a:r>
              <a:rPr lang="en-US" sz="4000" b="1" i="1" dirty="0">
                <a:solidFill>
                  <a:srgbClr val="FFFF00"/>
                </a:solidFill>
                <a:latin typeface="Times New Roman" panose="02020603050405020304" pitchFamily="18" charset="0"/>
                <a:cs typeface="Times New Roman" panose="02020603050405020304" pitchFamily="18" charset="0"/>
              </a:rPr>
              <a:t>“Therefore hear, ye nations, and know, O congregation, what is among them.</a:t>
            </a:r>
          </a:p>
          <a:p>
            <a:pPr algn="ctr"/>
            <a:r>
              <a:rPr lang="en-US" sz="4000" b="1" i="1" dirty="0">
                <a:solidFill>
                  <a:srgbClr val="FFFF00"/>
                </a:solidFill>
                <a:latin typeface="Times New Roman" panose="02020603050405020304" pitchFamily="18" charset="0"/>
                <a:cs typeface="Times New Roman" panose="02020603050405020304" pitchFamily="18" charset="0"/>
              </a:rPr>
              <a:t>…behold, I will bring evil upon this people,</a:t>
            </a:r>
          </a:p>
          <a:p>
            <a:pPr algn="ctr"/>
            <a:r>
              <a:rPr lang="en-US" sz="4800" b="1" i="1" u="sng"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even the fruit of their thoughts, </a:t>
            </a:r>
          </a:p>
          <a:p>
            <a:pPr algn="ctr"/>
            <a:r>
              <a:rPr lang="en-US" sz="4000" b="1" i="1" dirty="0">
                <a:solidFill>
                  <a:srgbClr val="FFFF00"/>
                </a:solidFill>
                <a:latin typeface="Times New Roman" panose="02020603050405020304" pitchFamily="18" charset="0"/>
                <a:cs typeface="Times New Roman" panose="02020603050405020304" pitchFamily="18" charset="0"/>
              </a:rPr>
              <a:t>because they have not hearkened unto my words, </a:t>
            </a:r>
            <a:r>
              <a:rPr lang="en-US" sz="4400" b="1" i="1" dirty="0">
                <a:solidFill>
                  <a:srgbClr val="FFFF00"/>
                </a:solidFill>
                <a:latin typeface="Times New Roman" panose="02020603050405020304" pitchFamily="18" charset="0"/>
                <a:cs typeface="Times New Roman" panose="02020603050405020304" pitchFamily="18" charset="0"/>
              </a:rPr>
              <a:t>nor to my law, but rejected it.” </a:t>
            </a:r>
          </a:p>
          <a:p>
            <a:pPr algn="ctr"/>
            <a:r>
              <a:rPr lang="en-US" sz="4400" b="1" dirty="0">
                <a:solidFill>
                  <a:schemeClr val="bg1"/>
                </a:solidFill>
                <a:latin typeface="Times New Roman" panose="02020603050405020304" pitchFamily="18" charset="0"/>
                <a:cs typeface="Times New Roman" panose="02020603050405020304" pitchFamily="18" charset="0"/>
              </a:rPr>
              <a:t>Aka: Reprobation</a:t>
            </a:r>
            <a:endParaRPr lang="en-US" sz="36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966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down)">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barn(inVertical)">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p:cTn id="25"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27"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28" dur="1000"/>
                                        <p:tgtEl>
                                          <p:spTgt spid="6">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1000"/>
                                        <p:tgtEl>
                                          <p:spTgt spid="6">
                                            <p:txEl>
                                              <p:pRg st="3" end="3"/>
                                            </p:txEl>
                                          </p:spTgt>
                                        </p:tgtEl>
                                      </p:cBhvr>
                                    </p:animEffect>
                                    <p:anim calcmode="lin" valueType="num">
                                      <p:cBhvr>
                                        <p:cTn id="34"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6">
                                            <p:txEl>
                                              <p:pRg st="4" end="4"/>
                                            </p:txEl>
                                          </p:spTgt>
                                        </p:tgtEl>
                                        <p:attrNameLst>
                                          <p:attrName>style.visibility</p:attrName>
                                        </p:attrNameLst>
                                      </p:cBhvr>
                                      <p:to>
                                        <p:strVal val="visible"/>
                                      </p:to>
                                    </p:set>
                                    <p:animEffect transition="in" filter="fade">
                                      <p:cBhvr>
                                        <p:cTn id="40" dur="1000"/>
                                        <p:tgtEl>
                                          <p:spTgt spid="6">
                                            <p:txEl>
                                              <p:pRg st="4" end="4"/>
                                            </p:txEl>
                                          </p:spTgt>
                                        </p:tgtEl>
                                      </p:cBhvr>
                                    </p:animEffect>
                                    <p:anim calcmode="lin" valueType="num">
                                      <p:cBhvr>
                                        <p:cTn id="41"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2057400" y="762001"/>
            <a:ext cx="8229600" cy="800219"/>
          </a:xfrm>
          <a:prstGeom prst="rect">
            <a:avLst/>
          </a:prstGeom>
        </p:spPr>
        <p:txBody>
          <a:bodyPr wrap="square">
            <a:spAutoFit/>
          </a:bodyPr>
          <a:lstStyle/>
          <a:p>
            <a:br>
              <a:rPr lang="en-US" dirty="0"/>
            </a:br>
            <a:endParaRPr lang="en-US" sz="2800" b="1" i="1" dirty="0">
              <a:solidFill>
                <a:srgbClr val="FFFF00"/>
              </a:solidFill>
            </a:endParaRPr>
          </a:p>
        </p:txBody>
      </p:sp>
      <p:sp>
        <p:nvSpPr>
          <p:cNvPr id="6" name="TextBox 5">
            <a:extLst>
              <a:ext uri="{FF2B5EF4-FFF2-40B4-BE49-F238E27FC236}">
                <a16:creationId xmlns:a16="http://schemas.microsoft.com/office/drawing/2014/main" id="{E12792E3-850A-44C3-8C21-BF3C84CFB061}"/>
              </a:ext>
            </a:extLst>
          </p:cNvPr>
          <p:cNvSpPr txBox="1"/>
          <p:nvPr/>
        </p:nvSpPr>
        <p:spPr>
          <a:xfrm>
            <a:off x="686979" y="533400"/>
            <a:ext cx="10970442" cy="5293757"/>
          </a:xfrm>
          <a:prstGeom prst="rect">
            <a:avLst/>
          </a:prstGeom>
          <a:noFill/>
        </p:spPr>
        <p:txBody>
          <a:bodyPr wrap="square">
            <a:spAutoFit/>
          </a:bodyPr>
          <a:lstStyle/>
          <a:p>
            <a:pPr algn="ctr"/>
            <a:r>
              <a:rPr lang="en-US" sz="5400" b="1" i="1" dirty="0">
                <a:solidFill>
                  <a:schemeClr val="bg1"/>
                </a:solidFill>
                <a:effectLst/>
                <a:latin typeface="Times New Roman" panose="02020603050405020304" pitchFamily="18" charset="0"/>
                <a:cs typeface="Times New Roman" panose="02020603050405020304" pitchFamily="18" charset="0"/>
              </a:rPr>
              <a:t>"God who gave us life gave us liberty. </a:t>
            </a:r>
          </a:p>
          <a:p>
            <a:pPr algn="ctr"/>
            <a:r>
              <a:rPr lang="en-US" sz="4400" b="1" i="1" dirty="0">
                <a:solidFill>
                  <a:schemeClr val="bg1"/>
                </a:solidFill>
                <a:effectLst/>
                <a:latin typeface="Times New Roman" panose="02020603050405020304" pitchFamily="18" charset="0"/>
                <a:cs typeface="Times New Roman" panose="02020603050405020304" pitchFamily="18" charset="0"/>
              </a:rPr>
              <a:t>Can the liberties of a nation be thought secure when we have removed their only firm basis, </a:t>
            </a:r>
          </a:p>
          <a:p>
            <a:pPr algn="ctr"/>
            <a:r>
              <a:rPr lang="en-US" sz="4400" b="1" i="1" dirty="0">
                <a:solidFill>
                  <a:schemeClr val="bg1"/>
                </a:solidFill>
                <a:effectLst/>
                <a:latin typeface="Times New Roman" panose="02020603050405020304" pitchFamily="18" charset="0"/>
                <a:cs typeface="Times New Roman" panose="02020603050405020304" pitchFamily="18" charset="0"/>
              </a:rPr>
              <a:t>a conviction in the minds of the people </a:t>
            </a:r>
          </a:p>
          <a:p>
            <a:pPr algn="ctr"/>
            <a:r>
              <a:rPr lang="en-US" sz="4400" b="1" i="1" dirty="0">
                <a:solidFill>
                  <a:schemeClr val="bg1"/>
                </a:solidFill>
                <a:effectLst/>
                <a:latin typeface="Times New Roman" panose="02020603050405020304" pitchFamily="18" charset="0"/>
                <a:cs typeface="Times New Roman" panose="02020603050405020304" pitchFamily="18" charset="0"/>
              </a:rPr>
              <a:t>that these liberties are the gift of God;</a:t>
            </a:r>
          </a:p>
          <a:p>
            <a:pPr algn="ctr"/>
            <a:r>
              <a:rPr lang="en-US" sz="5400" b="1" i="1" dirty="0">
                <a:solidFill>
                  <a:schemeClr val="bg1"/>
                </a:solidFill>
                <a:latin typeface="Times New Roman" panose="02020603050405020304" pitchFamily="18" charset="0"/>
                <a:cs typeface="Times New Roman" panose="02020603050405020304" pitchFamily="18" charset="0"/>
              </a:rPr>
              <a:t>That they are not to be violated </a:t>
            </a:r>
          </a:p>
          <a:p>
            <a:pPr algn="ctr"/>
            <a:r>
              <a:rPr lang="en-US" sz="5400" b="1" i="1" dirty="0">
                <a:solidFill>
                  <a:schemeClr val="bg1"/>
                </a:solidFill>
                <a:latin typeface="Times New Roman" panose="02020603050405020304" pitchFamily="18" charset="0"/>
                <a:cs typeface="Times New Roman" panose="02020603050405020304" pitchFamily="18" charset="0"/>
              </a:rPr>
              <a:t>but by his wrath?”</a:t>
            </a:r>
            <a:endParaRPr lang="en-US" sz="5400" b="1" i="1" dirty="0">
              <a:solidFill>
                <a:schemeClr val="bg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770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randombar(horizont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 calcmode="lin" valueType="num">
                                      <p:cBhvr>
                                        <p:cTn id="12"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6">
                                            <p:txEl>
                                              <p:pRg st="2" end="2"/>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 calcmode="lin" valueType="num">
                                      <p:cBhvr>
                                        <p:cTn id="17"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6">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 calcmode="lin" valueType="num">
                                      <p:cBhvr>
                                        <p:cTn id="24"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25" dur="1000" fill="hold"/>
                                        <p:tgtEl>
                                          <p:spTgt spid="6">
                                            <p:txEl>
                                              <p:pRg st="4" end="4"/>
                                            </p:txEl>
                                          </p:spTgt>
                                        </p:tgtEl>
                                        <p:attrNameLst>
                                          <p:attrName>ppt_h</p:attrName>
                                        </p:attrNameLst>
                                      </p:cBhvr>
                                      <p:tavLst>
                                        <p:tav tm="0">
                                          <p:val>
                                            <p:fltVal val="0"/>
                                          </p:val>
                                        </p:tav>
                                        <p:tav tm="100000">
                                          <p:val>
                                            <p:strVal val="#ppt_h"/>
                                          </p:val>
                                        </p:tav>
                                      </p:tavLst>
                                    </p:anim>
                                    <p:anim calcmode="lin" valueType="num">
                                      <p:cBhvr>
                                        <p:cTn id="26" dur="1000" fill="hold"/>
                                        <p:tgtEl>
                                          <p:spTgt spid="6">
                                            <p:txEl>
                                              <p:pRg st="4" end="4"/>
                                            </p:txEl>
                                          </p:spTgt>
                                        </p:tgtEl>
                                        <p:attrNameLst>
                                          <p:attrName>style.rotation</p:attrName>
                                        </p:attrNameLst>
                                      </p:cBhvr>
                                      <p:tavLst>
                                        <p:tav tm="0">
                                          <p:val>
                                            <p:fltVal val="90"/>
                                          </p:val>
                                        </p:tav>
                                        <p:tav tm="100000">
                                          <p:val>
                                            <p:fltVal val="0"/>
                                          </p:val>
                                        </p:tav>
                                      </p:tavLst>
                                    </p:anim>
                                    <p:animEffect transition="in" filter="fade">
                                      <p:cBhvr>
                                        <p:cTn id="27" dur="1000"/>
                                        <p:tgtEl>
                                          <p:spTgt spid="6">
                                            <p:txEl>
                                              <p:pRg st="4" end="4"/>
                                            </p:txEl>
                                          </p:spTgt>
                                        </p:tgtEl>
                                      </p:cBhvr>
                                    </p:animEffect>
                                  </p:childTnLst>
                                </p:cTn>
                              </p:par>
                              <p:par>
                                <p:cTn id="28" presetID="31" presetClass="entr" presetSubtype="0" fill="hold" nodeType="withEffect">
                                  <p:stCondLst>
                                    <p:cond delay="0"/>
                                  </p:stCondLst>
                                  <p:childTnLst>
                                    <p:set>
                                      <p:cBhvr>
                                        <p:cTn id="29" dur="1" fill="hold">
                                          <p:stCondLst>
                                            <p:cond delay="0"/>
                                          </p:stCondLst>
                                        </p:cTn>
                                        <p:tgtEl>
                                          <p:spTgt spid="6">
                                            <p:txEl>
                                              <p:pRg st="5" end="5"/>
                                            </p:txEl>
                                          </p:spTgt>
                                        </p:tgtEl>
                                        <p:attrNameLst>
                                          <p:attrName>style.visibility</p:attrName>
                                        </p:attrNameLst>
                                      </p:cBhvr>
                                      <p:to>
                                        <p:strVal val="visible"/>
                                      </p:to>
                                    </p:set>
                                    <p:anim calcmode="lin" valueType="num">
                                      <p:cBhvr>
                                        <p:cTn id="30" dur="1000" fill="hold"/>
                                        <p:tgtEl>
                                          <p:spTgt spid="6">
                                            <p:txEl>
                                              <p:pRg st="5" end="5"/>
                                            </p:txEl>
                                          </p:spTgt>
                                        </p:tgtEl>
                                        <p:attrNameLst>
                                          <p:attrName>ppt_w</p:attrName>
                                        </p:attrNameLst>
                                      </p:cBhvr>
                                      <p:tavLst>
                                        <p:tav tm="0">
                                          <p:val>
                                            <p:fltVal val="0"/>
                                          </p:val>
                                        </p:tav>
                                        <p:tav tm="100000">
                                          <p:val>
                                            <p:strVal val="#ppt_w"/>
                                          </p:val>
                                        </p:tav>
                                      </p:tavLst>
                                    </p:anim>
                                    <p:anim calcmode="lin" valueType="num">
                                      <p:cBhvr>
                                        <p:cTn id="31" dur="1000" fill="hold"/>
                                        <p:tgtEl>
                                          <p:spTgt spid="6">
                                            <p:txEl>
                                              <p:pRg st="5" end="5"/>
                                            </p:txEl>
                                          </p:spTgt>
                                        </p:tgtEl>
                                        <p:attrNameLst>
                                          <p:attrName>ppt_h</p:attrName>
                                        </p:attrNameLst>
                                      </p:cBhvr>
                                      <p:tavLst>
                                        <p:tav tm="0">
                                          <p:val>
                                            <p:fltVal val="0"/>
                                          </p:val>
                                        </p:tav>
                                        <p:tav tm="100000">
                                          <p:val>
                                            <p:strVal val="#ppt_h"/>
                                          </p:val>
                                        </p:tav>
                                      </p:tavLst>
                                    </p:anim>
                                    <p:anim calcmode="lin" valueType="num">
                                      <p:cBhvr>
                                        <p:cTn id="32" dur="1000" fill="hold"/>
                                        <p:tgtEl>
                                          <p:spTgt spid="6">
                                            <p:txEl>
                                              <p:pRg st="5" end="5"/>
                                            </p:txEl>
                                          </p:spTgt>
                                        </p:tgtEl>
                                        <p:attrNameLst>
                                          <p:attrName>style.rotation</p:attrName>
                                        </p:attrNameLst>
                                      </p:cBhvr>
                                      <p:tavLst>
                                        <p:tav tm="0">
                                          <p:val>
                                            <p:fltVal val="90"/>
                                          </p:val>
                                        </p:tav>
                                        <p:tav tm="100000">
                                          <p:val>
                                            <p:fltVal val="0"/>
                                          </p:val>
                                        </p:tav>
                                      </p:tavLst>
                                    </p:anim>
                                    <p:animEffect transition="in" filter="fade">
                                      <p:cBhvr>
                                        <p:cTn id="33"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0" y="1"/>
            <a:ext cx="12192000" cy="5791199"/>
          </a:xfrm>
        </p:spPr>
        <p:txBody>
          <a:bodyPr/>
          <a:lstStyle/>
          <a:p>
            <a:pPr marL="0" indent="0" algn="ctr">
              <a:spcBef>
                <a:spcPts val="1200"/>
              </a:spcBef>
              <a:buNone/>
            </a:pPr>
            <a:r>
              <a:rPr lang="en-US" sz="4800" b="1" dirty="0">
                <a:latin typeface="Times New Roman" panose="02020603050405020304" pitchFamily="18" charset="0"/>
                <a:cs typeface="Times New Roman" panose="02020603050405020304" pitchFamily="18" charset="0"/>
              </a:rPr>
              <a:t>The Cycle of Souls and Societies Deut. 8</a:t>
            </a:r>
          </a:p>
          <a:p>
            <a:pPr marL="0" indent="0">
              <a:spcBef>
                <a:spcPts val="1200"/>
              </a:spcBef>
              <a:buNone/>
            </a:pPr>
            <a:r>
              <a:rPr lang="en-US" sz="4400" b="1" i="1" dirty="0">
                <a:latin typeface="Times New Roman" panose="02020603050405020304" pitchFamily="18" charset="0"/>
                <a:cs typeface="Times New Roman" panose="02020603050405020304" pitchFamily="18" charset="0"/>
              </a:rPr>
              <a:t>1.</a:t>
            </a:r>
            <a:r>
              <a:rPr lang="en-US" sz="4400" b="1" i="1" dirty="0">
                <a:solidFill>
                  <a:srgbClr val="FF0066"/>
                </a:solidFill>
                <a:latin typeface="Times New Roman" panose="02020603050405020304" pitchFamily="18" charset="0"/>
                <a:cs typeface="Times New Roman" panose="02020603050405020304" pitchFamily="18" charset="0"/>
              </a:rPr>
              <a:t> </a:t>
            </a:r>
            <a:r>
              <a:rPr lang="en-US" sz="4400" b="1" i="1" u="sng" dirty="0">
                <a:solidFill>
                  <a:srgbClr val="FF0066"/>
                </a:solidFill>
                <a:latin typeface="Times New Roman" panose="02020603050405020304" pitchFamily="18" charset="0"/>
                <a:cs typeface="Times New Roman" panose="02020603050405020304" pitchFamily="18" charset="0"/>
              </a:rPr>
              <a:t>Revelation</a:t>
            </a:r>
            <a:r>
              <a:rPr lang="en-US" sz="4000" b="1" i="1" u="sng" dirty="0">
                <a:solidFill>
                  <a:srgbClr val="FF0066"/>
                </a:solidFill>
                <a:latin typeface="Times New Roman" panose="02020603050405020304" pitchFamily="18" charset="0"/>
                <a:cs typeface="Times New Roman" panose="02020603050405020304" pitchFamily="18" charset="0"/>
              </a:rPr>
              <a:t>:</a:t>
            </a:r>
            <a:r>
              <a:rPr lang="en-US" sz="4000" b="1" i="1" dirty="0">
                <a:solidFill>
                  <a:srgbClr val="000000"/>
                </a:solidFill>
                <a:latin typeface="Times New Roman" panose="02020603050405020304" pitchFamily="18" charset="0"/>
                <a:cs typeface="Times New Roman" panose="02020603050405020304" pitchFamily="18" charset="0"/>
              </a:rPr>
              <a:t>  God reveals himself and his will. </a:t>
            </a:r>
          </a:p>
          <a:p>
            <a:pPr marL="0" indent="0">
              <a:spcBef>
                <a:spcPts val="1200"/>
              </a:spcBef>
              <a:buNone/>
            </a:pPr>
            <a:r>
              <a:rPr lang="en-US" sz="5400" b="1" i="1" dirty="0">
                <a:latin typeface="Times New Roman" panose="02020603050405020304" pitchFamily="18" charset="0"/>
                <a:cs typeface="Times New Roman" panose="02020603050405020304" pitchFamily="18" charset="0"/>
              </a:rPr>
              <a:t>2.</a:t>
            </a:r>
            <a:r>
              <a:rPr lang="en-US" sz="5400" b="1" i="1" u="sng" dirty="0">
                <a:solidFill>
                  <a:srgbClr val="FF0066"/>
                </a:solidFill>
                <a:latin typeface="Times New Roman" panose="02020603050405020304" pitchFamily="18" charset="0"/>
                <a:cs typeface="Times New Roman" panose="02020603050405020304" pitchFamily="18" charset="0"/>
              </a:rPr>
              <a:t> Response</a:t>
            </a:r>
            <a:r>
              <a:rPr lang="en-US" sz="4800" b="1" i="1" u="sng" dirty="0">
                <a:solidFill>
                  <a:srgbClr val="FF0066"/>
                </a:solidFill>
                <a:latin typeface="Times New Roman" panose="02020603050405020304" pitchFamily="18" charset="0"/>
                <a:cs typeface="Times New Roman" panose="02020603050405020304" pitchFamily="18" charset="0"/>
              </a:rPr>
              <a:t>:</a:t>
            </a:r>
            <a:r>
              <a:rPr lang="en-US" sz="4800" b="1" i="1" dirty="0">
                <a:solidFill>
                  <a:srgbClr val="FF0066"/>
                </a:solidFill>
                <a:latin typeface="Times New Roman" panose="02020603050405020304" pitchFamily="18" charset="0"/>
                <a:cs typeface="Times New Roman" panose="02020603050405020304" pitchFamily="18" charset="0"/>
              </a:rPr>
              <a:t>  </a:t>
            </a:r>
            <a:r>
              <a:rPr lang="en-US" sz="4800" b="1" i="1" dirty="0">
                <a:solidFill>
                  <a:srgbClr val="000000"/>
                </a:solidFill>
                <a:latin typeface="Times New Roman" panose="02020603050405020304" pitchFamily="18" charset="0"/>
                <a:cs typeface="Times New Roman" panose="02020603050405020304" pitchFamily="18" charset="0"/>
              </a:rPr>
              <a:t>We decide if (or how) we will </a:t>
            </a:r>
          </a:p>
          <a:p>
            <a:pPr marL="0" indent="0">
              <a:spcBef>
                <a:spcPts val="0"/>
              </a:spcBef>
              <a:buNone/>
            </a:pPr>
            <a:r>
              <a:rPr lang="en-US" sz="4800" b="1" i="1" dirty="0">
                <a:solidFill>
                  <a:srgbClr val="000000"/>
                </a:solidFill>
                <a:latin typeface="Times New Roman" panose="02020603050405020304" pitchFamily="18" charset="0"/>
                <a:cs typeface="Times New Roman" panose="02020603050405020304" pitchFamily="18" charset="0"/>
              </a:rPr>
              <a:t>           respond to God and His revelation. </a:t>
            </a:r>
          </a:p>
          <a:p>
            <a:pPr marL="0" indent="0">
              <a:spcBef>
                <a:spcPts val="0"/>
              </a:spcBef>
              <a:buNone/>
            </a:pPr>
            <a:r>
              <a:rPr lang="en-US" b="1" i="1" dirty="0">
                <a:solidFill>
                  <a:srgbClr val="000000"/>
                </a:solidFill>
                <a:latin typeface="Times New Roman" panose="02020603050405020304" pitchFamily="18" charset="0"/>
                <a:cs typeface="Times New Roman" panose="02020603050405020304" pitchFamily="18" charset="0"/>
              </a:rPr>
              <a:t> </a:t>
            </a:r>
            <a:r>
              <a:rPr lang="en-US" sz="4000" b="1" i="1" dirty="0">
                <a:solidFill>
                  <a:srgbClr val="000000"/>
                </a:solidFill>
                <a:latin typeface="Times New Roman" panose="02020603050405020304" pitchFamily="18" charset="0"/>
                <a:cs typeface="Times New Roman" panose="02020603050405020304" pitchFamily="18" charset="0"/>
              </a:rPr>
              <a:t>Vs 1  </a:t>
            </a:r>
            <a:r>
              <a:rPr lang="en-US" sz="4000" b="1" i="1" dirty="0">
                <a:solidFill>
                  <a:srgbClr val="FF0000"/>
                </a:solidFill>
                <a:latin typeface="Times New Roman" panose="02020603050405020304" pitchFamily="18" charset="0"/>
                <a:cs typeface="Times New Roman" panose="02020603050405020304" pitchFamily="18" charset="0"/>
              </a:rPr>
              <a:t>“All these commandments …</a:t>
            </a: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shall ye </a:t>
            </a:r>
            <a:r>
              <a:rPr lang="en-US" sz="4000" b="1"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observe to do</a:t>
            </a: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0" indent="0">
              <a:spcBef>
                <a:spcPts val="0"/>
              </a:spcBef>
              <a:buNone/>
            </a:pP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dirty="0">
                <a:solidFill>
                  <a:srgbClr val="0000FF"/>
                </a:solidFill>
                <a:latin typeface="Times New Roman" panose="02020603050405020304" pitchFamily="18" charset="0"/>
                <a:cs typeface="Times New Roman" panose="02020603050405020304" pitchFamily="18" charset="0"/>
              </a:rPr>
              <a:t> </a:t>
            </a:r>
            <a:r>
              <a:rPr lang="he-IL" sz="4000" b="1" dirty="0">
                <a:solidFill>
                  <a:srgbClr val="0000FF"/>
                </a:solidFill>
                <a:latin typeface="Times New Roman" panose="02020603050405020304" pitchFamily="18" charset="0"/>
                <a:cs typeface="Times New Roman" panose="02020603050405020304" pitchFamily="18" charset="0"/>
              </a:rPr>
              <a:t>עָשָׂה‎</a:t>
            </a:r>
            <a:r>
              <a:rPr lang="en-US" sz="4000" b="1" dirty="0">
                <a:solidFill>
                  <a:srgbClr val="0000FF"/>
                </a:solidFill>
                <a:latin typeface="Times New Roman" panose="02020603050405020304" pitchFamily="18" charset="0"/>
                <a:cs typeface="Times New Roman" panose="02020603050405020304" pitchFamily="18" charset="0"/>
              </a:rPr>
              <a:t> </a:t>
            </a:r>
            <a:r>
              <a:rPr lang="he-IL" sz="4000" b="1" dirty="0">
                <a:solidFill>
                  <a:srgbClr val="0000FF"/>
                </a:solidFill>
                <a:latin typeface="Times New Roman" panose="02020603050405020304" pitchFamily="18" charset="0"/>
                <a:cs typeface="Times New Roman" panose="02020603050405020304" pitchFamily="18" charset="0"/>
              </a:rPr>
              <a:t>שָׁמַר</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shamar</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asa</a:t>
            </a:r>
            <a:r>
              <a:rPr lang="en-US" sz="4000" b="1" dirty="0">
                <a:solidFill>
                  <a:srgbClr val="0000FF"/>
                </a:solidFill>
                <a:latin typeface="Times New Roman" panose="02020603050405020304" pitchFamily="18" charset="0"/>
                <a:cs typeface="Times New Roman" panose="02020603050405020304" pitchFamily="18" charset="0"/>
              </a:rPr>
              <a:t>)  guard and obey/commit</a:t>
            </a:r>
          </a:p>
          <a:p>
            <a:pPr marL="0" indent="0">
              <a:spcBef>
                <a:spcPts val="0"/>
              </a:spcBef>
              <a:buNone/>
            </a:pPr>
            <a:r>
              <a:rPr lang="en-US" sz="4000" b="1" i="1" dirty="0">
                <a:solidFill>
                  <a:srgbClr val="FF0000"/>
                </a:solidFill>
                <a:latin typeface="Times New Roman" panose="02020603050405020304" pitchFamily="18" charset="0"/>
                <a:cs typeface="Times New Roman" panose="02020603050405020304" pitchFamily="18" charset="0"/>
              </a:rPr>
              <a:t>              </a:t>
            </a:r>
            <a:r>
              <a:rPr lang="en-US" sz="5400" b="1" i="1" dirty="0">
                <a:solidFill>
                  <a:srgbClr val="FF0000"/>
                </a:solidFill>
                <a:latin typeface="Times New Roman" panose="02020603050405020304" pitchFamily="18" charset="0"/>
                <a:cs typeface="Times New Roman" panose="02020603050405020304" pitchFamily="18" charset="0"/>
              </a:rPr>
              <a:t>that ye may live and multiply”</a:t>
            </a:r>
          </a:p>
          <a:p>
            <a:pPr marL="742950" indent="-742950">
              <a:spcBef>
                <a:spcPts val="0"/>
              </a:spcBef>
              <a:buAutoNum type="alphaUcPeriod"/>
            </a:pPr>
            <a:r>
              <a:rPr lang="en-US" sz="4400" b="1" dirty="0">
                <a:latin typeface="Times New Roman" panose="02020603050405020304" pitchFamily="18" charset="0"/>
                <a:cs typeface="Times New Roman" panose="02020603050405020304" pitchFamily="18" charset="0"/>
              </a:rPr>
              <a:t>Freedom of Choice is God’s gift to us. </a:t>
            </a:r>
            <a:r>
              <a:rPr lang="en-US" sz="3600" b="1" dirty="0">
                <a:latin typeface="Times New Roman" panose="02020603050405020304" pitchFamily="18" charset="0"/>
                <a:cs typeface="Times New Roman" panose="02020603050405020304" pitchFamily="18" charset="0"/>
              </a:rPr>
              <a:t>Josh 24:15</a:t>
            </a:r>
          </a:p>
          <a:p>
            <a:pPr marL="0" indent="0" algn="ctr">
              <a:spcBef>
                <a:spcPts val="0"/>
              </a:spcBef>
              <a:buNone/>
            </a:pP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“Choose you this day whom ye will serve…”</a:t>
            </a:r>
            <a:endParaRPr lang="en-US" sz="5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spcBef>
                <a:spcPts val="0"/>
              </a:spcBef>
              <a:buNone/>
            </a:pPr>
            <a:r>
              <a:rPr lang="en-US" sz="4400" b="1" dirty="0">
                <a:latin typeface="Times New Roman" panose="02020603050405020304" pitchFamily="18" charset="0"/>
                <a:cs typeface="Times New Roman" panose="02020603050405020304" pitchFamily="18" charset="0"/>
              </a:rPr>
              <a:t>     </a:t>
            </a:r>
          </a:p>
          <a:p>
            <a:pPr marL="0" indent="0">
              <a:spcBef>
                <a:spcPts val="0"/>
              </a:spcBef>
              <a:buNone/>
            </a:pPr>
            <a:r>
              <a:rPr lang="en-US" sz="4400" b="1" dirty="0">
                <a:latin typeface="Times New Roman" panose="02020603050405020304" pitchFamily="18" charset="0"/>
                <a:cs typeface="Times New Roman" panose="02020603050405020304" pitchFamily="18" charset="0"/>
              </a:rPr>
              <a:t>       </a:t>
            </a:r>
            <a:endParaRPr lang="en-US" sz="2800" b="1" i="1" dirty="0">
              <a:solidFill>
                <a:srgbClr val="000000"/>
              </a:solidFill>
            </a:endParaRPr>
          </a:p>
        </p:txBody>
      </p:sp>
    </p:spTree>
    <p:extLst>
      <p:ext uri="{BB962C8B-B14F-4D97-AF65-F5344CB8AC3E}">
        <p14:creationId xmlns:p14="http://schemas.microsoft.com/office/powerpoint/2010/main" val="3159767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23">
                                            <p:txEl>
                                              <p:pRg st="4" end="4"/>
                                            </p:txEl>
                                          </p:spTgt>
                                        </p:tgtEl>
                                        <p:attrNameLst>
                                          <p:attrName>style.visibility</p:attrName>
                                        </p:attrNameLst>
                                      </p:cBhvr>
                                      <p:to>
                                        <p:strVal val="visible"/>
                                      </p:to>
                                    </p:set>
                                    <p:animEffect transition="in" filter="fade">
                                      <p:cBhvr>
                                        <p:cTn id="7" dur="500"/>
                                        <p:tgtEl>
                                          <p:spTgt spid="512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123">
                                            <p:txEl>
                                              <p:pRg st="5" end="5"/>
                                            </p:txEl>
                                          </p:spTgt>
                                        </p:tgtEl>
                                        <p:attrNameLst>
                                          <p:attrName>style.visibility</p:attrName>
                                        </p:attrNameLst>
                                      </p:cBhvr>
                                      <p:to>
                                        <p:strVal val="visible"/>
                                      </p:to>
                                    </p:set>
                                    <p:animEffect transition="in" filter="wipe(down)">
                                      <p:cBhvr>
                                        <p:cTn id="12" dur="500"/>
                                        <p:tgtEl>
                                          <p:spTgt spid="512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5123">
                                            <p:txEl>
                                              <p:pRg st="6" end="6"/>
                                            </p:txEl>
                                          </p:spTgt>
                                        </p:tgtEl>
                                        <p:attrNameLst>
                                          <p:attrName>style.visibility</p:attrName>
                                        </p:attrNameLst>
                                      </p:cBhvr>
                                      <p:to>
                                        <p:strVal val="visible"/>
                                      </p:to>
                                    </p:set>
                                    <p:anim calcmode="lin" valueType="num">
                                      <p:cBhvr>
                                        <p:cTn id="17" dur="1000" fill="hold"/>
                                        <p:tgtEl>
                                          <p:spTgt spid="5123">
                                            <p:txEl>
                                              <p:pRg st="6" end="6"/>
                                            </p:txEl>
                                          </p:spTgt>
                                        </p:tgtEl>
                                        <p:attrNameLst>
                                          <p:attrName>ppt_w</p:attrName>
                                        </p:attrNameLst>
                                      </p:cBhvr>
                                      <p:tavLst>
                                        <p:tav tm="0">
                                          <p:val>
                                            <p:fltVal val="0"/>
                                          </p:val>
                                        </p:tav>
                                        <p:tav tm="100000">
                                          <p:val>
                                            <p:strVal val="#ppt_w"/>
                                          </p:val>
                                        </p:tav>
                                      </p:tavLst>
                                    </p:anim>
                                    <p:anim calcmode="lin" valueType="num">
                                      <p:cBhvr>
                                        <p:cTn id="18" dur="1000" fill="hold"/>
                                        <p:tgtEl>
                                          <p:spTgt spid="5123">
                                            <p:txEl>
                                              <p:pRg st="6" end="6"/>
                                            </p:txEl>
                                          </p:spTgt>
                                        </p:tgtEl>
                                        <p:attrNameLst>
                                          <p:attrName>ppt_h</p:attrName>
                                        </p:attrNameLst>
                                      </p:cBhvr>
                                      <p:tavLst>
                                        <p:tav tm="0">
                                          <p:val>
                                            <p:fltVal val="0"/>
                                          </p:val>
                                        </p:tav>
                                        <p:tav tm="100000">
                                          <p:val>
                                            <p:strVal val="#ppt_h"/>
                                          </p:val>
                                        </p:tav>
                                      </p:tavLst>
                                    </p:anim>
                                    <p:anim calcmode="lin" valueType="num">
                                      <p:cBhvr>
                                        <p:cTn id="19" dur="1000" fill="hold"/>
                                        <p:tgtEl>
                                          <p:spTgt spid="5123">
                                            <p:txEl>
                                              <p:pRg st="6" end="6"/>
                                            </p:txEl>
                                          </p:spTgt>
                                        </p:tgtEl>
                                        <p:attrNameLst>
                                          <p:attrName>style.rotation</p:attrName>
                                        </p:attrNameLst>
                                      </p:cBhvr>
                                      <p:tavLst>
                                        <p:tav tm="0">
                                          <p:val>
                                            <p:fltVal val="90"/>
                                          </p:val>
                                        </p:tav>
                                        <p:tav tm="100000">
                                          <p:val>
                                            <p:fltVal val="0"/>
                                          </p:val>
                                        </p:tav>
                                      </p:tavLst>
                                    </p:anim>
                                    <p:animEffect transition="in" filter="fade">
                                      <p:cBhvr>
                                        <p:cTn id="20" dur="1000"/>
                                        <p:tgtEl>
                                          <p:spTgt spid="512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5123">
                                            <p:txEl>
                                              <p:pRg st="7" end="7"/>
                                            </p:txEl>
                                          </p:spTgt>
                                        </p:tgtEl>
                                        <p:attrNameLst>
                                          <p:attrName>style.visibility</p:attrName>
                                        </p:attrNameLst>
                                      </p:cBhvr>
                                      <p:to>
                                        <p:strVal val="visible"/>
                                      </p:to>
                                    </p:set>
                                    <p:anim calcmode="lin" valueType="num">
                                      <p:cBhvr>
                                        <p:cTn id="25" dur="500" fill="hold"/>
                                        <p:tgtEl>
                                          <p:spTgt spid="5123">
                                            <p:txEl>
                                              <p:pRg st="7" end="7"/>
                                            </p:txEl>
                                          </p:spTgt>
                                        </p:tgtEl>
                                        <p:attrNameLst>
                                          <p:attrName>ppt_w</p:attrName>
                                        </p:attrNameLst>
                                      </p:cBhvr>
                                      <p:tavLst>
                                        <p:tav tm="0">
                                          <p:val>
                                            <p:fltVal val="0"/>
                                          </p:val>
                                        </p:tav>
                                        <p:tav tm="100000">
                                          <p:val>
                                            <p:strVal val="#ppt_w"/>
                                          </p:val>
                                        </p:tav>
                                      </p:tavLst>
                                    </p:anim>
                                    <p:anim calcmode="lin" valueType="num">
                                      <p:cBhvr>
                                        <p:cTn id="26" dur="500" fill="hold"/>
                                        <p:tgtEl>
                                          <p:spTgt spid="5123">
                                            <p:txEl>
                                              <p:pRg st="7" end="7"/>
                                            </p:txEl>
                                          </p:spTgt>
                                        </p:tgtEl>
                                        <p:attrNameLst>
                                          <p:attrName>ppt_h</p:attrName>
                                        </p:attrNameLst>
                                      </p:cBhvr>
                                      <p:tavLst>
                                        <p:tav tm="0">
                                          <p:val>
                                            <p:fltVal val="0"/>
                                          </p:val>
                                        </p:tav>
                                        <p:tav tm="100000">
                                          <p:val>
                                            <p:strVal val="#ppt_h"/>
                                          </p:val>
                                        </p:tav>
                                      </p:tavLst>
                                    </p:anim>
                                    <p:animEffect transition="in" filter="fade">
                                      <p:cBhvr>
                                        <p:cTn id="27" dur="500"/>
                                        <p:tgtEl>
                                          <p:spTgt spid="512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5123">
                                            <p:txEl>
                                              <p:pRg st="8" end="8"/>
                                            </p:txEl>
                                          </p:spTgt>
                                        </p:tgtEl>
                                        <p:attrNameLst>
                                          <p:attrName>style.visibility</p:attrName>
                                        </p:attrNameLst>
                                      </p:cBhvr>
                                      <p:to>
                                        <p:strVal val="visible"/>
                                      </p:to>
                                    </p:set>
                                    <p:animEffect transition="in" filter="fade">
                                      <p:cBhvr>
                                        <p:cTn id="32" dur="1000"/>
                                        <p:tgtEl>
                                          <p:spTgt spid="5123">
                                            <p:txEl>
                                              <p:pRg st="8" end="8"/>
                                            </p:txEl>
                                          </p:spTgt>
                                        </p:tgtEl>
                                      </p:cBhvr>
                                    </p:animEffect>
                                    <p:anim calcmode="lin" valueType="num">
                                      <p:cBhvr>
                                        <p:cTn id="33" dur="1000" fill="hold"/>
                                        <p:tgtEl>
                                          <p:spTgt spid="5123">
                                            <p:txEl>
                                              <p:pRg st="8" end="8"/>
                                            </p:txEl>
                                          </p:spTgt>
                                        </p:tgtEl>
                                        <p:attrNameLst>
                                          <p:attrName>ppt_x</p:attrName>
                                        </p:attrNameLst>
                                      </p:cBhvr>
                                      <p:tavLst>
                                        <p:tav tm="0">
                                          <p:val>
                                            <p:strVal val="#ppt_x"/>
                                          </p:val>
                                        </p:tav>
                                        <p:tav tm="100000">
                                          <p:val>
                                            <p:strVal val="#ppt_x"/>
                                          </p:val>
                                        </p:tav>
                                      </p:tavLst>
                                    </p:anim>
                                    <p:anim calcmode="lin" valueType="num">
                                      <p:cBhvr>
                                        <p:cTn id="34" dur="1000" fill="hold"/>
                                        <p:tgtEl>
                                          <p:spTgt spid="512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5123">
                                            <p:txEl>
                                              <p:pRg st="10" end="10"/>
                                            </p:txEl>
                                          </p:spTgt>
                                        </p:tgtEl>
                                        <p:attrNameLst>
                                          <p:attrName>style.visibility</p:attrName>
                                        </p:attrNameLst>
                                      </p:cBhvr>
                                      <p:to>
                                        <p:strVal val="visible"/>
                                      </p:to>
                                    </p:set>
                                    <p:anim calcmode="lin" valueType="num">
                                      <p:cBhvr>
                                        <p:cTn id="39" dur="1000" fill="hold"/>
                                        <p:tgtEl>
                                          <p:spTgt spid="5123">
                                            <p:txEl>
                                              <p:pRg st="10" end="10"/>
                                            </p:txEl>
                                          </p:spTgt>
                                        </p:tgtEl>
                                        <p:attrNameLst>
                                          <p:attrName>ppt_w</p:attrName>
                                        </p:attrNameLst>
                                      </p:cBhvr>
                                      <p:tavLst>
                                        <p:tav tm="0">
                                          <p:val>
                                            <p:fltVal val="0"/>
                                          </p:val>
                                        </p:tav>
                                        <p:tav tm="100000">
                                          <p:val>
                                            <p:strVal val="#ppt_w"/>
                                          </p:val>
                                        </p:tav>
                                      </p:tavLst>
                                    </p:anim>
                                    <p:anim calcmode="lin" valueType="num">
                                      <p:cBhvr>
                                        <p:cTn id="40" dur="1000" fill="hold"/>
                                        <p:tgtEl>
                                          <p:spTgt spid="5123">
                                            <p:txEl>
                                              <p:pRg st="10" end="10"/>
                                            </p:txEl>
                                          </p:spTgt>
                                        </p:tgtEl>
                                        <p:attrNameLst>
                                          <p:attrName>ppt_h</p:attrName>
                                        </p:attrNameLst>
                                      </p:cBhvr>
                                      <p:tavLst>
                                        <p:tav tm="0">
                                          <p:val>
                                            <p:fltVal val="0"/>
                                          </p:val>
                                        </p:tav>
                                        <p:tav tm="100000">
                                          <p:val>
                                            <p:strVal val="#ppt_h"/>
                                          </p:val>
                                        </p:tav>
                                      </p:tavLst>
                                    </p:anim>
                                    <p:anim calcmode="lin" valueType="num">
                                      <p:cBhvr>
                                        <p:cTn id="41" dur="1000" fill="hold"/>
                                        <p:tgtEl>
                                          <p:spTgt spid="5123">
                                            <p:txEl>
                                              <p:pRg st="10" end="10"/>
                                            </p:txEl>
                                          </p:spTgt>
                                        </p:tgtEl>
                                        <p:attrNameLst>
                                          <p:attrName>style.rotation</p:attrName>
                                        </p:attrNameLst>
                                      </p:cBhvr>
                                      <p:tavLst>
                                        <p:tav tm="0">
                                          <p:val>
                                            <p:fltVal val="90"/>
                                          </p:val>
                                        </p:tav>
                                        <p:tav tm="100000">
                                          <p:val>
                                            <p:fltVal val="0"/>
                                          </p:val>
                                        </p:tav>
                                      </p:tavLst>
                                    </p:anim>
                                    <p:animEffect transition="in" filter="fade">
                                      <p:cBhvr>
                                        <p:cTn id="42" dur="1000"/>
                                        <p:tgtEl>
                                          <p:spTgt spid="512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2057400" y="762001"/>
            <a:ext cx="8229600" cy="800219"/>
          </a:xfrm>
          <a:prstGeom prst="rect">
            <a:avLst/>
          </a:prstGeom>
        </p:spPr>
        <p:txBody>
          <a:bodyPr wrap="square">
            <a:spAutoFit/>
          </a:bodyPr>
          <a:lstStyle/>
          <a:p>
            <a:br>
              <a:rPr lang="en-US" dirty="0"/>
            </a:br>
            <a:endParaRPr lang="en-US" sz="2800" b="1" i="1" dirty="0">
              <a:solidFill>
                <a:srgbClr val="FFFF00"/>
              </a:solidFill>
            </a:endParaRPr>
          </a:p>
        </p:txBody>
      </p:sp>
      <p:pic>
        <p:nvPicPr>
          <p:cNvPr id="5122" name="Picture 2" descr="Indeed I tremble for my country when I reflect that God is just, that his justice cannot sleep forever. - inscribed on Thomas Jefferson’s monument">
            <a:extLst>
              <a:ext uri="{FF2B5EF4-FFF2-40B4-BE49-F238E27FC236}">
                <a16:creationId xmlns:a16="http://schemas.microsoft.com/office/drawing/2014/main" id="{654318F1-5E6C-4257-9793-778EAD6525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779" y="609600"/>
            <a:ext cx="11122841" cy="5853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4763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2057400" y="762001"/>
            <a:ext cx="8229600" cy="800219"/>
          </a:xfrm>
          <a:prstGeom prst="rect">
            <a:avLst/>
          </a:prstGeom>
        </p:spPr>
        <p:txBody>
          <a:bodyPr wrap="square">
            <a:spAutoFit/>
          </a:bodyPr>
          <a:lstStyle/>
          <a:p>
            <a:br>
              <a:rPr lang="en-US" dirty="0"/>
            </a:br>
            <a:endParaRPr lang="en-US" sz="2800" b="1" i="1" dirty="0">
              <a:solidFill>
                <a:srgbClr val="FFFF00"/>
              </a:solidFill>
            </a:endParaRPr>
          </a:p>
        </p:txBody>
      </p:sp>
      <p:sp>
        <p:nvSpPr>
          <p:cNvPr id="6" name="TextBox 5">
            <a:extLst>
              <a:ext uri="{FF2B5EF4-FFF2-40B4-BE49-F238E27FC236}">
                <a16:creationId xmlns:a16="http://schemas.microsoft.com/office/drawing/2014/main" id="{C696B4C9-370E-45A7-8E9F-597FDE44D497}"/>
              </a:ext>
            </a:extLst>
          </p:cNvPr>
          <p:cNvSpPr txBox="1"/>
          <p:nvPr/>
        </p:nvSpPr>
        <p:spPr>
          <a:xfrm>
            <a:off x="609600" y="762001"/>
            <a:ext cx="10972800" cy="5816977"/>
          </a:xfrm>
          <a:prstGeom prst="rect">
            <a:avLst/>
          </a:prstGeom>
          <a:noFill/>
        </p:spPr>
        <p:txBody>
          <a:bodyPr wrap="square">
            <a:spAutoFit/>
          </a:bodyPr>
          <a:lstStyle/>
          <a:p>
            <a:pPr algn="ctr"/>
            <a:r>
              <a:rPr lang="en-US" sz="4800" b="1" dirty="0">
                <a:solidFill>
                  <a:schemeClr val="bg1"/>
                </a:solidFill>
              </a:rPr>
              <a:t>Deuteronomy 30:19</a:t>
            </a:r>
            <a:br>
              <a:rPr lang="en-US" sz="4800" dirty="0"/>
            </a:br>
            <a:r>
              <a:rPr lang="en-US" sz="6000" b="1" baseline="30000" dirty="0">
                <a:solidFill>
                  <a:srgbClr val="FFFF00"/>
                </a:solidFill>
              </a:rPr>
              <a:t>“</a:t>
            </a:r>
            <a:r>
              <a:rPr lang="en-US" sz="4800" b="1" i="1" dirty="0">
                <a:solidFill>
                  <a:srgbClr val="FFFF00"/>
                </a:solidFill>
                <a:latin typeface="Times New Roman" panose="02020603050405020304" pitchFamily="18" charset="0"/>
                <a:cs typeface="Times New Roman" panose="02020603050405020304" pitchFamily="18" charset="0"/>
              </a:rPr>
              <a:t>I call heaven and earth to record this day against you, that I have set before you</a:t>
            </a:r>
          </a:p>
          <a:p>
            <a:pPr algn="ctr"/>
            <a:r>
              <a:rPr lang="en-US" sz="4800" b="1" i="1" dirty="0">
                <a:solidFill>
                  <a:srgbClr val="FFFF00"/>
                </a:solidFill>
                <a:latin typeface="Times New Roman" panose="02020603050405020304" pitchFamily="18" charset="0"/>
                <a:cs typeface="Times New Roman" panose="02020603050405020304" pitchFamily="18" charset="0"/>
              </a:rPr>
              <a:t> life and death, blessing and cursing: </a:t>
            </a:r>
          </a:p>
          <a:p>
            <a:pPr algn="ctr"/>
            <a:r>
              <a:rPr lang="en-US" sz="6000" b="1" i="1" dirty="0">
                <a:solidFill>
                  <a:srgbClr val="FFFF00"/>
                </a:solidFill>
                <a:latin typeface="Times New Roman" panose="02020603050405020304" pitchFamily="18" charset="0"/>
                <a:cs typeface="Times New Roman" panose="02020603050405020304" pitchFamily="18" charset="0"/>
              </a:rPr>
              <a:t>therefore choose life, </a:t>
            </a:r>
          </a:p>
          <a:p>
            <a:pPr algn="ctr"/>
            <a:r>
              <a:rPr lang="en-US" sz="6000" b="1" i="1" dirty="0">
                <a:solidFill>
                  <a:srgbClr val="FFFF00"/>
                </a:solidFill>
                <a:latin typeface="Times New Roman" panose="02020603050405020304" pitchFamily="18" charset="0"/>
                <a:cs typeface="Times New Roman" panose="02020603050405020304" pitchFamily="18" charset="0"/>
              </a:rPr>
              <a:t>that thou and thy seed may live:” </a:t>
            </a:r>
            <a:br>
              <a:rPr lang="en-US" sz="6000" b="1" i="1" dirty="0">
                <a:solidFill>
                  <a:srgbClr val="FFFF00"/>
                </a:solidFill>
                <a:latin typeface="Times New Roman" panose="02020603050405020304" pitchFamily="18" charset="0"/>
                <a:cs typeface="Times New Roman" panose="02020603050405020304" pitchFamily="18" charset="0"/>
              </a:rPr>
            </a:br>
            <a:endParaRPr lang="en-US" sz="6000" b="1" i="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9158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p:cTn id="7"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6">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6">
                                            <p:txEl>
                                              <p:pRg st="3" end="3"/>
                                            </p:txEl>
                                          </p:spTgt>
                                        </p:tgtEl>
                                        <p:attrNameLst>
                                          <p:attrName>style.visibility</p:attrName>
                                        </p:attrNameLst>
                                      </p:cBhvr>
                                      <p:to>
                                        <p:strVal val="visible"/>
                                      </p:to>
                                    </p:set>
                                    <p:anim calcmode="lin" valueType="num">
                                      <p:cBhvr>
                                        <p:cTn id="14"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15"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16" dur="10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17"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0" y="1"/>
            <a:ext cx="12192000" cy="5791199"/>
          </a:xfrm>
        </p:spPr>
        <p:txBody>
          <a:bodyPr/>
          <a:lstStyle/>
          <a:p>
            <a:pPr marL="0" indent="0">
              <a:spcBef>
                <a:spcPts val="1200"/>
              </a:spcBef>
              <a:buNone/>
            </a:pPr>
            <a:r>
              <a:rPr lang="en-US" sz="4400" b="1" i="1" dirty="0">
                <a:latin typeface="Times New Roman" panose="02020603050405020304" pitchFamily="18" charset="0"/>
                <a:cs typeface="Times New Roman" panose="02020603050405020304" pitchFamily="18" charset="0"/>
              </a:rPr>
              <a:t>1</a:t>
            </a:r>
            <a:r>
              <a:rPr lang="en-US" sz="5400" b="1" i="1" dirty="0">
                <a:latin typeface="Times New Roman" panose="02020603050405020304" pitchFamily="18" charset="0"/>
                <a:cs typeface="Times New Roman" panose="02020603050405020304" pitchFamily="18" charset="0"/>
              </a:rPr>
              <a:t>2.</a:t>
            </a:r>
            <a:r>
              <a:rPr lang="en-US" sz="5400" b="1" i="1" u="sng" dirty="0">
                <a:solidFill>
                  <a:srgbClr val="FF0066"/>
                </a:solidFill>
                <a:latin typeface="Times New Roman" panose="02020603050405020304" pitchFamily="18" charset="0"/>
                <a:cs typeface="Times New Roman" panose="02020603050405020304" pitchFamily="18" charset="0"/>
              </a:rPr>
              <a:t> Response</a:t>
            </a:r>
            <a:r>
              <a:rPr lang="en-US" sz="4800" b="1" i="1" u="sng" dirty="0">
                <a:solidFill>
                  <a:srgbClr val="FF0066"/>
                </a:solidFill>
                <a:latin typeface="Times New Roman" panose="02020603050405020304" pitchFamily="18" charset="0"/>
                <a:cs typeface="Times New Roman" panose="02020603050405020304" pitchFamily="18" charset="0"/>
              </a:rPr>
              <a:t>:</a:t>
            </a:r>
            <a:r>
              <a:rPr lang="en-US" sz="4800" b="1" i="1" dirty="0">
                <a:solidFill>
                  <a:srgbClr val="FF0066"/>
                </a:solidFill>
                <a:latin typeface="Times New Roman" panose="02020603050405020304" pitchFamily="18" charset="0"/>
                <a:cs typeface="Times New Roman" panose="02020603050405020304" pitchFamily="18" charset="0"/>
              </a:rPr>
              <a:t>  </a:t>
            </a:r>
            <a:r>
              <a:rPr lang="en-US" sz="4800" b="1" i="1" dirty="0">
                <a:solidFill>
                  <a:srgbClr val="000000"/>
                </a:solidFill>
                <a:latin typeface="Times New Roman" panose="02020603050405020304" pitchFamily="18" charset="0"/>
                <a:cs typeface="Times New Roman" panose="02020603050405020304" pitchFamily="18" charset="0"/>
              </a:rPr>
              <a:t>We decide if (or how) we will </a:t>
            </a:r>
          </a:p>
          <a:p>
            <a:pPr marL="0" indent="0">
              <a:spcBef>
                <a:spcPts val="0"/>
              </a:spcBef>
              <a:buNone/>
            </a:pPr>
            <a:r>
              <a:rPr lang="en-US" sz="4800" b="1" i="1" dirty="0">
                <a:solidFill>
                  <a:srgbClr val="000000"/>
                </a:solidFill>
                <a:latin typeface="Times New Roman" panose="02020603050405020304" pitchFamily="18" charset="0"/>
                <a:cs typeface="Times New Roman" panose="02020603050405020304" pitchFamily="18" charset="0"/>
              </a:rPr>
              <a:t>           respond to God and His revelation. </a:t>
            </a:r>
          </a:p>
          <a:p>
            <a:pPr marL="742950" indent="-742950">
              <a:spcBef>
                <a:spcPts val="0"/>
              </a:spcBef>
              <a:buAutoNum type="alphaUcPeriod"/>
            </a:pPr>
            <a:r>
              <a:rPr lang="en-US" sz="4400" b="1" dirty="0">
                <a:latin typeface="Times New Roman" panose="02020603050405020304" pitchFamily="18" charset="0"/>
                <a:cs typeface="Times New Roman" panose="02020603050405020304" pitchFamily="18" charset="0"/>
              </a:rPr>
              <a:t>Freedom of Choice is God’s gift to us.</a:t>
            </a:r>
          </a:p>
          <a:p>
            <a:pPr marL="742950" indent="-742950">
              <a:spcBef>
                <a:spcPts val="0"/>
              </a:spcBef>
              <a:buAutoNum type="alphaUcPeriod"/>
            </a:pPr>
            <a:r>
              <a:rPr lang="en-US" sz="4400" b="1" dirty="0">
                <a:latin typeface="Times New Roman" panose="02020603050405020304" pitchFamily="18" charset="0"/>
                <a:cs typeface="Times New Roman" panose="02020603050405020304" pitchFamily="18" charset="0"/>
              </a:rPr>
              <a:t>This Freedom is Satan’s greatest </a:t>
            </a:r>
            <a:r>
              <a:rPr lang="en-US" sz="4400" b="1" i="1" u="sng" dirty="0">
                <a:solidFill>
                  <a:srgbClr val="FF0066"/>
                </a:solidFill>
                <a:latin typeface="Times New Roman" panose="02020603050405020304" pitchFamily="18" charset="0"/>
                <a:cs typeface="Times New Roman" panose="02020603050405020304" pitchFamily="18" charset="0"/>
              </a:rPr>
              <a:t>opportunity.</a:t>
            </a:r>
            <a:r>
              <a:rPr lang="en-US" sz="4400" b="1" dirty="0">
                <a:latin typeface="Times New Roman" panose="02020603050405020304" pitchFamily="18" charset="0"/>
                <a:cs typeface="Times New Roman" panose="02020603050405020304" pitchFamily="18" charset="0"/>
              </a:rPr>
              <a:t>   </a:t>
            </a:r>
          </a:p>
          <a:p>
            <a:pPr marL="0" indent="0">
              <a:spcBef>
                <a:spcPts val="0"/>
              </a:spcBef>
              <a:buNone/>
            </a:pPr>
            <a:r>
              <a:rPr lang="en-US" sz="4400" b="1" dirty="0">
                <a:latin typeface="Times New Roman" panose="02020603050405020304" pitchFamily="18" charset="0"/>
                <a:cs typeface="Times New Roman" panose="02020603050405020304" pitchFamily="18" charset="0"/>
              </a:rPr>
              <a:t>  </a:t>
            </a:r>
          </a:p>
          <a:p>
            <a:pPr marL="0" indent="0">
              <a:spcBef>
                <a:spcPts val="0"/>
              </a:spcBef>
              <a:buNone/>
            </a:pPr>
            <a:endParaRPr lang="en-US" sz="2800" b="1" i="1" dirty="0">
              <a:solidFill>
                <a:srgbClr val="000000"/>
              </a:solidFill>
            </a:endParaRPr>
          </a:p>
        </p:txBody>
      </p:sp>
      <p:pic>
        <p:nvPicPr>
          <p:cNvPr id="1026" name="Picture 2" descr="Did Satan Promise Eve Immortality?">
            <a:extLst>
              <a:ext uri="{FF2B5EF4-FFF2-40B4-BE49-F238E27FC236}">
                <a16:creationId xmlns:a16="http://schemas.microsoft.com/office/drawing/2014/main" id="{FFAF0E90-88EB-4585-E748-DB04DE5A9B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7401" y="3121370"/>
            <a:ext cx="2477814" cy="372349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623175E-F226-EDED-300A-D5164FE94522}"/>
              </a:ext>
            </a:extLst>
          </p:cNvPr>
          <p:cNvSpPr txBox="1"/>
          <p:nvPr/>
        </p:nvSpPr>
        <p:spPr>
          <a:xfrm>
            <a:off x="152400" y="3087211"/>
            <a:ext cx="9488216" cy="3447098"/>
          </a:xfrm>
          <a:prstGeom prst="rect">
            <a:avLst/>
          </a:prstGeom>
          <a:noFill/>
        </p:spPr>
        <p:txBody>
          <a:bodyPr wrap="square">
            <a:spAutoFit/>
          </a:bodyPr>
          <a:lstStyle/>
          <a:p>
            <a:pPr algn="ctr"/>
            <a:r>
              <a:rPr lang="en-US" sz="2800" dirty="0"/>
              <a:t>Genesis 3:1-6 </a:t>
            </a:r>
            <a:r>
              <a:rPr lang="en-US" sz="3600" b="1" i="1" dirty="0">
                <a:solidFill>
                  <a:srgbClr val="FF0000"/>
                </a:solidFill>
                <a:latin typeface="Times New Roman" panose="02020603050405020304" pitchFamily="18" charset="0"/>
                <a:cs typeface="Times New Roman" panose="02020603050405020304" pitchFamily="18" charset="0"/>
              </a:rPr>
              <a:t>“Now the serpent was more </a:t>
            </a:r>
            <a:r>
              <a:rPr lang="en-US" sz="3600" b="1" i="1" dirty="0" err="1">
                <a:solidFill>
                  <a:srgbClr val="FF0000"/>
                </a:solidFill>
                <a:latin typeface="Times New Roman" panose="02020603050405020304" pitchFamily="18" charset="0"/>
                <a:cs typeface="Times New Roman" panose="02020603050405020304" pitchFamily="18" charset="0"/>
              </a:rPr>
              <a:t>subtil</a:t>
            </a:r>
            <a:r>
              <a:rPr lang="en-US" sz="3600" b="1" i="1" dirty="0">
                <a:solidFill>
                  <a:srgbClr val="FF0000"/>
                </a:solidFill>
                <a:latin typeface="Times New Roman" panose="02020603050405020304" pitchFamily="18" charset="0"/>
                <a:cs typeface="Times New Roman" panose="02020603050405020304" pitchFamily="18" charset="0"/>
              </a:rPr>
              <a:t> than any beast which the LORD God had made. </a:t>
            </a:r>
            <a:r>
              <a:rPr lang="en-US" sz="4000" b="1" i="1" dirty="0">
                <a:solidFill>
                  <a:srgbClr val="FF0000"/>
                </a:solidFill>
                <a:latin typeface="Times New Roman" panose="02020603050405020304" pitchFamily="18" charset="0"/>
                <a:cs typeface="Times New Roman" panose="02020603050405020304" pitchFamily="18" charset="0"/>
              </a:rPr>
              <a:t>And he said unto the woman</a:t>
            </a:r>
            <a:r>
              <a:rPr lang="en-US" sz="3600" b="1" i="1" dirty="0">
                <a:solidFill>
                  <a:srgbClr val="FF0000"/>
                </a:solidFill>
                <a:latin typeface="Times New Roman" panose="02020603050405020304" pitchFamily="18" charset="0"/>
                <a:cs typeface="Times New Roman" panose="02020603050405020304" pitchFamily="18" charset="0"/>
              </a:rPr>
              <a:t>, </a:t>
            </a:r>
          </a:p>
          <a:p>
            <a:pPr algn="ctr"/>
            <a:r>
              <a:rPr lang="en-US" sz="44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Yea, hath God said, Ye shall not eat of every tree of the garden?” </a:t>
            </a:r>
          </a:p>
          <a:p>
            <a:endParaRPr lang="en-US" dirty="0"/>
          </a:p>
        </p:txBody>
      </p:sp>
    </p:spTree>
    <p:extLst>
      <p:ext uri="{BB962C8B-B14F-4D97-AF65-F5344CB8AC3E}">
        <p14:creationId xmlns:p14="http://schemas.microsoft.com/office/powerpoint/2010/main" val="746033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0" y="1"/>
            <a:ext cx="12192000" cy="5791199"/>
          </a:xfrm>
        </p:spPr>
        <p:txBody>
          <a:bodyPr/>
          <a:lstStyle/>
          <a:p>
            <a:pPr marL="0" indent="0" algn="ctr">
              <a:spcBef>
                <a:spcPts val="1200"/>
              </a:spcBef>
              <a:buNone/>
            </a:pPr>
            <a:r>
              <a:rPr lang="en-US" sz="4800" b="1" dirty="0">
                <a:latin typeface="Times New Roman" panose="02020603050405020304" pitchFamily="18" charset="0"/>
                <a:cs typeface="Times New Roman" panose="02020603050405020304" pitchFamily="18" charset="0"/>
              </a:rPr>
              <a:t>The Cycle of Souls and Societies Deut. 8</a:t>
            </a:r>
          </a:p>
          <a:p>
            <a:pPr marL="914400" indent="-914400">
              <a:spcBef>
                <a:spcPts val="1200"/>
              </a:spcBef>
              <a:buAutoNum type="arabicPeriod"/>
            </a:pPr>
            <a:r>
              <a:rPr lang="en-US" sz="4800" b="1" i="1" u="sng" dirty="0">
                <a:solidFill>
                  <a:srgbClr val="FF0066"/>
                </a:solidFill>
                <a:latin typeface="Times New Roman" panose="02020603050405020304" pitchFamily="18" charset="0"/>
                <a:cs typeface="Times New Roman" panose="02020603050405020304" pitchFamily="18" charset="0"/>
              </a:rPr>
              <a:t>Revelation</a:t>
            </a:r>
            <a:r>
              <a:rPr lang="en-US" sz="4400" b="1" i="1" u="sng" dirty="0">
                <a:solidFill>
                  <a:srgbClr val="FF0066"/>
                </a:solidFill>
                <a:latin typeface="Times New Roman" panose="02020603050405020304" pitchFamily="18" charset="0"/>
                <a:cs typeface="Times New Roman" panose="02020603050405020304" pitchFamily="18" charset="0"/>
              </a:rPr>
              <a:t>:</a:t>
            </a:r>
            <a:r>
              <a:rPr lang="en-US" sz="4400" b="1" i="1" dirty="0">
                <a:solidFill>
                  <a:srgbClr val="000000"/>
                </a:solidFill>
                <a:latin typeface="Times New Roman" panose="02020603050405020304" pitchFamily="18" charset="0"/>
                <a:cs typeface="Times New Roman" panose="02020603050405020304" pitchFamily="18" charset="0"/>
              </a:rPr>
              <a:t>  </a:t>
            </a:r>
            <a:r>
              <a:rPr lang="en-US" sz="4000" b="1" i="1" dirty="0">
                <a:solidFill>
                  <a:srgbClr val="000000"/>
                </a:solidFill>
                <a:latin typeface="Times New Roman" panose="02020603050405020304" pitchFamily="18" charset="0"/>
                <a:cs typeface="Times New Roman" panose="02020603050405020304" pitchFamily="18" charset="0"/>
              </a:rPr>
              <a:t>   2 </a:t>
            </a:r>
            <a:r>
              <a:rPr lang="en-US" sz="5400" b="1" i="1" dirty="0">
                <a:latin typeface="Times New Roman" panose="02020603050405020304" pitchFamily="18" charset="0"/>
                <a:cs typeface="Times New Roman" panose="02020603050405020304" pitchFamily="18" charset="0"/>
              </a:rPr>
              <a:t>.</a:t>
            </a:r>
            <a:r>
              <a:rPr lang="en-US" sz="5400" b="1" i="1" u="sng" dirty="0">
                <a:solidFill>
                  <a:srgbClr val="FF0066"/>
                </a:solidFill>
                <a:latin typeface="Times New Roman" panose="02020603050405020304" pitchFamily="18" charset="0"/>
                <a:cs typeface="Times New Roman" panose="02020603050405020304" pitchFamily="18" charset="0"/>
              </a:rPr>
              <a:t> Response</a:t>
            </a:r>
            <a:r>
              <a:rPr lang="en-US" sz="4800" b="1" i="1" u="sng" dirty="0">
                <a:solidFill>
                  <a:srgbClr val="FF0066"/>
                </a:solidFill>
                <a:latin typeface="Times New Roman" panose="02020603050405020304" pitchFamily="18" charset="0"/>
                <a:cs typeface="Times New Roman" panose="02020603050405020304" pitchFamily="18" charset="0"/>
              </a:rPr>
              <a:t>:</a:t>
            </a:r>
          </a:p>
          <a:p>
            <a:pPr marL="0" lvl="0" indent="0">
              <a:buNone/>
            </a:pPr>
            <a:r>
              <a:rPr lang="en-US" sz="4800" b="1" dirty="0">
                <a:solidFill>
                  <a:prstClr val="black"/>
                </a:solidFill>
                <a:latin typeface="Times New Roman" panose="02020603050405020304" pitchFamily="18" charset="0"/>
                <a:cs typeface="Times New Roman" panose="02020603050405020304" pitchFamily="18" charset="0"/>
              </a:rPr>
              <a:t>3. </a:t>
            </a:r>
            <a:r>
              <a:rPr lang="en-US" sz="4800" b="1" i="1" u="sng" dirty="0">
                <a:solidFill>
                  <a:srgbClr val="FF0066"/>
                </a:solidFill>
                <a:latin typeface="Times New Roman" panose="02020603050405020304" pitchFamily="18" charset="0"/>
                <a:cs typeface="Times New Roman" panose="02020603050405020304" pitchFamily="18" charset="0"/>
              </a:rPr>
              <a:t>Reward:</a:t>
            </a:r>
            <a:r>
              <a:rPr lang="en-US" sz="4400" dirty="0">
                <a:solidFill>
                  <a:prstClr val="black"/>
                </a:solidFill>
                <a:latin typeface="Times New Roman" panose="02020603050405020304" pitchFamily="18" charset="0"/>
                <a:cs typeface="Times New Roman" panose="02020603050405020304" pitchFamily="18" charset="0"/>
              </a:rPr>
              <a:t>  </a:t>
            </a:r>
            <a:r>
              <a:rPr lang="en-US" sz="4400" b="1" dirty="0">
                <a:solidFill>
                  <a:prstClr val="black"/>
                </a:solidFill>
                <a:latin typeface="Times New Roman" panose="02020603050405020304" pitchFamily="18" charset="0"/>
                <a:cs typeface="Times New Roman" panose="02020603050405020304" pitchFamily="18" charset="0"/>
              </a:rPr>
              <a:t>If we respond obediently, God blesses     </a:t>
            </a:r>
          </a:p>
          <a:p>
            <a:pPr marL="0" lvl="0" indent="0">
              <a:spcBef>
                <a:spcPts val="0"/>
              </a:spcBef>
              <a:buNone/>
            </a:pPr>
            <a:r>
              <a:rPr lang="en-US" sz="4400" b="1" dirty="0">
                <a:solidFill>
                  <a:prstClr val="black"/>
                </a:solidFill>
                <a:latin typeface="Times New Roman" panose="02020603050405020304" pitchFamily="18" charset="0"/>
                <a:cs typeface="Times New Roman" panose="02020603050405020304" pitchFamily="18" charset="0"/>
              </a:rPr>
              <a:t>         (that heart, home, or society).</a:t>
            </a:r>
          </a:p>
          <a:p>
            <a:pPr marL="0" lvl="0" indent="0">
              <a:buNone/>
            </a:pPr>
            <a:r>
              <a:rPr lang="en-US" dirty="0">
                <a:solidFill>
                  <a:prstClr val="black"/>
                </a:solidFill>
              </a:rPr>
              <a:t>   </a:t>
            </a:r>
            <a:r>
              <a:rPr lang="en-US" sz="4000" dirty="0">
                <a:solidFill>
                  <a:prstClr val="black"/>
                </a:solidFill>
              </a:rPr>
              <a:t>Vs 2  </a:t>
            </a:r>
            <a:r>
              <a:rPr lang="en-US" sz="4000" b="1" i="1" dirty="0">
                <a:solidFill>
                  <a:srgbClr val="FF0000"/>
                </a:solidFill>
                <a:latin typeface="Times New Roman" pitchFamily="18" charset="0"/>
                <a:cs typeface="Times New Roman" pitchFamily="18" charset="0"/>
              </a:rPr>
              <a:t>“</a:t>
            </a:r>
            <a:r>
              <a:rPr lang="en-US" sz="4400" b="1" i="1" u="sng" dirty="0">
                <a:solidFill>
                  <a:srgbClr val="FF0000"/>
                </a:solidFill>
                <a:latin typeface="Times New Roman" pitchFamily="18" charset="0"/>
                <a:cs typeface="Times New Roman" pitchFamily="18" charset="0"/>
              </a:rPr>
              <a:t>ye shall multiply </a:t>
            </a:r>
            <a:r>
              <a:rPr lang="en-US" sz="4400" b="1" i="1" dirty="0">
                <a:solidFill>
                  <a:srgbClr val="FF0000"/>
                </a:solidFill>
                <a:latin typeface="Times New Roman" pitchFamily="18" charset="0"/>
                <a:cs typeface="Times New Roman" pitchFamily="18" charset="0"/>
              </a:rPr>
              <a:t>and </a:t>
            </a:r>
            <a:r>
              <a:rPr lang="en-US" sz="4400" b="1" i="1" u="sng" dirty="0">
                <a:solidFill>
                  <a:srgbClr val="FF0000"/>
                </a:solidFill>
                <a:latin typeface="Times New Roman" pitchFamily="18" charset="0"/>
                <a:cs typeface="Times New Roman" pitchFamily="18" charset="0"/>
              </a:rPr>
              <a:t>possess the land</a:t>
            </a:r>
            <a:r>
              <a:rPr lang="en-US" sz="4400" b="1" i="1" dirty="0">
                <a:solidFill>
                  <a:srgbClr val="FF0000"/>
                </a:solidFill>
                <a:latin typeface="Times New Roman" pitchFamily="18" charset="0"/>
                <a:cs typeface="Times New Roman" pitchFamily="18" charset="0"/>
              </a:rPr>
              <a:t>…”  </a:t>
            </a:r>
          </a:p>
          <a:p>
            <a:pPr marL="0" lvl="0" indent="0">
              <a:buNone/>
            </a:pPr>
            <a:r>
              <a:rPr lang="en-US" sz="4000" b="1" i="1" dirty="0">
                <a:solidFill>
                  <a:srgbClr val="FF0000"/>
                </a:solidFill>
                <a:latin typeface="Times New Roman" pitchFamily="18" charset="0"/>
                <a:cs typeface="Times New Roman" pitchFamily="18" charset="0"/>
              </a:rPr>
              <a:t>  </a:t>
            </a:r>
            <a:r>
              <a:rPr lang="en-US" sz="4000" b="1" i="1" dirty="0">
                <a:solidFill>
                  <a:srgbClr val="000000"/>
                </a:solidFill>
                <a:latin typeface="Times New Roman" pitchFamily="18" charset="0"/>
                <a:cs typeface="Times New Roman" pitchFamily="18" charset="0"/>
              </a:rPr>
              <a:t>7…</a:t>
            </a:r>
            <a:r>
              <a:rPr lang="en-US" sz="4000" b="1" i="1" dirty="0">
                <a:solidFill>
                  <a:srgbClr val="FF0000"/>
                </a:solidFill>
                <a:latin typeface="Times New Roman" pitchFamily="18" charset="0"/>
                <a:cs typeface="Times New Roman" pitchFamily="18" charset="0"/>
              </a:rPr>
              <a:t> the LORD thy God bringeth thee </a:t>
            </a:r>
            <a:r>
              <a:rPr lang="en-US" sz="4000" b="1" i="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into a good land</a:t>
            </a:r>
            <a:r>
              <a:rPr lang="en-US" sz="4000" b="1" i="1" dirty="0">
                <a:solidFill>
                  <a:srgbClr val="FF0000"/>
                </a:solidFill>
                <a:latin typeface="Times New Roman" pitchFamily="18" charset="0"/>
                <a:cs typeface="Times New Roman" pitchFamily="18" charset="0"/>
              </a:rPr>
              <a:t>, </a:t>
            </a:r>
          </a:p>
          <a:p>
            <a:pPr marL="0" lvl="0" indent="0">
              <a:spcBef>
                <a:spcPts val="0"/>
              </a:spcBef>
              <a:buNone/>
            </a:pPr>
            <a:r>
              <a:rPr lang="en-US" sz="4000" b="1" i="1" dirty="0">
                <a:solidFill>
                  <a:srgbClr val="FF0000"/>
                </a:solidFill>
                <a:latin typeface="Times New Roman" pitchFamily="18" charset="0"/>
                <a:cs typeface="Times New Roman" pitchFamily="18" charset="0"/>
              </a:rPr>
              <a:t>  </a:t>
            </a:r>
            <a:r>
              <a:rPr lang="en-US" sz="4000" b="1" i="1" dirty="0">
                <a:solidFill>
                  <a:srgbClr val="000000"/>
                </a:solidFill>
                <a:latin typeface="Times New Roman" pitchFamily="18" charset="0"/>
                <a:cs typeface="Times New Roman" pitchFamily="18" charset="0"/>
              </a:rPr>
              <a:t>10 </a:t>
            </a:r>
            <a:r>
              <a:rPr lang="en-US" sz="4000" b="1" i="1" dirty="0">
                <a:solidFill>
                  <a:srgbClr val="FF0000"/>
                </a:solidFill>
                <a:latin typeface="Times New Roman" pitchFamily="18" charset="0"/>
                <a:cs typeface="Times New Roman" pitchFamily="18" charset="0"/>
              </a:rPr>
              <a:t>When thou hast eaten and </a:t>
            </a:r>
            <a:r>
              <a:rPr lang="en-US" sz="4000" b="1" i="1" u="sng" dirty="0">
                <a:solidFill>
                  <a:srgbClr val="FF0000"/>
                </a:solidFill>
                <a:latin typeface="Times New Roman" pitchFamily="18" charset="0"/>
                <a:cs typeface="Times New Roman" pitchFamily="18" charset="0"/>
              </a:rPr>
              <a:t>art full</a:t>
            </a:r>
            <a:r>
              <a:rPr lang="en-US" sz="4000" b="1" i="1" dirty="0">
                <a:solidFill>
                  <a:srgbClr val="FF0000"/>
                </a:solidFill>
                <a:latin typeface="Times New Roman" pitchFamily="18" charset="0"/>
                <a:cs typeface="Times New Roman" pitchFamily="18" charset="0"/>
              </a:rPr>
              <a:t>, then thou shalt </a:t>
            </a:r>
          </a:p>
          <a:p>
            <a:pPr marL="0" lvl="0" indent="0">
              <a:spcBef>
                <a:spcPts val="0"/>
              </a:spcBef>
              <a:buNone/>
            </a:pPr>
            <a:r>
              <a:rPr lang="en-US" sz="4000" b="1" i="1" dirty="0">
                <a:solidFill>
                  <a:srgbClr val="FF0000"/>
                </a:solidFill>
                <a:latin typeface="Times New Roman" pitchFamily="18" charset="0"/>
                <a:cs typeface="Times New Roman" pitchFamily="18" charset="0"/>
              </a:rPr>
              <a:t>        bless the LORD </a:t>
            </a:r>
            <a:r>
              <a:rPr lang="en-US" sz="4400" b="1" i="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for the good land …” </a:t>
            </a:r>
            <a:endParaRPr lang="en-US" sz="4000" b="1" i="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marL="0" indent="0">
              <a:spcBef>
                <a:spcPts val="1200"/>
              </a:spcBef>
              <a:buNone/>
            </a:pPr>
            <a:endParaRPr lang="en-US" sz="2800" b="1" i="1" dirty="0">
              <a:solidFill>
                <a:srgbClr val="000000"/>
              </a:solidFill>
            </a:endParaRPr>
          </a:p>
        </p:txBody>
      </p:sp>
    </p:spTree>
    <p:extLst>
      <p:ext uri="{BB962C8B-B14F-4D97-AF65-F5344CB8AC3E}">
        <p14:creationId xmlns:p14="http://schemas.microsoft.com/office/powerpoint/2010/main" val="3649972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23">
                                            <p:txEl>
                                              <p:pRg st="4" end="4"/>
                                            </p:txEl>
                                          </p:spTgt>
                                        </p:tgtEl>
                                        <p:attrNameLst>
                                          <p:attrName>style.visibility</p:attrName>
                                        </p:attrNameLst>
                                      </p:cBhvr>
                                      <p:to>
                                        <p:strVal val="visible"/>
                                      </p:to>
                                    </p:set>
                                    <p:anim calcmode="lin" valueType="num">
                                      <p:cBhvr>
                                        <p:cTn id="7" dur="500" fill="hold"/>
                                        <p:tgtEl>
                                          <p:spTgt spid="5123">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5123">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5123">
                                            <p:txEl>
                                              <p:pRg st="4" end="4"/>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123">
                                            <p:txEl>
                                              <p:pRg st="5" end="5"/>
                                            </p:txEl>
                                          </p:spTgt>
                                        </p:tgtEl>
                                        <p:attrNameLst>
                                          <p:attrName>style.visibility</p:attrName>
                                        </p:attrNameLst>
                                      </p:cBhvr>
                                      <p:to>
                                        <p:strVal val="visible"/>
                                      </p:to>
                                    </p:set>
                                    <p:animEffect transition="in" filter="barn(inVertical)">
                                      <p:cBhvr>
                                        <p:cTn id="14" dur="500"/>
                                        <p:tgtEl>
                                          <p:spTgt spid="5123">
                                            <p:txEl>
                                              <p:pRg st="5" end="5"/>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123">
                                            <p:txEl>
                                              <p:pRg st="6" end="6"/>
                                            </p:txEl>
                                          </p:spTgt>
                                        </p:tgtEl>
                                        <p:attrNameLst>
                                          <p:attrName>style.visibility</p:attrName>
                                        </p:attrNameLst>
                                      </p:cBhvr>
                                      <p:to>
                                        <p:strVal val="visible"/>
                                      </p:to>
                                    </p:set>
                                    <p:animEffect transition="in" filter="fade">
                                      <p:cBhvr>
                                        <p:cTn id="19" dur="1000"/>
                                        <p:tgtEl>
                                          <p:spTgt spid="5123">
                                            <p:txEl>
                                              <p:pRg st="6" end="6"/>
                                            </p:txEl>
                                          </p:spTgt>
                                        </p:tgtEl>
                                      </p:cBhvr>
                                    </p:animEffect>
                                    <p:anim calcmode="lin" valueType="num">
                                      <p:cBhvr>
                                        <p:cTn id="20" dur="1000" fill="hold"/>
                                        <p:tgtEl>
                                          <p:spTgt spid="5123">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5123">
                                            <p:txEl>
                                              <p:pRg st="6" end="6"/>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123">
                                            <p:txEl>
                                              <p:pRg st="7" end="7"/>
                                            </p:txEl>
                                          </p:spTgt>
                                        </p:tgtEl>
                                        <p:attrNameLst>
                                          <p:attrName>style.visibility</p:attrName>
                                        </p:attrNameLst>
                                      </p:cBhvr>
                                      <p:to>
                                        <p:strVal val="visible"/>
                                      </p:to>
                                    </p:set>
                                    <p:animEffect transition="in" filter="fade">
                                      <p:cBhvr>
                                        <p:cTn id="24" dur="1000"/>
                                        <p:tgtEl>
                                          <p:spTgt spid="5123">
                                            <p:txEl>
                                              <p:pRg st="7" end="7"/>
                                            </p:txEl>
                                          </p:spTgt>
                                        </p:tgtEl>
                                      </p:cBhvr>
                                    </p:animEffect>
                                    <p:anim calcmode="lin" valueType="num">
                                      <p:cBhvr>
                                        <p:cTn id="25" dur="1000" fill="hold"/>
                                        <p:tgtEl>
                                          <p:spTgt spid="5123">
                                            <p:txEl>
                                              <p:pRg st="7" end="7"/>
                                            </p:txEl>
                                          </p:spTgt>
                                        </p:tgtEl>
                                        <p:attrNameLst>
                                          <p:attrName>ppt_x</p:attrName>
                                        </p:attrNameLst>
                                      </p:cBhvr>
                                      <p:tavLst>
                                        <p:tav tm="0">
                                          <p:val>
                                            <p:strVal val="#ppt_x"/>
                                          </p:val>
                                        </p:tav>
                                        <p:tav tm="100000">
                                          <p:val>
                                            <p:strVal val="#ppt_x"/>
                                          </p:val>
                                        </p:tav>
                                      </p:tavLst>
                                    </p:anim>
                                    <p:anim calcmode="lin" valueType="num">
                                      <p:cBhvr>
                                        <p:cTn id="26" dur="1000" fill="hold"/>
                                        <p:tgtEl>
                                          <p:spTgt spid="51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0" y="1"/>
            <a:ext cx="12192000" cy="5791199"/>
          </a:xfrm>
        </p:spPr>
        <p:txBody>
          <a:bodyPr/>
          <a:lstStyle/>
          <a:p>
            <a:pPr marL="0" indent="0" algn="ctr">
              <a:spcBef>
                <a:spcPts val="1200"/>
              </a:spcBef>
              <a:buNone/>
            </a:pPr>
            <a:r>
              <a:rPr lang="en-US" sz="4800" b="1" dirty="0">
                <a:latin typeface="Times New Roman" panose="02020603050405020304" pitchFamily="18" charset="0"/>
                <a:cs typeface="Times New Roman" panose="02020603050405020304" pitchFamily="18" charset="0"/>
              </a:rPr>
              <a:t>The Cycle of Souls and Societies Deut. 8</a:t>
            </a:r>
          </a:p>
          <a:p>
            <a:pPr marL="0" lvl="0" indent="0">
              <a:spcBef>
                <a:spcPts val="0"/>
              </a:spcBef>
              <a:buNone/>
            </a:pPr>
            <a:r>
              <a:rPr lang="en-US" sz="4800" b="1" dirty="0">
                <a:latin typeface="Times New Roman" panose="02020603050405020304" pitchFamily="18" charset="0"/>
                <a:cs typeface="Times New Roman" panose="02020603050405020304" pitchFamily="18" charset="0"/>
              </a:rPr>
              <a:t>3. </a:t>
            </a:r>
            <a:r>
              <a:rPr lang="en-US" sz="4800" b="1" i="1" u="sng" dirty="0">
                <a:solidFill>
                  <a:srgbClr val="FF0066"/>
                </a:solidFill>
                <a:latin typeface="Times New Roman" panose="02020603050405020304" pitchFamily="18" charset="0"/>
                <a:cs typeface="Times New Roman" panose="02020603050405020304" pitchFamily="18" charset="0"/>
              </a:rPr>
              <a:t>Reward:</a:t>
            </a:r>
            <a:r>
              <a:rPr lang="en-US" sz="4400" dirty="0">
                <a:solidFill>
                  <a:prstClr val="black"/>
                </a:solidFill>
                <a:latin typeface="Times New Roman" panose="02020603050405020304" pitchFamily="18" charset="0"/>
                <a:cs typeface="Times New Roman" panose="02020603050405020304" pitchFamily="18" charset="0"/>
              </a:rPr>
              <a:t>  </a:t>
            </a:r>
            <a:r>
              <a:rPr lang="en-US" sz="4400" b="1" dirty="0">
                <a:solidFill>
                  <a:prstClr val="black"/>
                </a:solidFill>
                <a:latin typeface="Times New Roman" panose="02020603050405020304" pitchFamily="18" charset="0"/>
                <a:cs typeface="Times New Roman" panose="02020603050405020304" pitchFamily="18" charset="0"/>
              </a:rPr>
              <a:t>If we respond obediently, God blesses     </a:t>
            </a:r>
          </a:p>
          <a:p>
            <a:pPr marL="0" lvl="0" indent="0" algn="ctr">
              <a:spcBef>
                <a:spcPts val="0"/>
              </a:spcBef>
              <a:buNone/>
            </a:pPr>
            <a:r>
              <a:rPr lang="en-US" sz="4400" b="1" dirty="0">
                <a:solidFill>
                  <a:prstClr val="black"/>
                </a:solidFill>
                <a:latin typeface="Times New Roman" panose="02020603050405020304" pitchFamily="18" charset="0"/>
                <a:cs typeface="Times New Roman" panose="02020603050405020304" pitchFamily="18" charset="0"/>
              </a:rPr>
              <a:t>         (that heart, home, or society).  </a:t>
            </a:r>
            <a:r>
              <a:rPr lang="en-US" b="1" i="1" dirty="0" err="1">
                <a:solidFill>
                  <a:srgbClr val="000000"/>
                </a:solidFill>
              </a:rPr>
              <a:t>Deut</a:t>
            </a:r>
            <a:r>
              <a:rPr lang="en-US" b="1" i="1" dirty="0">
                <a:solidFill>
                  <a:srgbClr val="000000"/>
                </a:solidFill>
              </a:rPr>
              <a:t> 10:12-13 </a:t>
            </a:r>
            <a:r>
              <a:rPr lang="en-US" sz="4000" b="1" i="1" dirty="0">
                <a:solidFill>
                  <a:srgbClr val="FF0000"/>
                </a:solidFill>
                <a:latin typeface="Times New Roman" panose="02020603050405020304" pitchFamily="18" charset="0"/>
                <a:cs typeface="Times New Roman" panose="02020603050405020304" pitchFamily="18" charset="0"/>
              </a:rPr>
              <a:t>“what doth the LORD thy God require of thee, </a:t>
            </a:r>
          </a:p>
          <a:p>
            <a:pPr marL="0" lvl="0" indent="0" algn="ctr">
              <a:spcBef>
                <a:spcPts val="0"/>
              </a:spcBef>
              <a:buNone/>
            </a:pP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but to fear the LORD thy God, to walk in all his ways, and to love him, and to serve the LORD thy God with all thy heart and with all thy soul,  </a:t>
            </a:r>
          </a:p>
          <a:p>
            <a:pPr marL="0" lvl="0" indent="0">
              <a:spcBef>
                <a:spcPts val="0"/>
              </a:spcBef>
              <a:buNone/>
            </a:pPr>
            <a:r>
              <a:rPr lang="en-US" sz="4000" b="1" i="1" dirty="0">
                <a:solidFill>
                  <a:srgbClr val="FF0000"/>
                </a:solidFill>
                <a:latin typeface="Times New Roman" panose="02020603050405020304" pitchFamily="18" charset="0"/>
                <a:cs typeface="Times New Roman" panose="02020603050405020304" pitchFamily="18" charset="0"/>
              </a:rPr>
              <a:t>     To </a:t>
            </a:r>
            <a:r>
              <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keep the commandments of the LORD</a:t>
            </a:r>
            <a:r>
              <a:rPr lang="en-US" sz="4000" b="1" i="1" dirty="0">
                <a:solidFill>
                  <a:srgbClr val="FF0000"/>
                </a:solidFill>
                <a:latin typeface="Times New Roman" panose="02020603050405020304" pitchFamily="18" charset="0"/>
                <a:cs typeface="Times New Roman" panose="02020603050405020304" pitchFamily="18" charset="0"/>
              </a:rPr>
              <a:t>, …which I </a:t>
            </a:r>
          </a:p>
          <a:p>
            <a:pPr marL="0" lvl="0" indent="0">
              <a:spcBef>
                <a:spcPts val="0"/>
              </a:spcBef>
              <a:buNone/>
            </a:pPr>
            <a:r>
              <a:rPr lang="en-US" sz="4000" b="1" i="1" dirty="0">
                <a:solidFill>
                  <a:srgbClr val="FF0000"/>
                </a:solidFill>
                <a:latin typeface="Times New Roman" panose="02020603050405020304" pitchFamily="18" charset="0"/>
                <a:cs typeface="Times New Roman" panose="02020603050405020304" pitchFamily="18" charset="0"/>
              </a:rPr>
              <a:t>           command thee this day</a:t>
            </a:r>
            <a:endParaRPr lang="en-US" sz="40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lvl="0" indent="0" algn="ctr">
              <a:spcBef>
                <a:spcPts val="0"/>
              </a:spcBef>
              <a:buNone/>
            </a:pPr>
            <a:r>
              <a:rPr lang="en-US" sz="4800" b="1" dirty="0">
                <a:solidFill>
                  <a:srgbClr val="0000FF"/>
                </a:solidFill>
                <a:latin typeface="Times New Roman" panose="02020603050405020304" pitchFamily="18" charset="0"/>
                <a:cs typeface="Times New Roman" panose="02020603050405020304" pitchFamily="18" charset="0"/>
              </a:rPr>
              <a:t>A. Honoring God is Good for US</a:t>
            </a:r>
            <a:r>
              <a:rPr lang="en-US" sz="4400" b="1" dirty="0">
                <a:solidFill>
                  <a:srgbClr val="0000FF"/>
                </a:solidFill>
                <a:latin typeface="Times New Roman" panose="02020603050405020304" pitchFamily="18" charset="0"/>
                <a:cs typeface="Times New Roman" panose="02020603050405020304" pitchFamily="18" charset="0"/>
              </a:rPr>
              <a:t>!  Pr. 14:34</a:t>
            </a:r>
          </a:p>
          <a:p>
            <a:pPr marL="0" indent="0">
              <a:spcBef>
                <a:spcPts val="1200"/>
              </a:spcBef>
              <a:buNone/>
            </a:pPr>
            <a:endParaRPr lang="en-US" sz="2800" b="1" i="1" dirty="0">
              <a:solidFill>
                <a:srgbClr val="000000"/>
              </a:solidFill>
            </a:endParaRPr>
          </a:p>
        </p:txBody>
      </p:sp>
      <p:sp>
        <p:nvSpPr>
          <p:cNvPr id="4" name="TextBox 3">
            <a:extLst>
              <a:ext uri="{FF2B5EF4-FFF2-40B4-BE49-F238E27FC236}">
                <a16:creationId xmlns:a16="http://schemas.microsoft.com/office/drawing/2014/main" id="{83CFC631-21C7-8690-69AA-A40A685F719A}"/>
              </a:ext>
            </a:extLst>
          </p:cNvPr>
          <p:cNvSpPr txBox="1"/>
          <p:nvPr/>
        </p:nvSpPr>
        <p:spPr>
          <a:xfrm>
            <a:off x="6705600" y="5034897"/>
            <a:ext cx="6668812" cy="830997"/>
          </a:xfrm>
          <a:prstGeom prst="rect">
            <a:avLst/>
          </a:prstGeom>
          <a:noFill/>
        </p:spPr>
        <p:txBody>
          <a:bodyPr wrap="square">
            <a:spAutoFit/>
          </a:bodyPr>
          <a:lstStyle/>
          <a:p>
            <a:r>
              <a:rPr kumimoji="0" lang="en-US" sz="4800" b="1" i="1"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for thy good</a:t>
            </a:r>
            <a:r>
              <a:rPr kumimoji="0" lang="en-US" sz="4800" b="1"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endParaRPr lang="en-US" sz="2000" dirty="0"/>
          </a:p>
        </p:txBody>
      </p:sp>
    </p:spTree>
    <p:extLst>
      <p:ext uri="{BB962C8B-B14F-4D97-AF65-F5344CB8AC3E}">
        <p14:creationId xmlns:p14="http://schemas.microsoft.com/office/powerpoint/2010/main" val="2409200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23">
                                            <p:txEl>
                                              <p:pRg st="4" end="4"/>
                                            </p:txEl>
                                          </p:spTgt>
                                        </p:tgtEl>
                                        <p:attrNameLst>
                                          <p:attrName>style.visibility</p:attrName>
                                        </p:attrNameLst>
                                      </p:cBhvr>
                                      <p:to>
                                        <p:strVal val="visible"/>
                                      </p:to>
                                    </p:set>
                                    <p:anim calcmode="lin" valueType="num">
                                      <p:cBhvr>
                                        <p:cTn id="7" dur="500" fill="hold"/>
                                        <p:tgtEl>
                                          <p:spTgt spid="5123">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5123">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5123">
                                            <p:txEl>
                                              <p:pRg st="4" end="4"/>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5123">
                                            <p:txEl>
                                              <p:pRg st="5" end="5"/>
                                            </p:txEl>
                                          </p:spTgt>
                                        </p:tgtEl>
                                        <p:attrNameLst>
                                          <p:attrName>style.visibility</p:attrName>
                                        </p:attrNameLst>
                                      </p:cBhvr>
                                      <p:to>
                                        <p:strVal val="visible"/>
                                      </p:to>
                                    </p:set>
                                    <p:anim calcmode="lin" valueType="num">
                                      <p:cBhvr>
                                        <p:cTn id="12" dur="500" fill="hold"/>
                                        <p:tgtEl>
                                          <p:spTgt spid="5123">
                                            <p:txEl>
                                              <p:pRg st="5" end="5"/>
                                            </p:txEl>
                                          </p:spTgt>
                                        </p:tgtEl>
                                        <p:attrNameLst>
                                          <p:attrName>ppt_w</p:attrName>
                                        </p:attrNameLst>
                                      </p:cBhvr>
                                      <p:tavLst>
                                        <p:tav tm="0">
                                          <p:val>
                                            <p:fltVal val="0"/>
                                          </p:val>
                                        </p:tav>
                                        <p:tav tm="100000">
                                          <p:val>
                                            <p:strVal val="#ppt_w"/>
                                          </p:val>
                                        </p:tav>
                                      </p:tavLst>
                                    </p:anim>
                                    <p:anim calcmode="lin" valueType="num">
                                      <p:cBhvr>
                                        <p:cTn id="13" dur="500" fill="hold"/>
                                        <p:tgtEl>
                                          <p:spTgt spid="5123">
                                            <p:txEl>
                                              <p:pRg st="5" end="5"/>
                                            </p:txEl>
                                          </p:spTgt>
                                        </p:tgtEl>
                                        <p:attrNameLst>
                                          <p:attrName>ppt_h</p:attrName>
                                        </p:attrNameLst>
                                      </p:cBhvr>
                                      <p:tavLst>
                                        <p:tav tm="0">
                                          <p:val>
                                            <p:fltVal val="0"/>
                                          </p:val>
                                        </p:tav>
                                        <p:tav tm="100000">
                                          <p:val>
                                            <p:strVal val="#ppt_h"/>
                                          </p:val>
                                        </p:tav>
                                      </p:tavLst>
                                    </p:anim>
                                    <p:animEffect transition="in" filter="fade">
                                      <p:cBhvr>
                                        <p:cTn id="14" dur="500"/>
                                        <p:tgtEl>
                                          <p:spTgt spid="5123">
                                            <p:txEl>
                                              <p:pRg st="5" end="5"/>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p:cTn id="19"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22" dur="10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123">
                                            <p:txEl>
                                              <p:pRg st="6" end="6"/>
                                            </p:txEl>
                                          </p:spTgt>
                                        </p:tgtEl>
                                        <p:attrNameLst>
                                          <p:attrName>style.visibility</p:attrName>
                                        </p:attrNameLst>
                                      </p:cBhvr>
                                      <p:to>
                                        <p:strVal val="visible"/>
                                      </p:to>
                                    </p:set>
                                    <p:animEffect transition="in" filter="fade">
                                      <p:cBhvr>
                                        <p:cTn id="27" dur="1000"/>
                                        <p:tgtEl>
                                          <p:spTgt spid="5123">
                                            <p:txEl>
                                              <p:pRg st="6" end="6"/>
                                            </p:txEl>
                                          </p:spTgt>
                                        </p:tgtEl>
                                      </p:cBhvr>
                                    </p:animEffect>
                                    <p:anim calcmode="lin" valueType="num">
                                      <p:cBhvr>
                                        <p:cTn id="28" dur="1000" fill="hold"/>
                                        <p:tgtEl>
                                          <p:spTgt spid="5123">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512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4267200"/>
            <a:ext cx="9906000" cy="2438400"/>
          </a:xfrm>
        </p:spPr>
        <p:txBody>
          <a:bodyPr rtlCol="0">
            <a:normAutofit fontScale="92500" lnSpcReduction="10000"/>
          </a:bodyPr>
          <a:lstStyle/>
          <a:p>
            <a:pPr fontAlgn="auto">
              <a:spcAft>
                <a:spcPts val="0"/>
              </a:spcAft>
              <a:buFont typeface="Arial" pitchFamily="34" charset="0"/>
              <a:buNone/>
              <a:defRPr/>
            </a:pPr>
            <a:r>
              <a:rPr lang="en-US" sz="5600" b="1" dirty="0">
                <a:solidFill>
                  <a:schemeClr val="bg1"/>
                </a:solidFill>
                <a:effectLst>
                  <a:outerShdw blurRad="50800" dist="38100" dir="10800000" algn="r" rotWithShape="0">
                    <a:prstClr val="black">
                      <a:alpha val="40000"/>
                    </a:prstClr>
                  </a:outerShdw>
                </a:effectLst>
                <a:latin typeface="Times New Roman" panose="02020603050405020304" pitchFamily="18" charset="0"/>
                <a:cs typeface="Times New Roman" panose="02020603050405020304" pitchFamily="18" charset="0"/>
              </a:rPr>
              <a:t>“Whose God </a:t>
            </a:r>
          </a:p>
          <a:p>
            <a:pPr fontAlgn="auto">
              <a:spcAft>
                <a:spcPts val="0"/>
              </a:spcAft>
              <a:buFont typeface="Arial" pitchFamily="34" charset="0"/>
              <a:buNone/>
              <a:defRPr/>
            </a:pPr>
            <a:r>
              <a:rPr lang="en-US" sz="5600" b="1" dirty="0">
                <a:solidFill>
                  <a:schemeClr val="bg1"/>
                </a:solidFill>
                <a:effectLst>
                  <a:outerShdw blurRad="50800" dist="38100" dir="10800000" algn="r" rotWithShape="0">
                    <a:prstClr val="black">
                      <a:alpha val="40000"/>
                    </a:prstClr>
                  </a:outerShdw>
                </a:effectLst>
                <a:latin typeface="Times New Roman" panose="02020603050405020304" pitchFamily="18" charset="0"/>
                <a:cs typeface="Times New Roman" panose="02020603050405020304" pitchFamily="18" charset="0"/>
              </a:rPr>
              <a:t>is the LORD!” </a:t>
            </a:r>
          </a:p>
          <a:p>
            <a:pPr fontAlgn="auto">
              <a:spcAft>
                <a:spcPts val="0"/>
              </a:spcAft>
              <a:buFont typeface="Arial" pitchFamily="34" charset="0"/>
              <a:buNone/>
              <a:defRPr/>
            </a:pPr>
            <a:r>
              <a:rPr lang="en-US" sz="4800" dirty="0">
                <a:solidFill>
                  <a:schemeClr val="bg1"/>
                </a:solidFill>
                <a:effectLst>
                  <a:outerShdw blurRad="50800" dist="38100" dir="10800000" algn="r" rotWithShape="0">
                    <a:prstClr val="black">
                      <a:alpha val="40000"/>
                    </a:prstClr>
                  </a:outerShdw>
                </a:effectLst>
              </a:rPr>
              <a:t> Ps. 33:12</a:t>
            </a:r>
          </a:p>
        </p:txBody>
      </p:sp>
    </p:spTree>
    <p:extLst>
      <p:ext uri="{BB962C8B-B14F-4D97-AF65-F5344CB8AC3E}">
        <p14:creationId xmlns:p14="http://schemas.microsoft.com/office/powerpoint/2010/main" val="29535091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F4855EA5AEDC147AC1E63A32A340471" ma:contentTypeVersion="10" ma:contentTypeDescription="Create a new document." ma:contentTypeScope="" ma:versionID="2a59e408ab06c6f6debebf652febdf73">
  <xsd:schema xmlns:xsd="http://www.w3.org/2001/XMLSchema" xmlns:xs="http://www.w3.org/2001/XMLSchema" xmlns:p="http://schemas.microsoft.com/office/2006/metadata/properties" xmlns:ns3="c7616ae0-bc3b-4475-9d6b-4c1fddd552c4" targetNamespace="http://schemas.microsoft.com/office/2006/metadata/properties" ma:root="true" ma:fieldsID="7b412c5fdf1b45cbd350cb6d98b70aa5" ns3:_="">
    <xsd:import namespace="c7616ae0-bc3b-4475-9d6b-4c1fddd552c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616ae0-bc3b-4475-9d6b-4c1fddd552c4"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5D0E39-514A-4267-90F8-E47F9D8D47D1}">
  <ds:schemaRefs>
    <ds:schemaRef ds:uri="http://schemas.microsoft.com/sharepoint/v3/contenttype/forms"/>
  </ds:schemaRefs>
</ds:datastoreItem>
</file>

<file path=customXml/itemProps2.xml><?xml version="1.0" encoding="utf-8"?>
<ds:datastoreItem xmlns:ds="http://schemas.openxmlformats.org/officeDocument/2006/customXml" ds:itemID="{DD6B90A6-2808-4AE7-AB39-3325FB393B8F}">
  <ds:schemaRefs>
    <ds:schemaRef ds:uri="http://www.w3.org/XML/1998/namespace"/>
    <ds:schemaRef ds:uri="c7616ae0-bc3b-4475-9d6b-4c1fddd552c4"/>
    <ds:schemaRef ds:uri="http://schemas.microsoft.com/office/2006/documentManagement/types"/>
    <ds:schemaRef ds:uri="http://purl.org/dc/dcmitype/"/>
    <ds:schemaRef ds:uri="http://purl.org/dc/elements/1.1/"/>
    <ds:schemaRef ds:uri="http://schemas.openxmlformats.org/package/2006/metadata/core-properties"/>
    <ds:schemaRef ds:uri="http://schemas.microsoft.com/office/infopath/2007/PartnerControl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E8B6363F-08BF-4B1C-81B3-92FB107E26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616ae0-bc3b-4475-9d6b-4c1fddd552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1913</TotalTime>
  <Words>3671</Words>
  <Application>Microsoft Office PowerPoint</Application>
  <PresentationFormat>Widescreen</PresentationFormat>
  <Paragraphs>324</Paragraphs>
  <Slides>51</Slides>
  <Notes>1</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51</vt:i4>
      </vt:variant>
    </vt:vector>
  </HeadingPairs>
  <TitlesOfParts>
    <vt:vector size="60" baseType="lpstr">
      <vt:lpstr>Arial</vt:lpstr>
      <vt:lpstr>Calibri</vt:lpstr>
      <vt:lpstr>Gentium</vt:lpstr>
      <vt:lpstr>Georgia</vt:lpstr>
      <vt:lpstr>Times New Roman</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Visual Impact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Linda</dc:creator>
  <cp:lastModifiedBy>Keith Peters</cp:lastModifiedBy>
  <cp:revision>64</cp:revision>
  <dcterms:created xsi:type="dcterms:W3CDTF">2012-06-22T21:49:14Z</dcterms:created>
  <dcterms:modified xsi:type="dcterms:W3CDTF">2022-06-30T22:42:03Z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0x0101000F4855EA5AEDC147AC1E63A32A340471</vt:lpwstr>
  </property>
</Properties>
</file>