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4" r:id="rId4"/>
    <p:sldMasterId id="2147483648" r:id="rId5"/>
    <p:sldMasterId id="2147483706" r:id="rId6"/>
    <p:sldMasterId id="2147483707" r:id="rId7"/>
  </p:sldMasterIdLst>
  <p:notesMasterIdLst>
    <p:notesMasterId r:id="rId42"/>
  </p:notesMasterIdLst>
  <p:sldIdLst>
    <p:sldId id="337" r:id="rId8"/>
    <p:sldId id="306" r:id="rId9"/>
    <p:sldId id="304" r:id="rId10"/>
    <p:sldId id="305" r:id="rId11"/>
    <p:sldId id="297" r:id="rId12"/>
    <p:sldId id="257" r:id="rId13"/>
    <p:sldId id="338" r:id="rId14"/>
    <p:sldId id="340" r:id="rId15"/>
    <p:sldId id="327" r:id="rId16"/>
    <p:sldId id="277" r:id="rId17"/>
    <p:sldId id="273" r:id="rId18"/>
    <p:sldId id="339" r:id="rId19"/>
    <p:sldId id="343" r:id="rId20"/>
    <p:sldId id="281" r:id="rId21"/>
    <p:sldId id="311" r:id="rId22"/>
    <p:sldId id="310" r:id="rId23"/>
    <p:sldId id="313" r:id="rId24"/>
    <p:sldId id="283" r:id="rId25"/>
    <p:sldId id="285" r:id="rId26"/>
    <p:sldId id="286" r:id="rId27"/>
    <p:sldId id="287" r:id="rId28"/>
    <p:sldId id="289" r:id="rId29"/>
    <p:sldId id="282" r:id="rId30"/>
    <p:sldId id="278" r:id="rId31"/>
    <p:sldId id="342" r:id="rId32"/>
    <p:sldId id="284" r:id="rId33"/>
    <p:sldId id="290" r:id="rId34"/>
    <p:sldId id="275" r:id="rId35"/>
    <p:sldId id="294" r:id="rId36"/>
    <p:sldId id="295" r:id="rId37"/>
    <p:sldId id="300" r:id="rId38"/>
    <p:sldId id="299" r:id="rId39"/>
    <p:sldId id="298" r:id="rId40"/>
    <p:sldId id="344" r:id="rId41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pitchFamily="16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4B7F6-23F4-4946-ADB4-C37BA66626C5}" v="513" dt="2023-12-08T16:57:12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AF9A0-09F8-4879-8611-03F5FBCB5DF7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827EF-EB04-475E-AA26-61FD1ED1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8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827EF-EB04-475E-AA26-61FD1ED13E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827EF-EB04-475E-AA26-61FD1ED13E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827EF-EB04-475E-AA26-61FD1ED13E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533401"/>
            <a:ext cx="14740917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1"/>
            <a:ext cx="14834053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774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83" y="304800"/>
            <a:ext cx="1605329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2514600"/>
            <a:ext cx="15951687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55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2498" y="381001"/>
            <a:ext cx="4330832" cy="9143999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1"/>
            <a:ext cx="12789291" cy="914399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673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1854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1157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6493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2791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2823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195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7648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9451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253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7317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63798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2891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93" y="533401"/>
            <a:ext cx="158500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93" y="1905001"/>
            <a:ext cx="15850084" cy="7238999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067275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533400"/>
            <a:ext cx="1561301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27" y="1981200"/>
            <a:ext cx="15613010" cy="746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056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87" y="457200"/>
            <a:ext cx="16053290" cy="121920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87" y="1905000"/>
            <a:ext cx="16053290" cy="71628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5743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273300"/>
            <a:ext cx="7704902" cy="74803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3300"/>
            <a:ext cx="7704902" cy="74803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5392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3257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457200"/>
            <a:ext cx="15613010" cy="1524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27097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189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457200"/>
            <a:ext cx="14738800" cy="914400"/>
          </a:xfrm>
        </p:spPr>
        <p:txBody>
          <a:bodyPr anchor="t"/>
          <a:lstStyle>
            <a:lvl1pPr algn="ctr">
              <a:defRPr sz="53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1752600"/>
            <a:ext cx="14738800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2936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831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7178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2594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706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90131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30176"/>
            <a:ext cx="3903253" cy="962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30176"/>
            <a:ext cx="11506551" cy="9623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6054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12/10/2023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457200"/>
            <a:ext cx="15646878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42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578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188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9919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0063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ctr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1887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01C6C65-9128-4342-AD95-EBA94154B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8296" y="457200"/>
            <a:ext cx="1564687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98" r:id="rId2"/>
    <p:sldLayoutId id="2147483708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1A6D90C-FD63-4644-8505-18CB283D7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457200"/>
            <a:ext cx="1561301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7516830-C343-490A-BB5B-4A12C4AD3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2209800"/>
            <a:ext cx="15629944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00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pitchFamily="-128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pitchFamily="-128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pitchFamily="-128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8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D1D4AC24-7ADC-4299-A7A7-449AD3566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130176"/>
            <a:ext cx="1561301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AB6332A-5862-4015-B63C-659287F18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7" y="2273300"/>
            <a:ext cx="1561301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702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Garamond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pitchFamily="-128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pitchFamily="-128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pitchFamily="-128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8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pitchFamily="-128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7013" y="2275842"/>
            <a:ext cx="15606237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013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590" y="9040144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7189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" y="0"/>
            <a:ext cx="17339733" cy="975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792786" y="-3791911"/>
            <a:ext cx="9753600" cy="17338642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23" y="0"/>
            <a:ext cx="12900759" cy="9752991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190651" y="-2397639"/>
            <a:ext cx="6961158" cy="1734193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PIRITUAL WARFARE | The Unseen Battle - Inspirational &amp; Motivational Video  - YouTube">
            <a:extLst>
              <a:ext uri="{FF2B5EF4-FFF2-40B4-BE49-F238E27FC236}">
                <a16:creationId xmlns:a16="http://schemas.microsoft.com/office/drawing/2014/main" id="{341197C9-8FAF-FB1F-FFC7-B6CA0466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649960" y="649936"/>
            <a:ext cx="16039253" cy="84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7C74-3CB2-CD58-C715-D8AEF12D0B51}"/>
              </a:ext>
            </a:extLst>
          </p:cNvPr>
          <p:cNvSpPr txBox="1"/>
          <p:nvPr/>
        </p:nvSpPr>
        <p:spPr>
          <a:xfrm>
            <a:off x="2270368" y="6452994"/>
            <a:ext cx="155046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5120" b="1" dirty="0">
                <a:solidFill>
                  <a:schemeClr val="bg1"/>
                </a:solidFill>
              </a:rPr>
              <a:t>    Eph 6:10-18; 2 Cor 10:3-5; 2 Cor 2:11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C2AB-682B-F3BB-CFD9-0B0C5C4EF80C}"/>
              </a:ext>
            </a:extLst>
          </p:cNvPr>
          <p:cNvSpPr txBox="1"/>
          <p:nvPr/>
        </p:nvSpPr>
        <p:spPr>
          <a:xfrm>
            <a:off x="1171950" y="7208980"/>
            <a:ext cx="15504610" cy="20573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6258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</a:t>
            </a:r>
          </a:p>
          <a:p>
            <a:pPr algn="ctr"/>
            <a:r>
              <a:rPr lang="en-US" sz="6258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we are not ignorant of his devices.”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4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FFF0C-E3EA-472B-959D-93D9A2D2F56B}"/>
              </a:ext>
            </a:extLst>
          </p:cNvPr>
          <p:cNvSpPr txBox="1"/>
          <p:nvPr/>
        </p:nvSpPr>
        <p:spPr>
          <a:xfrm>
            <a:off x="821531" y="228600"/>
            <a:ext cx="159258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Review: 3. God’s “second” chance.  </a:t>
            </a:r>
            <a:endParaRPr lang="en-US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Even after Ahaz’ sinful choices, </a:t>
            </a: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was sent to counsel him to accept God’s offer of peace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(partnership).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7:4-11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saith the Lord, It shall not stand,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neither shall it come to pass.</a:t>
            </a:r>
          </a:p>
          <a:p>
            <a:pPr lvl="0" algn="ctr"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 sign of the LORD thy God; ask it either in the depth, or in the height above.”</a:t>
            </a:r>
          </a:p>
          <a:p>
            <a:pPr lvl="0" algn="ctr">
              <a:spcBef>
                <a:spcPts val="1200"/>
              </a:spcBef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59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516731" y="165080"/>
            <a:ext cx="164591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br>
              <a:rPr lang="en-US" sz="2400" dirty="0"/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rejected God’s offer of peace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(partnership) </a:t>
            </a:r>
          </a:p>
          <a:p>
            <a:pPr lvl="0" algn="ctr"/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not ask, neither will I tempt the LORD.”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He did this primarily because he had already 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formed another partnership…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enemies of God’s people and God!</a:t>
            </a:r>
          </a:p>
          <a:p>
            <a:pPr lvl="0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8:19,20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“should not a people seek unto their God?”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A01A4-B3D7-45DA-A84F-327AA9DDE220}"/>
              </a:ext>
            </a:extLst>
          </p:cNvPr>
          <p:cNvSpPr/>
          <p:nvPr/>
        </p:nvSpPr>
        <p:spPr>
          <a:xfrm>
            <a:off x="752076" y="6553200"/>
            <a:ext cx="158361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This led to a poisonous partnership that brought pain, treachery and conflict for decades. 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19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5331" y="-381000"/>
            <a:ext cx="164591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br>
              <a:rPr lang="en-US" sz="2400" dirty="0"/>
            </a:b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Ahaz’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Corrupting Compromise</a:t>
            </a:r>
          </a:p>
          <a:p>
            <a:pPr algn="ctr"/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62532-ABD3-E5C7-77A1-097B10853C90}"/>
              </a:ext>
            </a:extLst>
          </p:cNvPr>
          <p:cNvSpPr txBox="1"/>
          <p:nvPr/>
        </p:nvSpPr>
        <p:spPr>
          <a:xfrm>
            <a:off x="653211" y="1066800"/>
            <a:ext cx="163830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1.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chose Practical Compromise over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              Principled Character.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A. He Robbed God’s Temple to do this.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2 Kgs 16:8</a:t>
            </a:r>
          </a:p>
          <a:p>
            <a:pPr lvl="0"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     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Ahaz took the silver and gold </a:t>
            </a:r>
          </a:p>
          <a:p>
            <a:pPr lvl="0"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in the house of the LORD…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6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026" name="Picture 2" descr="3319.) 2 Chronicles 28 | DWELLING in the Word">
            <a:extLst>
              <a:ext uri="{FF2B5EF4-FFF2-40B4-BE49-F238E27FC236}">
                <a16:creationId xmlns:a16="http://schemas.microsoft.com/office/drawing/2014/main" id="{1EE630C6-ED24-B138-F112-23669ED2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131" y="4118197"/>
            <a:ext cx="4462463" cy="56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911410-6F17-647D-3F7C-5CE16674F68B}"/>
              </a:ext>
            </a:extLst>
          </p:cNvPr>
          <p:cNvSpPr txBox="1"/>
          <p:nvPr/>
        </p:nvSpPr>
        <p:spPr>
          <a:xfrm>
            <a:off x="1122361" y="6103612"/>
            <a:ext cx="112616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and sent it for a present to the king of Assyria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.”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6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13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562532-ABD3-E5C7-77A1-097B10853C90}"/>
              </a:ext>
            </a:extLst>
          </p:cNvPr>
          <p:cNvSpPr txBox="1"/>
          <p:nvPr/>
        </p:nvSpPr>
        <p:spPr>
          <a:xfrm>
            <a:off x="669131" y="381000"/>
            <a:ext cx="16383000" cy="86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1.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chose Practical Compromise over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              Principled Character.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A. He Robbed God’s Temple to do this.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2 Kgs 16:8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kumimoji="0" lang="en-US" sz="4400" b="1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He also robbed God of an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opportunity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   demonstrate His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Power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)  King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Asa made the same compromise 200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years earlier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(2 Chr 16:9)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 2) How often</a:t>
            </a:r>
            <a:r>
              <a:rPr kumimoji="0" lang="en-US" sz="6000" b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do we make this compromise?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Mal. 3:8-12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a man rob God? Yet ye have robbed me.”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6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88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897731" y="457200"/>
            <a:ext cx="16234569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Corrupting Compromises often  appears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 “work” 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It produced relief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(“victory”?)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Ahaz! 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Assyria invaded Syria and defeated them.  </a:t>
            </a:r>
          </a:p>
          <a:p>
            <a:pPr lvl="0">
              <a:spcBef>
                <a:spcPts val="1200"/>
              </a:spcBef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2) Assyria went to war against Israel and eventually 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defeated them as well.  (2 Kings 17)</a:t>
            </a:r>
          </a:p>
          <a:p>
            <a:pPr lvl="0">
              <a:spcBef>
                <a:spcPts val="1200"/>
              </a:spcBef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took the immediate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off Ahaz,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but made him (and Judah) a vassal to Assyria.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B0B08-A3CB-6E67-4B79-91C640149EA5}"/>
              </a:ext>
            </a:extLst>
          </p:cNvPr>
          <p:cNvSpPr txBox="1"/>
          <p:nvPr/>
        </p:nvSpPr>
        <p:spPr>
          <a:xfrm>
            <a:off x="6384131" y="1632764"/>
            <a:ext cx="86725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in the short term. </a:t>
            </a:r>
          </a:p>
        </p:txBody>
      </p:sp>
    </p:spTree>
    <p:extLst>
      <p:ext uri="{BB962C8B-B14F-4D97-AF65-F5344CB8AC3E}">
        <p14:creationId xmlns:p14="http://schemas.microsoft.com/office/powerpoint/2010/main" val="529477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5331" y="304800"/>
            <a:ext cx="16234569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This took the immediate pressure off Ahab,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but made him (Judah) 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vassal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Assyria.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A vassal is defined as: 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(1)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person who held land from a feudal lord and </a:t>
            </a:r>
          </a:p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received protection </a:t>
            </a:r>
          </a:p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A bondman; slave. 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(3)  subordinate or dependent.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6:16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“know ye not that to whom ye yield yourself …</a:t>
            </a:r>
          </a:p>
          <a:p>
            <a:pPr lvl="0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his servants ye are..” 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 Cor. 10:20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“…fellowship with devils” </a:t>
            </a:r>
          </a:p>
          <a:p>
            <a:pPr lvl="0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91A74-B042-CB67-63D4-9DC81CBCC4A1}"/>
              </a:ext>
            </a:extLst>
          </p:cNvPr>
          <p:cNvSpPr txBox="1"/>
          <p:nvPr/>
        </p:nvSpPr>
        <p:spPr>
          <a:xfrm>
            <a:off x="7069931" y="3998118"/>
            <a:ext cx="12262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in return for homage and allegiance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09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5331" y="304800"/>
            <a:ext cx="16234569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Corrupting Compromise appears to “work” 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It relieved the pressure on Ahaz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This is the bait/snare Satan often uses!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Asaph struggled over this paradox. Ps 73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was envious …when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the prosperity of the wicked...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thought to know this, it was too painful for me;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I went into the sanctuary of God;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understood I their end.”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 the story!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23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5331" y="228600"/>
            <a:ext cx="16234569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Corrupting Compromise often  appears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 “work”  (short term) </a:t>
            </a:r>
          </a:p>
          <a:p>
            <a:pPr marL="1143000" indent="-1143000">
              <a:buAutoNum type="alphaU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produced relief (“victory”?) for Ahaz</a:t>
            </a:r>
          </a:p>
          <a:p>
            <a:pPr marL="1143000" indent="-1143000">
              <a:buAutoNum type="alphaUcPeriod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bait/snare Satan often uses!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The Pleasures of Sin are seasonal!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11:24-27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“Esteemed the reproach of Christ greater riches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treasures in Egypt: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had respect unto the recompence of the reward.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faith he forsook Egypt, … for he endured,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seeing him who is invisible.” </a:t>
            </a:r>
          </a:p>
        </p:txBody>
      </p:sp>
    </p:spTree>
    <p:extLst>
      <p:ext uri="{BB962C8B-B14F-4D97-AF65-F5344CB8AC3E}">
        <p14:creationId xmlns:p14="http://schemas.microsoft.com/office/powerpoint/2010/main" val="3609920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592931" y="457200"/>
            <a:ext cx="16382999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Compromise Brings </a:t>
            </a:r>
            <a:r>
              <a:rPr lang="en-US" sz="72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It (like peace) also comes at a price!</a:t>
            </a:r>
          </a:p>
          <a:p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“Politics makes strange bedfellows” 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 from Shakespeare’s play “The Tempest”:</a:t>
            </a:r>
          </a:p>
          <a:p>
            <a:pPr algn="ctr"/>
            <a:r>
              <a:rPr lang="en-US" sz="8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“Misery acquaints a man with</a:t>
            </a:r>
          </a:p>
          <a:p>
            <a:pPr algn="ctr"/>
            <a:r>
              <a:rPr lang="en-US" sz="8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strange bedfellows.”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was spoken by shipwrecked man who finds 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himself seeking shelter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0B689-5663-BABE-615E-2E0CB05C3252}"/>
              </a:ext>
            </a:extLst>
          </p:cNvPr>
          <p:cNvSpPr txBox="1"/>
          <p:nvPr/>
        </p:nvSpPr>
        <p:spPr>
          <a:xfrm>
            <a:off x="8308180" y="8153400"/>
            <a:ext cx="8667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beside a sleeping monster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6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75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669131" y="228600"/>
            <a:ext cx="16234569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Compromise Brings Consequences: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“Feelings” </a:t>
            </a:r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(Thinking/Reasoning)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Compromising (principles) produces “callouses”.      </a:t>
            </a:r>
          </a:p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This “clouds” (or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cauterizes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our conscience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Tim 4:1-2 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expressly, that in the latter times some shall depart from the faith,</a:t>
            </a:r>
          </a:p>
          <a:p>
            <a:pPr lvl="0"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giving heed to seducing spirits, 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doctrines of devils; </a:t>
            </a:r>
          </a:p>
          <a:p>
            <a:pPr lvl="0"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Speaking lies in hypocrisy; having their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conscience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Synei’dēsis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seared with a hot iron…”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20:27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 of man is the candle of the LORD”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42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7175D-721E-8700-23B5-FAEE64AF06A8}"/>
              </a:ext>
            </a:extLst>
          </p:cNvPr>
          <p:cNvSpPr txBox="1"/>
          <p:nvPr/>
        </p:nvSpPr>
        <p:spPr>
          <a:xfrm>
            <a:off x="2826818" y="972509"/>
            <a:ext cx="262729" cy="52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C253CC-7896-DA1C-A9F1-E45F56E29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892"/>
            <a:ext cx="17340262" cy="9753600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AD0A6F-E469-BF60-9AB1-9E701AE09986}"/>
              </a:ext>
            </a:extLst>
          </p:cNvPr>
          <p:cNvSpPr txBox="1"/>
          <p:nvPr/>
        </p:nvSpPr>
        <p:spPr>
          <a:xfrm>
            <a:off x="182165" y="179885"/>
            <a:ext cx="16975931" cy="4370427"/>
          </a:xfrm>
          <a:prstGeom prst="rect">
            <a:avLst/>
          </a:prstGeom>
          <a:solidFill>
            <a:schemeClr val="tx1">
              <a:alpha val="44000"/>
            </a:schemeClr>
          </a:solidFill>
          <a:effectLst>
            <a:outerShdw blurRad="50800" dist="50800" dir="5400000" algn="ctr" rotWithShape="0">
              <a:srgbClr val="000000">
                <a:alpha val="56000"/>
              </a:srgbClr>
            </a:outerShdw>
            <a:softEdge rad="215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Jn 16:33 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“These things I have spoken unto you,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that in me ye might have </a:t>
            </a:r>
            <a:r>
              <a:rPr kumimoji="0" lang="en-US" sz="7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peace.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(Eirene: “to join”)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258F7-A637-9AEE-FFDE-E8A2537DB627}"/>
              </a:ext>
            </a:extLst>
          </p:cNvPr>
          <p:cNvSpPr txBox="1"/>
          <p:nvPr/>
        </p:nvSpPr>
        <p:spPr>
          <a:xfrm>
            <a:off x="342971" y="3219278"/>
            <a:ext cx="16975931" cy="3477875"/>
          </a:xfrm>
          <a:prstGeom prst="rect">
            <a:avLst/>
          </a:prstGeom>
          <a:solidFill>
            <a:schemeClr val="tx1">
              <a:alpha val="52000"/>
            </a:schemeClr>
          </a:solidFill>
          <a:effectLst>
            <a:softEdge rad="1397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In the world ye shall have </a:t>
            </a:r>
            <a:r>
              <a:rPr kumimoji="0" lang="en-US" sz="7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tribulation: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ヒラギノ角ゴ Pro W3" pitchFamily="16" charset="-128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kumimoji="0" lang="en-US" sz="60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thlipsis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: pressure, affliction, persecution)</a:t>
            </a:r>
            <a:endParaRPr kumimoji="0" lang="en-US" sz="9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ヒラギノ角ゴ Pro W3" pitchFamily="16" charset="-128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but be of good cheer;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12681-4118-6C9B-0EE2-3FE68B2E7B67}"/>
              </a:ext>
            </a:extLst>
          </p:cNvPr>
          <p:cNvSpPr txBox="1"/>
          <p:nvPr/>
        </p:nvSpPr>
        <p:spPr>
          <a:xfrm>
            <a:off x="-230460" y="7232338"/>
            <a:ext cx="1780117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I have overcome the world.”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ヒラギノ角ゴ Pro W3" pitchFamily="16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1361" y="457200"/>
            <a:ext cx="16234569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Compromise Brings Consequences.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our </a:t>
            </a:r>
            <a:r>
              <a:rPr 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 Kings 16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Ahaz replaced the Altar in God’s Temple with 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one similar to what </a:t>
            </a:r>
            <a:r>
              <a:rPr 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Syrians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their temple</a:t>
            </a:r>
          </a:p>
          <a:p>
            <a:pPr lvl="0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to worship devils!  Vs 10,11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a) If the Syrian “gods” couldn’t help them 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against the Assyrians, 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would he trust and worship them? </a:t>
            </a:r>
          </a:p>
          <a:p>
            <a:pPr lvl="0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55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5331" y="25400"/>
            <a:ext cx="16234569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Compromise Brings Consequences.</a:t>
            </a:r>
          </a:p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 In Our </a:t>
            </a:r>
            <a:r>
              <a:rPr 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(Ex. 20:5)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1) His son “inherited” this vassal relationship. 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(Requiring an annual “tribute” offering)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2) Hezekiah initially refused, then capitulated: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“Sennacherib king of Assyria came up against all the fenced cities of Judah, and took them.  And Hezekiah king of Judah sent to the king of Assyria to Lachish, saying, I have offended; return from me:</a:t>
            </a:r>
          </a:p>
          <a:p>
            <a:pPr lvl="0"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which thou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puttest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me will I bear. </a:t>
            </a:r>
          </a:p>
          <a:p>
            <a:pPr lvl="0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king of Assyria appointed unto Hezekiah three hundred talents of silver and thirty talents of gold. “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Kings 18:13-14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55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745331" y="25400"/>
            <a:ext cx="16234569" cy="1058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In Our </a:t>
            </a:r>
            <a:r>
              <a:rPr lang="en-US" sz="6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(Ex. 20:5)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Hezekiah inherited this vassal relationship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To pay this, he also robbed God’s Temple.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Kings 18:15,16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Hezekiah gave him all the silver that was found in the house of the LORD…”</a:t>
            </a:r>
          </a:p>
          <a:p>
            <a:pPr lvl="0"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See Ex. 20:5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iniquities of the fathers” </a:t>
            </a:r>
          </a:p>
          <a:p>
            <a:pPr lvl="0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Assyria took the money and came anyway!</a:t>
            </a:r>
          </a:p>
          <a:p>
            <a:pPr lvl="0"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the king of Assyria sent …</a:t>
            </a:r>
          </a:p>
          <a:p>
            <a:pPr lvl="0" algn="ctr"/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great host against Jerusalem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  <a:p>
            <a:pPr lvl="0"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can’t win in a deal with the devil! Jn 10:10</a:t>
            </a:r>
          </a:p>
          <a:p>
            <a:pPr lvl="0" algn="ctr"/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89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669131" y="152400"/>
            <a:ext cx="16234569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met Ahaz with God’s promise by the Is. Is. 7:3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“conduit of the upper pool…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highway of the fuller’s field</a:t>
            </a:r>
            <a:r>
              <a:rPr lang="en-US" sz="6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where the Assyrians met Hezekiah! </a:t>
            </a:r>
          </a:p>
          <a:p>
            <a:pPr lvl="0"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 king of Assyria sent …from Lachish to king Hezekiah with a great host …. And they went up and came to Jerusalem. And when they were come up, they came and stood</a:t>
            </a:r>
          </a:p>
          <a:p>
            <a:pPr lvl="0"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conduit of the upper pool, </a:t>
            </a:r>
          </a:p>
          <a:p>
            <a:pPr lvl="0" algn="ctr"/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in the highway of the fuller's field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lvl="0"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Kings 18:17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2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40258E-0260-467B-84D1-8FC10866CEA7}"/>
              </a:ext>
            </a:extLst>
          </p:cNvPr>
          <p:cNvSpPr/>
          <p:nvPr/>
        </p:nvSpPr>
        <p:spPr>
          <a:xfrm>
            <a:off x="669131" y="152400"/>
            <a:ext cx="1623456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Many, like Ahaz, try to purchase their own     </a:t>
            </a:r>
          </a:p>
          <a:p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Peace (“stairway to heaven” )</a:t>
            </a:r>
          </a:p>
          <a:p>
            <a:pPr algn="ctr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realizing who’s actually “selling it”.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3682DA-75E0-406C-A558-E1E3A183478B}"/>
              </a:ext>
            </a:extLst>
          </p:cNvPr>
          <p:cNvSpPr/>
          <p:nvPr/>
        </p:nvSpPr>
        <p:spPr>
          <a:xfrm>
            <a:off x="516732" y="3657600"/>
            <a:ext cx="16386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Jimmy Page/ Robert Plank  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(Led Zeppelin)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1971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“Stairway To Heaven” 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“There's a lady who's sure, All that glitters is gold,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she's buying a stairway to heaven.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she gets there she knows, if the stores are all closed,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With a word she can get what she came for.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There's a sign on the wall, But she wants to be sure;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you know sometimes words have two meanings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54FB68-A6B6-4437-A542-D584CABA4A9A}"/>
              </a:ext>
            </a:extLst>
          </p:cNvPr>
          <p:cNvSpPr/>
          <p:nvPr/>
        </p:nvSpPr>
        <p:spPr>
          <a:xfrm>
            <a:off x="11650884" y="1168063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9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48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82DA-75E0-406C-A558-E1E3A183478B}"/>
              </a:ext>
            </a:extLst>
          </p:cNvPr>
          <p:cNvSpPr/>
          <p:nvPr/>
        </p:nvSpPr>
        <p:spPr>
          <a:xfrm>
            <a:off x="781445" y="456473"/>
            <a:ext cx="15889686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“…And it's whispered that soon, If we all call the tune</a:t>
            </a: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Then the piper will lead us to reason.</a:t>
            </a:r>
            <a:endParaRPr lang="en-US" sz="6000" b="1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a new day will dawn For those who stand long And the forests will echo with laughter.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there's a bustle in your hedgerow, don't be alarmed now.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It's just a spring clean </a:t>
            </a:r>
            <a:r>
              <a:rPr lang="en-US" sz="5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the May queen</a:t>
            </a: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(?)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 are two paths you can go by, But in the long run,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There's still time to change the road you're on!?”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(Is there?)  Gen. 6:3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A9354-3F22-BDFB-1FFF-035DFB1A4FB0}"/>
              </a:ext>
            </a:extLst>
          </p:cNvPr>
          <p:cNvSpPr txBox="1"/>
          <p:nvPr/>
        </p:nvSpPr>
        <p:spPr>
          <a:xfrm>
            <a:off x="7374731" y="8686800"/>
            <a:ext cx="9717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Led Zeppelin – 1971 Stairway To Heaven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4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82DA-75E0-406C-A558-E1E3A183478B}"/>
              </a:ext>
            </a:extLst>
          </p:cNvPr>
          <p:cNvSpPr/>
          <p:nvPr/>
        </p:nvSpPr>
        <p:spPr>
          <a:xfrm>
            <a:off x="781445" y="304592"/>
            <a:ext cx="1577737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“Your head is humming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it won't go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case you don't know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b="1" i="1" dirty="0"/>
          </a:p>
        </p:txBody>
      </p:sp>
      <p:pic>
        <p:nvPicPr>
          <p:cNvPr id="1026" name="Picture 2" descr="Image result for pan the piper">
            <a:extLst>
              <a:ext uri="{FF2B5EF4-FFF2-40B4-BE49-F238E27FC236}">
                <a16:creationId xmlns:a16="http://schemas.microsoft.com/office/drawing/2014/main" id="{295CCE6C-A4CA-4FB3-90DB-D6D14DF4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31" y="0"/>
            <a:ext cx="8207149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7FD9E-5B83-CBE3-FD18-EE1D9D00F1D4}"/>
              </a:ext>
            </a:extLst>
          </p:cNvPr>
          <p:cNvSpPr txBox="1"/>
          <p:nvPr/>
        </p:nvSpPr>
        <p:spPr>
          <a:xfrm>
            <a:off x="9508329" y="0"/>
            <a:ext cx="7597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The piper’s 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calling you to join him!”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ヒラギノ角ゴ Pro W3" pitchFamily="16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Picture 2" descr="Jimmy Page Didn't Sleep for 5 Days During Led Zeppelin's 'Song Remains ...">
            <a:extLst>
              <a:ext uri="{FF2B5EF4-FFF2-40B4-BE49-F238E27FC236}">
                <a16:creationId xmlns:a16="http://schemas.microsoft.com/office/drawing/2014/main" id="{6F61BD62-77BA-4D60-7DA2-007F6BBF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9" y="3352800"/>
            <a:ext cx="8342881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F64A9-93C0-501D-4402-AA832FBAE8B0}"/>
              </a:ext>
            </a:extLst>
          </p:cNvPr>
          <p:cNvSpPr txBox="1"/>
          <p:nvPr/>
        </p:nvSpPr>
        <p:spPr>
          <a:xfrm>
            <a:off x="592931" y="3239363"/>
            <a:ext cx="8534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Jimmy Page was fascinated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with the occult! 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Owned Occultic stores            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and Satanist Aleister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Crowley’s mansion.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9B80A-734B-2BB2-6729-DDF31159ABD6}"/>
              </a:ext>
            </a:extLst>
          </p:cNvPr>
          <p:cNvSpPr txBox="1"/>
          <p:nvPr/>
        </p:nvSpPr>
        <p:spPr>
          <a:xfrm>
            <a:off x="2097370" y="8543746"/>
            <a:ext cx="1392419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Ohhh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it makes me wonder!”</a:t>
            </a:r>
          </a:p>
        </p:txBody>
      </p:sp>
    </p:spTree>
    <p:extLst>
      <p:ext uri="{BB962C8B-B14F-4D97-AF65-F5344CB8AC3E}">
        <p14:creationId xmlns:p14="http://schemas.microsoft.com/office/powerpoint/2010/main" val="4119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82DA-75E0-406C-A558-E1E3A183478B}"/>
              </a:ext>
            </a:extLst>
          </p:cNvPr>
          <p:cNvSpPr/>
          <p:nvPr/>
        </p:nvSpPr>
        <p:spPr>
          <a:xfrm>
            <a:off x="667145" y="304800"/>
            <a:ext cx="16005971" cy="102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“there are two paths you can go by, But in the long run,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There's still time to change the road you're on!?</a:t>
            </a:r>
          </a:p>
          <a:p>
            <a:pPr marL="0" marR="0" algn="ctr">
              <a:spcBef>
                <a:spcPts val="240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Hezekiah decided to “change the road” he was on and look to the LORD for help.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Kings 19:1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“when king Hezekiah heard it, that he rent his clothes, and covered himself with sackcloth,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went into the house of the LORD.”</a:t>
            </a:r>
            <a:endParaRPr lang="en-US" sz="8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180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God sent 1 angel and destroyed the 186,000 Assyrians camped against Jerusalem.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Kings 19:31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795514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62C14B-44D1-4657-BF99-0BCB9D136C5F}"/>
              </a:ext>
            </a:extLst>
          </p:cNvPr>
          <p:cNvSpPr/>
          <p:nvPr/>
        </p:nvSpPr>
        <p:spPr>
          <a:xfrm>
            <a:off x="669131" y="352484"/>
            <a:ext cx="15697200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Ahaz &amp;Hezekiah faced an overwhelming force.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sent Isaiah to counsel and comfort both. 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heard the same promises of Is. 7:14 and 9:6.</a:t>
            </a:r>
          </a:p>
          <a:p>
            <a:pPr algn="ctr"/>
            <a:r>
              <a:rPr lang="en-US" sz="5400" baseline="30000" dirty="0"/>
              <a:t>6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”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unto us a child is born, unto us a son is given: and the government shall be upon his shoulder: and his name shall be called Wonderful, Counsellor, The mighty God,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everlasting Father, The Prince of Peace.” 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Chose to believe God!</a:t>
            </a:r>
            <a:b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00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F4C40-B4CD-41C8-AEDC-916914AE8CB0}"/>
              </a:ext>
            </a:extLst>
          </p:cNvPr>
          <p:cNvSpPr/>
          <p:nvPr/>
        </p:nvSpPr>
        <p:spPr>
          <a:xfrm>
            <a:off x="745331" y="762000"/>
            <a:ext cx="156972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"Prince of Peace" </a:t>
            </a:r>
            <a:r>
              <a:rPr lang="en-US"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adds CONTROL </a:t>
            </a:r>
            <a:endParaRPr 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for the many DISTURBANCES of life. (Jn 14:27)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Isaiah</a:t>
            </a:r>
            <a:r>
              <a:rPr lang="en-US" sz="3600" b="1" dirty="0"/>
              <a:t> 9:7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increase of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government and peace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shall be no end…”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“government” and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(ability to maintain)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will eventually end.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why not submit to His Authority and Receive His Help and Peace.  (Mt. 11:28,29)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1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HD Starry Night Wallpapers | PixelsTalk.Net">
            <a:extLst>
              <a:ext uri="{FF2B5EF4-FFF2-40B4-BE49-F238E27FC236}">
                <a16:creationId xmlns:a16="http://schemas.microsoft.com/office/drawing/2014/main" id="{021088F5-15A8-B831-5A2F-02E5A12C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" y="0"/>
            <a:ext cx="17339733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E9AC5-A653-3FDC-5D95-51A55D13FBE2}"/>
              </a:ext>
            </a:extLst>
          </p:cNvPr>
          <p:cNvSpPr txBox="1"/>
          <p:nvPr/>
        </p:nvSpPr>
        <p:spPr>
          <a:xfrm>
            <a:off x="115556" y="304800"/>
            <a:ext cx="17224441" cy="829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682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 is not the absence of Pain or Problems,</a:t>
            </a:r>
          </a:p>
          <a:p>
            <a:pPr algn="ctr"/>
            <a:r>
              <a:rPr lang="en-US" sz="682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27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an awareness that we’re on the right side </a:t>
            </a:r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cosmic conflict, </a:t>
            </a:r>
            <a:r>
              <a:rPr lang="en-US" sz="8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partnership with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Prince of Peace”! </a:t>
            </a:r>
            <a:r>
              <a:rPr lang="en-US" sz="682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(Is. 7:14; 9:6)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came to make this partnership possible!  </a:t>
            </a:r>
            <a:endParaRPr lang="en-US" sz="6827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82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647A2-6673-9875-7A5F-6192FBE10860}"/>
              </a:ext>
            </a:extLst>
          </p:cNvPr>
          <p:cNvSpPr txBox="1"/>
          <p:nvPr/>
        </p:nvSpPr>
        <p:spPr>
          <a:xfrm>
            <a:off x="9813131" y="8603575"/>
            <a:ext cx="9017390" cy="114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(Luke 2:8-14)</a:t>
            </a:r>
          </a:p>
        </p:txBody>
      </p:sp>
    </p:spTree>
    <p:extLst>
      <p:ext uri="{BB962C8B-B14F-4D97-AF65-F5344CB8AC3E}">
        <p14:creationId xmlns:p14="http://schemas.microsoft.com/office/powerpoint/2010/main" val="4670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F4C40-B4CD-41C8-AEDC-916914AE8CB0}"/>
              </a:ext>
            </a:extLst>
          </p:cNvPr>
          <p:cNvSpPr/>
          <p:nvPr/>
        </p:nvSpPr>
        <p:spPr>
          <a:xfrm>
            <a:off x="669131" y="685800"/>
            <a:ext cx="160782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30:15-17  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thus saith the Lord GOD…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returning and rest shall ye be saved;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quietness and in confidence shall be your strength: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ye would not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ye said, No; for we will flee upon horses…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ride upon the swift;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shall they that pursue you be swift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77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F4C40-B4CD-41C8-AEDC-916914AE8CB0}"/>
              </a:ext>
            </a:extLst>
          </p:cNvPr>
          <p:cNvSpPr/>
          <p:nvPr/>
        </p:nvSpPr>
        <p:spPr>
          <a:xfrm>
            <a:off x="669131" y="685800"/>
            <a:ext cx="16383000" cy="87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“Yes, there are two paths you can go by,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in the long run,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“There's still time to change the road you're on.”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(But for how long?)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…The Piper’s calling you to join him”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Zeplin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“Stairway to heaven”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88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79F0A7-5336-4339-848C-E4B417F3F945}"/>
              </a:ext>
            </a:extLst>
          </p:cNvPr>
          <p:cNvSpPr/>
          <p:nvPr/>
        </p:nvSpPr>
        <p:spPr bwMode="auto">
          <a:xfrm>
            <a:off x="863627" y="130176"/>
            <a:ext cx="1561301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latin typeface="+mn-lt"/>
                <a:ea typeface="MS PGothic" panose="020B0600070205080204" pitchFamily="34" charset="-128"/>
                <a:cs typeface="ＭＳ Ｐゴシック" charset="0"/>
                <a:sym typeface="Georgia" panose="02040502050405020303" pitchFamily="18" charset="0"/>
              </a:rPr>
              <a:t>Who will partner with (follow?) </a:t>
            </a:r>
          </a:p>
          <a:p>
            <a:pPr marR="0" lvl="0"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7467" b="1" dirty="0">
                <a:latin typeface="+mn-lt"/>
                <a:ea typeface="MS PGothic" panose="020B0600070205080204" pitchFamily="34" charset="-128"/>
                <a:cs typeface="ＭＳ Ｐゴシック" charset="0"/>
                <a:sym typeface="Georgia" panose="02040502050405020303" pitchFamily="18" charset="0"/>
              </a:rPr>
              <a:t>                                       </a:t>
            </a:r>
          </a:p>
        </p:txBody>
      </p:sp>
      <p:pic>
        <p:nvPicPr>
          <p:cNvPr id="3" name="Picture 2" descr="Image result for jesus as the prince of peace">
            <a:extLst>
              <a:ext uri="{FF2B5EF4-FFF2-40B4-BE49-F238E27FC236}">
                <a16:creationId xmlns:a16="http://schemas.microsoft.com/office/drawing/2014/main" id="{8C9D28FE-E851-46CD-ACCF-83E675014A9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 r="-1" b="17460"/>
          <a:stretch/>
        </p:blipFill>
        <p:spPr bwMode="auto">
          <a:xfrm>
            <a:off x="8746333" y="2303780"/>
            <a:ext cx="8466901" cy="74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mage result for pan the piper">
            <a:extLst>
              <a:ext uri="{FF2B5EF4-FFF2-40B4-BE49-F238E27FC236}">
                <a16:creationId xmlns:a16="http://schemas.microsoft.com/office/drawing/2014/main" id="{BDAF2ACB-6B90-49C7-A18C-8B96DC0D7B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" y="2193480"/>
            <a:ext cx="8584474" cy="75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15DACD-6CAD-4DA1-BDFB-76022D70D3BB}"/>
              </a:ext>
            </a:extLst>
          </p:cNvPr>
          <p:cNvSpPr txBox="1"/>
          <p:nvPr/>
        </p:nvSpPr>
        <p:spPr>
          <a:xfrm>
            <a:off x="745331" y="10668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“The Piper”?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57F44-7EBF-445E-A425-39A919EC5F0E}"/>
              </a:ext>
            </a:extLst>
          </p:cNvPr>
          <p:cNvSpPr/>
          <p:nvPr/>
        </p:nvSpPr>
        <p:spPr>
          <a:xfrm>
            <a:off x="6917531" y="1166893"/>
            <a:ext cx="9743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>
                <a:ea typeface="MS PGothic" panose="020B0600070205080204" pitchFamily="34" charset="-128"/>
                <a:cs typeface="ＭＳ Ｐゴシック" charset="0"/>
                <a:sym typeface="Georgia" panose="02040502050405020303" pitchFamily="18" charset="0"/>
              </a:rPr>
              <a:t>Or the “Prince of Peace”?</a:t>
            </a:r>
            <a:endParaRPr lang="en-US" sz="6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57E1B-EFBA-7F83-958D-09391E1A370E}"/>
              </a:ext>
            </a:extLst>
          </p:cNvPr>
          <p:cNvSpPr txBox="1"/>
          <p:nvPr/>
        </p:nvSpPr>
        <p:spPr>
          <a:xfrm>
            <a:off x="3717131" y="2282649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John 10:10a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988CA-D87A-6848-3529-F37F56728897}"/>
              </a:ext>
            </a:extLst>
          </p:cNvPr>
          <p:cNvSpPr txBox="1"/>
          <p:nvPr/>
        </p:nvSpPr>
        <p:spPr>
          <a:xfrm>
            <a:off x="10879931" y="2374982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10:10b</a:t>
            </a:r>
          </a:p>
        </p:txBody>
      </p:sp>
    </p:spTree>
    <p:extLst>
      <p:ext uri="{BB962C8B-B14F-4D97-AF65-F5344CB8AC3E}">
        <p14:creationId xmlns:p14="http://schemas.microsoft.com/office/powerpoint/2010/main" val="2247422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79F0A7-5336-4339-848C-E4B417F3F945}"/>
              </a:ext>
            </a:extLst>
          </p:cNvPr>
          <p:cNvSpPr/>
          <p:nvPr/>
        </p:nvSpPr>
        <p:spPr bwMode="auto">
          <a:xfrm>
            <a:off x="863627" y="130176"/>
            <a:ext cx="1561301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eaLnBrk="0" hangingPunct="0">
              <a:lnSpc>
                <a:spcPct val="90000"/>
              </a:lnSpc>
              <a:spcAft>
                <a:spcPts val="600"/>
              </a:spcAft>
            </a:pPr>
            <a:endParaRPr lang="en-US" sz="7467" b="1" dirty="0">
              <a:latin typeface="+mn-lt"/>
              <a:ea typeface="MS PGothic" panose="020B0600070205080204" pitchFamily="34" charset="-128"/>
              <a:cs typeface="ＭＳ Ｐゴシック" charset="0"/>
              <a:sym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268B1-B4F8-9AFE-0D49-1A59B5E36185}"/>
              </a:ext>
            </a:extLst>
          </p:cNvPr>
          <p:cNvSpPr txBox="1"/>
          <p:nvPr/>
        </p:nvSpPr>
        <p:spPr>
          <a:xfrm>
            <a:off x="592931" y="609600"/>
            <a:ext cx="162306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promises of God’s Partnership, Three fulfilments.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7:14  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virgin shall conceive…and call his name Immanuel”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 1:23)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9:2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“people that walked in darkness have seen a great light: they that dwell in the land of the shadow of death, upon them hath the light shined.”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(Mt. 4:16, 17)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Is. 9:6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“unto us a child is born….Prince of Peace”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 11:28,29) </a:t>
            </a:r>
          </a:p>
          <a:p>
            <a:endParaRPr lang="en-US" sz="1600" dirty="0"/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rejecting Satan’s Corrupting Compromises (Mt 4:1-10)</a:t>
            </a:r>
          </a:p>
          <a:p>
            <a:pPr marL="742950" indent="-742950" algn="ctr">
              <a:buAutoNum type="arabicPlain" startAt="10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“Get thee hence, Satan: …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worship the Lord thy God,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him only shalt thou serve.”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rejected in Nazareth (Mt 4:11; Luke 4:16-30)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went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Capernaum to fulfil another prophetic partnership.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(Is. 9:2)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4:13-16)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“From that time Jesus began to preach, and to say,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Repent: for the kingdom of heaven is at hand.”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00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79F0A7-5336-4339-848C-E4B417F3F945}"/>
              </a:ext>
            </a:extLst>
          </p:cNvPr>
          <p:cNvSpPr/>
          <p:nvPr/>
        </p:nvSpPr>
        <p:spPr bwMode="auto">
          <a:xfrm>
            <a:off x="863627" y="130176"/>
            <a:ext cx="1561301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  <a:normAutofit/>
          </a:bodyPr>
          <a:lstStyle/>
          <a:p>
            <a:pPr marR="0" lvl="0" algn="ctr" eaLnBrk="0" hangingPunct="0">
              <a:lnSpc>
                <a:spcPct val="90000"/>
              </a:lnSpc>
              <a:spcAft>
                <a:spcPts val="600"/>
              </a:spcAft>
            </a:pPr>
            <a:endParaRPr lang="en-US" sz="7467" b="1" dirty="0">
              <a:latin typeface="+mn-lt"/>
              <a:ea typeface="MS PGothic" panose="020B0600070205080204" pitchFamily="34" charset="-128"/>
              <a:cs typeface="ＭＳ Ｐゴシック" charset="0"/>
              <a:sym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268B1-B4F8-9AFE-0D49-1A59B5E36185}"/>
              </a:ext>
            </a:extLst>
          </p:cNvPr>
          <p:cNvSpPr txBox="1"/>
          <p:nvPr/>
        </p:nvSpPr>
        <p:spPr>
          <a:xfrm>
            <a:off x="592931" y="609600"/>
            <a:ext cx="162306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4:18-20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Jesus, walking by the sea of Galilee, saw two brethren, Simon called Peter, and Andrew his brother, casting a net into the sea: for they were fishers. </a:t>
            </a:r>
          </a:p>
          <a:p>
            <a:pPr marL="914400" indent="-914400" algn="ctr">
              <a:buAutoNum type="arabicPlain" startAt="19"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saith unto them,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me, and I will make you fishers of men. </a:t>
            </a:r>
          </a:p>
          <a:p>
            <a:pPr marL="914400" indent="-914400" algn="ctr">
              <a:buAutoNum type="arabicPlain" startAt="20"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straightway left their nets, and followed him.”</a:t>
            </a:r>
          </a:p>
          <a:p>
            <a:pPr marL="914400" indent="-914400" algn="ctr">
              <a:buAutoNum type="arabicPlain" startAt="20"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he saying to you? </a:t>
            </a:r>
          </a:p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10:10; 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30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HD Starry Night Wallpapers | PixelsTalk.Net">
            <a:extLst>
              <a:ext uri="{FF2B5EF4-FFF2-40B4-BE49-F238E27FC236}">
                <a16:creationId xmlns:a16="http://schemas.microsoft.com/office/drawing/2014/main" id="{021088F5-15A8-B831-5A2F-02E5A12C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" y="0"/>
            <a:ext cx="17339733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3E7BCB-A3B0-8B96-C9B3-66931DB3077F}"/>
              </a:ext>
            </a:extLst>
          </p:cNvPr>
          <p:cNvSpPr txBox="1"/>
          <p:nvPr/>
        </p:nvSpPr>
        <p:spPr>
          <a:xfrm>
            <a:off x="-85204" y="3733800"/>
            <a:ext cx="17510670" cy="40316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5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Peace </a:t>
            </a:r>
            <a:r>
              <a:rPr lang="en-US" sz="8533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lack thereof)</a:t>
            </a:r>
          </a:p>
          <a:p>
            <a:pPr marL="0" marR="0" lvl="0" indent="0" algn="ctr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5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related to who (what side) </a:t>
            </a:r>
          </a:p>
          <a:p>
            <a:pPr marL="0" marR="0" lvl="0" indent="0" algn="ctr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5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choose to join/partner with.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CDA90-20A1-3437-8948-ADE532747252}"/>
              </a:ext>
            </a:extLst>
          </p:cNvPr>
          <p:cNvSpPr txBox="1"/>
          <p:nvPr/>
        </p:nvSpPr>
        <p:spPr>
          <a:xfrm>
            <a:off x="745331" y="222187"/>
            <a:ext cx="16306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3004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Since Peace </a:t>
            </a: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(from </a:t>
            </a:r>
            <a:r>
              <a:rPr kumimoji="0" lang="en-US" sz="9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eiro</a:t>
            </a: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) </a:t>
            </a:r>
            <a:r>
              <a:rPr kumimoji="0" lang="en-US" sz="9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literally means </a:t>
            </a: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to join</a:t>
            </a:r>
            <a:r>
              <a:rPr kumimoji="0" lang="en-US" sz="9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953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A1A17FE-E8EC-4D28-8F97-DA4505503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2531" y="2819400"/>
            <a:ext cx="16230600" cy="2768724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Isaiah 9:6  </a:t>
            </a:r>
            <a:r>
              <a:rPr lang="en-US" sz="6000" b="1" dirty="0">
                <a:solidFill>
                  <a:srgbClr val="FFFF00"/>
                </a:solidFill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U</a:t>
            </a:r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nto us a child is born,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unto us a son is given: </a:t>
            </a: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and the government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            shall be upon his shoulder: </a:t>
            </a: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and his name shall be called:</a:t>
            </a:r>
            <a:endParaRPr lang="en-US" b="1" i="1" dirty="0">
              <a:solidFill>
                <a:srgbClr val="FFFF00"/>
              </a:solidFill>
              <a:latin typeface="Georgia" panose="02040502050405020303" pitchFamily="18" charset="0"/>
              <a:ea typeface="+mn-ea"/>
              <a:cs typeface="+mn-cs"/>
              <a:sym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39DFC8-418D-4D58-A07C-64DE555CD4FE}"/>
              </a:ext>
            </a:extLst>
          </p:cNvPr>
          <p:cNvSpPr/>
          <p:nvPr/>
        </p:nvSpPr>
        <p:spPr>
          <a:xfrm>
            <a:off x="5850731" y="6254931"/>
            <a:ext cx="10744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kern="0" dirty="0">
                <a:solidFill>
                  <a:srgbClr val="FFFF0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Wonderful, Counsellor, </a:t>
            </a:r>
          </a:p>
          <a:p>
            <a:pPr algn="ctr"/>
            <a:r>
              <a:rPr lang="en-US" sz="6000" b="1" i="1" kern="0" dirty="0">
                <a:solidFill>
                  <a:srgbClr val="FFFF0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The mighty God, </a:t>
            </a:r>
          </a:p>
          <a:p>
            <a:pPr algn="ctr"/>
            <a:r>
              <a:rPr lang="en-US" sz="6000" b="1" i="1" kern="0" dirty="0">
                <a:solidFill>
                  <a:srgbClr val="FFFF0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The everlasting Father, </a:t>
            </a:r>
            <a:br>
              <a:rPr lang="en-US" sz="6000" b="1" i="1" kern="0" dirty="0">
                <a:solidFill>
                  <a:srgbClr val="FFFF0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</a:br>
            <a:endParaRPr lang="en-US" sz="11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219B7-A46A-F032-34FF-5B68042322CA}"/>
              </a:ext>
            </a:extLst>
          </p:cNvPr>
          <p:cNvSpPr txBox="1"/>
          <p:nvPr/>
        </p:nvSpPr>
        <p:spPr>
          <a:xfrm>
            <a:off x="745331" y="762000"/>
            <a:ext cx="1600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Is 7:14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“Behold, a virgin shall conceive, and bear a son, and shall call his name Immanuel.”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(God with Us!)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46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AE7634-0435-46EA-9F09-68E4A77D15EB}"/>
              </a:ext>
            </a:extLst>
          </p:cNvPr>
          <p:cNvSpPr txBox="1"/>
          <p:nvPr/>
        </p:nvSpPr>
        <p:spPr>
          <a:xfrm>
            <a:off x="9263063" y="6400800"/>
            <a:ext cx="8077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effectLst/>
                <a:latin typeface="Gentium" panose="02000503060000020004" pitchFamily="2" charset="0"/>
              </a:rPr>
              <a:t>Shālôm</a:t>
            </a:r>
            <a:r>
              <a:rPr lang="en-US" sz="6000" b="1" dirty="0">
                <a:effectLst/>
                <a:latin typeface="Gentium" panose="02000503060000020004" pitchFamily="2" charset="0"/>
              </a:rPr>
              <a:t>:  Peace, safety </a:t>
            </a:r>
          </a:p>
          <a:p>
            <a:pPr algn="ctr"/>
            <a:r>
              <a:rPr lang="en-US" sz="6000" b="1" dirty="0">
                <a:effectLst/>
                <a:latin typeface="Gentium" panose="02000503060000020004" pitchFamily="2" charset="0"/>
              </a:rPr>
              <a:t>from </a:t>
            </a:r>
            <a:r>
              <a:rPr lang="en-US" sz="6000" b="1" dirty="0" err="1">
                <a:effectLst/>
                <a:latin typeface="Gentium" panose="02000503060000020004" pitchFamily="2" charset="0"/>
              </a:rPr>
              <a:t>shalem</a:t>
            </a:r>
            <a:r>
              <a:rPr lang="en-US" sz="6000" b="1" dirty="0">
                <a:effectLst/>
                <a:latin typeface="Gentium" panose="02000503060000020004" pitchFamily="2" charset="0"/>
              </a:rPr>
              <a:t>: to pay, restore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33736-DE36-34B2-2063-F9A4A914EC30}"/>
              </a:ext>
            </a:extLst>
          </p:cNvPr>
          <p:cNvSpPr txBox="1"/>
          <p:nvPr/>
        </p:nvSpPr>
        <p:spPr>
          <a:xfrm>
            <a:off x="821531" y="8153400"/>
            <a:ext cx="97536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Peace always comes at a cost!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4AE0D-9480-CD6C-FC14-B93B777A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" y="2795094"/>
            <a:ext cx="16645704" cy="7467600"/>
          </a:xfrm>
        </p:spPr>
        <p:txBody>
          <a:bodyPr/>
          <a:lstStyle/>
          <a:p>
            <a:pPr marL="8467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wounded for our transgressions, </a:t>
            </a:r>
          </a:p>
          <a:p>
            <a:pPr marL="8467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bruised for our iniquities: </a:t>
            </a:r>
          </a:p>
          <a:p>
            <a:pPr marL="8467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chastisement of our peace was upon him; </a:t>
            </a:r>
          </a:p>
          <a:p>
            <a:pPr marL="8467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with his stripes we are healed. </a:t>
            </a:r>
          </a:p>
          <a:p>
            <a:pPr marL="8467" indent="0" algn="ctr">
              <a:spcBef>
                <a:spcPts val="0"/>
              </a:spcBef>
              <a:buNone/>
            </a:pPr>
            <a:r>
              <a:rPr lang="en-US" sz="6000" b="1" i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6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we like sheep have gone astray; </a:t>
            </a:r>
          </a:p>
          <a:p>
            <a:pPr marL="8467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turned every one to his own way; </a:t>
            </a:r>
          </a:p>
          <a:p>
            <a:pPr marL="8467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54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hath laid on him the iniquity of us all”.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86E51-142E-89C2-21B4-720F186C46C0}"/>
              </a:ext>
            </a:extLst>
          </p:cNvPr>
          <p:cNvSpPr txBox="1"/>
          <p:nvPr/>
        </p:nvSpPr>
        <p:spPr>
          <a:xfrm>
            <a:off x="669131" y="457200"/>
            <a:ext cx="16340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ntium" panose="02000503060000020004" pitchFamily="2" charset="0"/>
                <a:ea typeface="ヒラギノ角ゴ Pro W3" pitchFamily="16" charset="-128"/>
                <a:cs typeface="+mn-cs"/>
                <a:sym typeface="Arial" panose="020B0604020202020204" pitchFamily="34" charset="0"/>
              </a:rPr>
              <a:t>Jesus came to pay the price for our peace! (partnership)  Isaiah 53</a:t>
            </a:r>
          </a:p>
        </p:txBody>
      </p:sp>
    </p:spTree>
    <p:extLst>
      <p:ext uri="{BB962C8B-B14F-4D97-AF65-F5344CB8AC3E}">
        <p14:creationId xmlns:p14="http://schemas.microsoft.com/office/powerpoint/2010/main" val="1921363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C10770C-138E-4274-B075-76706BAC7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631" y="304800"/>
            <a:ext cx="16459200" cy="3225924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indent="0" algn="ctr" eaLnBrk="1" hangingPunct="1">
              <a:spcBef>
                <a:spcPts val="600"/>
              </a:spcBef>
              <a:buNone/>
              <a:defRPr/>
            </a:pPr>
            <a:r>
              <a:rPr lang="en-US" sz="6600" b="1" dirty="0">
                <a:solidFill>
                  <a:srgbClr val="FFFFFF"/>
                </a:solidFill>
                <a:ea typeface="+mn-ea"/>
                <a:cs typeface="+mn-cs"/>
                <a:sym typeface="Arial" charset="0"/>
              </a:rPr>
              <a:t>These incredible promises (Is. 7:14; 9:6) </a:t>
            </a:r>
          </a:p>
          <a:p>
            <a:pPr marL="8467" indent="0" algn="ctr" eaLnBrk="1" hangingPunct="1">
              <a:spcBef>
                <a:spcPts val="600"/>
              </a:spcBef>
              <a:buNone/>
              <a:defRPr/>
            </a:pPr>
            <a:r>
              <a:rPr lang="en-US" sz="6600" b="1" dirty="0">
                <a:solidFill>
                  <a:srgbClr val="FFFFFF"/>
                </a:solidFill>
                <a:ea typeface="+mn-ea"/>
                <a:cs typeface="+mn-cs"/>
                <a:sym typeface="Arial" charset="0"/>
              </a:rPr>
              <a:t>were originally given to King Ahaz </a:t>
            </a:r>
            <a:r>
              <a:rPr lang="en-US" sz="4400" b="1" dirty="0">
                <a:solidFill>
                  <a:srgbClr val="FFFFFF"/>
                </a:solidFill>
                <a:ea typeface="+mn-ea"/>
                <a:cs typeface="+mn-cs"/>
                <a:sym typeface="Arial" charset="0"/>
              </a:rPr>
              <a:t>(735-715 BC) </a:t>
            </a:r>
          </a:p>
          <a:p>
            <a:pPr marL="8467" indent="0" eaLnBrk="1" hangingPunct="1">
              <a:spcBef>
                <a:spcPts val="600"/>
              </a:spcBef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Review: 1. Ahaz’ choices  2 Kings 16:2,3</a:t>
            </a:r>
          </a:p>
          <a:p>
            <a:pPr marL="8467" marR="0" lvl="0" indent="0" algn="l" defTabSz="914400" rtl="0" eaLnBrk="1" fontAlgn="base" latinLnBrk="0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Tx/>
              <a:buSzPct val="100000"/>
              <a:buFont typeface="Lucida Grande" pitchFamily="-128" charset="0"/>
              <a:buNone/>
              <a:tabLst/>
              <a:defRPr/>
            </a:pPr>
            <a:r>
              <a:rPr lang="en-US" sz="48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</a:rPr>
              <a:t>       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“ Ahaz…</a:t>
            </a:r>
            <a:r>
              <a:rPr kumimoji="0" lang="en-US" sz="6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did not that which was right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 pitchFamily="-128" charset="0"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in the sight of the LORD his God…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 pitchFamily="-128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he walked in the way of the kings of Israel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 pitchFamily="-128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yea, and made his son to pass through the fire,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 pitchFamily="-128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according to the abominations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6" charset="-128"/>
                <a:cs typeface="Times New Roman" panose="02020603050405020304" pitchFamily="18" charset="0"/>
                <a:sym typeface="Arial" panose="020B0604020202020204" pitchFamily="34" charset="0"/>
              </a:rPr>
              <a:t>of the heathen”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ucida Grande" pitchFamily="-128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6" charset="-128"/>
              <a:cs typeface="+mn-cs"/>
              <a:sym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SzTx/>
              <a:buNone/>
              <a:defRPr/>
            </a:pPr>
            <a:endParaRPr lang="en-US" sz="1200" kern="1200" dirty="0">
              <a:solidFill>
                <a:srgbClr val="FFFFFF"/>
              </a:solidFill>
              <a:latin typeface="Arial" panose="020B0604020202020204" pitchFamily="34" charset="0"/>
              <a:ea typeface="ヒラギノ角ゴ Pro W3" pitchFamily="16" charset="-128"/>
              <a:cs typeface="+mn-cs"/>
            </a:endParaRPr>
          </a:p>
          <a:p>
            <a:pPr marL="8467" indent="0" algn="ctr" eaLnBrk="1" hangingPunct="1">
              <a:spcBef>
                <a:spcPts val="0"/>
              </a:spcBef>
              <a:buNone/>
              <a:defRPr/>
            </a:pPr>
            <a:endParaRPr lang="en-US" sz="5400" b="1" kern="1200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+mn-cs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88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C10770C-138E-4274-B075-76706BAC7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930" y="457200"/>
            <a:ext cx="16526669" cy="3225924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Review: 2. Ahaz’s Challenges/Chastening</a:t>
            </a:r>
          </a:p>
          <a:p>
            <a:pPr marL="8467" lvl="0" indent="0" eaLnBrk="1" hangingPunct="1">
              <a:spcBef>
                <a:spcPts val="0"/>
              </a:spcBef>
              <a:buNone/>
              <a:defRPr/>
            </a:pPr>
            <a:r>
              <a:rPr lang="en-US" sz="8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</a:t>
            </a: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A. God chastens those he loves! </a:t>
            </a:r>
            <a:r>
              <a:rPr lang="en-US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Heb. 12:6,7</a:t>
            </a:r>
            <a:endParaRPr lang="en-US" sz="4800" b="1" i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  <a:p>
            <a:pPr marL="8467" indent="0" eaLnBrk="1" hangingPunct="1">
              <a:spcBef>
                <a:spcPts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charset="0"/>
              </a:rPr>
              <a:t>    </a:t>
            </a:r>
            <a:endParaRPr lang="en-US" sz="80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FF0C-E3EA-472B-959D-93D9A2D2F56B}"/>
              </a:ext>
            </a:extLst>
          </p:cNvPr>
          <p:cNvSpPr txBox="1"/>
          <p:nvPr/>
        </p:nvSpPr>
        <p:spPr>
          <a:xfrm>
            <a:off x="576261" y="2819400"/>
            <a:ext cx="159258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came in the form of war.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7:2,3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Syria is confederate with Ephraim. And his heart was moved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(shaken)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heart of his people.”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Sin always affects others! (Ro 14:7)</a:t>
            </a:r>
          </a:p>
          <a:p>
            <a:pPr lvl="0">
              <a:spcBef>
                <a:spcPts val="1200"/>
              </a:spcBef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C. God has  to shake us up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wake us up! 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" lvl="0">
              <a:spcBef>
                <a:spcPts val="0"/>
              </a:spcBef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   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God’s goal is not condemnation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, </a:t>
            </a:r>
            <a:r>
              <a:rPr lang="en-US" sz="6000" b="1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but restoration!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25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oyToTheWorld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Prince of Peace">
      <a:dk1>
        <a:srgbClr val="DCAF4F"/>
      </a:dk1>
      <a:lt1>
        <a:srgbClr val="000000"/>
      </a:lt1>
      <a:dk2>
        <a:srgbClr val="DCAF4F"/>
      </a:dk2>
      <a:lt2>
        <a:srgbClr val="000000"/>
      </a:lt2>
      <a:accent1>
        <a:srgbClr val="57683E"/>
      </a:accent1>
      <a:accent2>
        <a:srgbClr val="EDCB96"/>
      </a:accent2>
      <a:accent3>
        <a:srgbClr val="D78651"/>
      </a:accent3>
      <a:accent4>
        <a:srgbClr val="ADAD7D"/>
      </a:accent4>
      <a:accent5>
        <a:srgbClr val="7680D7"/>
      </a:accent5>
      <a:accent6>
        <a:srgbClr val="F5DFB4"/>
      </a:accent6>
      <a:hlink>
        <a:srgbClr val="D78651"/>
      </a:hlink>
      <a:folHlink>
        <a:srgbClr val="ADAD7D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0e2b21a82fd8403e1bf25a0161d89e92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11e1db98fa85c3a60c08bc34466bf2d0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9689FD-CE81-47F8-94FE-B638B5E813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3EC6B9-4709-45B5-BB53-691254FF2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6F6935-9BB2-4980-8C2E-041D859F7545}">
  <ds:schemaRefs>
    <ds:schemaRef ds:uri="c7616ae0-bc3b-4475-9d6b-4c1fddd552c4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2723</Words>
  <Application>Microsoft Office PowerPoint</Application>
  <PresentationFormat>Custom</PresentationFormat>
  <Paragraphs>274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Garamond</vt:lpstr>
      <vt:lpstr>Gentium</vt:lpstr>
      <vt:lpstr>Georgia</vt:lpstr>
      <vt:lpstr>Lucida Grande</vt:lpstr>
      <vt:lpstr>Times New Roman</vt:lpstr>
      <vt:lpstr>JoyToTheWorld</vt:lpstr>
      <vt:lpstr>Florentine-Appointed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11</cp:revision>
  <dcterms:created xsi:type="dcterms:W3CDTF">2019-12-19T21:47:40Z</dcterms:created>
  <dcterms:modified xsi:type="dcterms:W3CDTF">2023-12-10T15:22:02Z</dcterms:modified>
</cp:coreProperties>
</file>