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0" r:id="rId3"/>
  </p:sldMasterIdLst>
  <p:sldIdLst>
    <p:sldId id="260" r:id="rId4"/>
    <p:sldId id="267" r:id="rId5"/>
    <p:sldId id="266" r:id="rId6"/>
    <p:sldId id="264" r:id="rId7"/>
    <p:sldId id="256" r:id="rId8"/>
    <p:sldId id="274" r:id="rId9"/>
    <p:sldId id="268" r:id="rId10"/>
    <p:sldId id="269" r:id="rId11"/>
    <p:sldId id="271" r:id="rId12"/>
    <p:sldId id="273" r:id="rId13"/>
    <p:sldId id="272" r:id="rId14"/>
    <p:sldId id="275" r:id="rId15"/>
    <p:sldId id="276" r:id="rId16"/>
    <p:sldId id="277" r:id="rId17"/>
    <p:sldId id="278" r:id="rId18"/>
    <p:sldId id="279" r:id="rId19"/>
    <p:sldId id="280" r:id="rId20"/>
    <p:sldId id="281" r:id="rId21"/>
    <p:sldId id="282" r:id="rId22"/>
    <p:sldId id="284" r:id="rId23"/>
    <p:sldId id="283" r:id="rId24"/>
    <p:sldId id="286" r:id="rId25"/>
    <p:sldId id="285" r:id="rId26"/>
    <p:sldId id="257" r:id="rId27"/>
    <p:sldId id="291" r:id="rId28"/>
    <p:sldId id="292" r:id="rId29"/>
    <p:sldId id="289" r:id="rId30"/>
    <p:sldId id="290" r:id="rId31"/>
    <p:sldId id="262" r:id="rId32"/>
    <p:sldId id="26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F9900"/>
    <a:srgbClr val="FF00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219200"/>
            <a:ext cx="8458200" cy="1470025"/>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5029200" y="3200400"/>
            <a:ext cx="3733800" cy="2590800"/>
          </a:xfrm>
        </p:spPr>
        <p:txBody>
          <a:bodyPr/>
          <a:lstStyle>
            <a:lvl1pPr marL="0" indent="0" algn="ctr">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solidFill>
                  <a:srgbClr val="FFCC99"/>
                </a:solidFill>
              </a:defRPr>
            </a:lvl1pPr>
          </a:lstStyle>
          <a:p>
            <a:endParaRPr lang="en-US" altLang="en-US"/>
          </a:p>
        </p:txBody>
      </p:sp>
      <p:sp>
        <p:nvSpPr>
          <p:cNvPr id="3077" name="Rectangle 5"/>
          <p:cNvSpPr>
            <a:spLocks noGrp="1" noChangeArrowheads="1"/>
          </p:cNvSpPr>
          <p:nvPr>
            <p:ph type="ftr" sz="quarter" idx="3"/>
          </p:nvPr>
        </p:nvSpPr>
        <p:spPr/>
        <p:txBody>
          <a:bodyPr/>
          <a:lstStyle>
            <a:lvl1pPr>
              <a:defRPr>
                <a:solidFill>
                  <a:srgbClr val="FFCC99"/>
                </a:solidFill>
              </a:defRPr>
            </a:lvl1pPr>
          </a:lstStyle>
          <a:p>
            <a:endParaRPr lang="en-US" altLang="en-US"/>
          </a:p>
        </p:txBody>
      </p:sp>
      <p:sp>
        <p:nvSpPr>
          <p:cNvPr id="3078" name="Rectangle 6"/>
          <p:cNvSpPr>
            <a:spLocks noGrp="1" noChangeArrowheads="1"/>
          </p:cNvSpPr>
          <p:nvPr>
            <p:ph type="sldNum" sz="quarter" idx="4"/>
          </p:nvPr>
        </p:nvSpPr>
        <p:spPr/>
        <p:txBody>
          <a:bodyPr/>
          <a:lstStyle>
            <a:lvl1pPr>
              <a:defRPr>
                <a:solidFill>
                  <a:srgbClr val="FFCC99"/>
                </a:solidFill>
              </a:defRPr>
            </a:lvl1pPr>
          </a:lstStyle>
          <a:p>
            <a:fld id="{B31E59E5-7828-4563-B4D3-8462A50B7D4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8F43BF-B1F8-41E8-AE4D-91579A95FC42}" type="slidenum">
              <a:rPr lang="en-US" altLang="en-US"/>
              <a:pPr/>
              <a:t>‹#›</a:t>
            </a:fld>
            <a:endParaRPr lang="en-US" altLang="en-US"/>
          </a:p>
        </p:txBody>
      </p:sp>
    </p:spTree>
    <p:extLst>
      <p:ext uri="{BB962C8B-B14F-4D97-AF65-F5344CB8AC3E}">
        <p14:creationId xmlns:p14="http://schemas.microsoft.com/office/powerpoint/2010/main" val="321418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F3F512-0747-4730-B073-B8ED8CBE5AD3}" type="slidenum">
              <a:rPr lang="en-US" altLang="en-US"/>
              <a:pPr/>
              <a:t>‹#›</a:t>
            </a:fld>
            <a:endParaRPr lang="en-US" altLang="en-US"/>
          </a:p>
        </p:txBody>
      </p:sp>
    </p:spTree>
    <p:extLst>
      <p:ext uri="{BB962C8B-B14F-4D97-AF65-F5344CB8AC3E}">
        <p14:creationId xmlns:p14="http://schemas.microsoft.com/office/powerpoint/2010/main" val="203088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90FD46-F66C-474E-BCF8-C184906D0D92}" type="slidenum">
              <a:rPr lang="en-US" altLang="en-US"/>
              <a:pPr/>
              <a:t>‹#›</a:t>
            </a:fld>
            <a:endParaRPr lang="en-US" altLang="en-US"/>
          </a:p>
        </p:txBody>
      </p:sp>
    </p:spTree>
    <p:extLst>
      <p:ext uri="{BB962C8B-B14F-4D97-AF65-F5344CB8AC3E}">
        <p14:creationId xmlns:p14="http://schemas.microsoft.com/office/powerpoint/2010/main" val="3298851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02ADDD-5BF6-4B00-8088-0F0EC2F8CA86}" type="slidenum">
              <a:rPr lang="en-US" altLang="en-US"/>
              <a:pPr/>
              <a:t>‹#›</a:t>
            </a:fld>
            <a:endParaRPr lang="en-US" altLang="en-US"/>
          </a:p>
        </p:txBody>
      </p:sp>
    </p:spTree>
    <p:extLst>
      <p:ext uri="{BB962C8B-B14F-4D97-AF65-F5344CB8AC3E}">
        <p14:creationId xmlns:p14="http://schemas.microsoft.com/office/powerpoint/2010/main" val="288315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488986-5E61-4D49-909D-B94C2E9DFB9B}" type="slidenum">
              <a:rPr lang="en-US" altLang="en-US"/>
              <a:pPr/>
              <a:t>‹#›</a:t>
            </a:fld>
            <a:endParaRPr lang="en-US" altLang="en-US"/>
          </a:p>
        </p:txBody>
      </p:sp>
    </p:spTree>
    <p:extLst>
      <p:ext uri="{BB962C8B-B14F-4D97-AF65-F5344CB8AC3E}">
        <p14:creationId xmlns:p14="http://schemas.microsoft.com/office/powerpoint/2010/main" val="79299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02E3D8-0AA1-4DAF-9BCE-9713BE7E7532}" type="slidenum">
              <a:rPr lang="en-US" altLang="en-US"/>
              <a:pPr/>
              <a:t>‹#›</a:t>
            </a:fld>
            <a:endParaRPr lang="en-US" altLang="en-US"/>
          </a:p>
        </p:txBody>
      </p:sp>
    </p:spTree>
    <p:extLst>
      <p:ext uri="{BB962C8B-B14F-4D97-AF65-F5344CB8AC3E}">
        <p14:creationId xmlns:p14="http://schemas.microsoft.com/office/powerpoint/2010/main" val="308256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3F0CB49-DDC2-4897-84B4-0F3DA18BB2A5}" type="slidenum">
              <a:rPr lang="en-US" altLang="en-US"/>
              <a:pPr/>
              <a:t>‹#›</a:t>
            </a:fld>
            <a:endParaRPr lang="en-US" altLang="en-US"/>
          </a:p>
        </p:txBody>
      </p:sp>
    </p:spTree>
    <p:extLst>
      <p:ext uri="{BB962C8B-B14F-4D97-AF65-F5344CB8AC3E}">
        <p14:creationId xmlns:p14="http://schemas.microsoft.com/office/powerpoint/2010/main" val="100294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9D00C31-B241-4C3E-B0C7-F2E6ECFB23BD}" type="slidenum">
              <a:rPr lang="en-US" altLang="en-US"/>
              <a:pPr/>
              <a:t>‹#›</a:t>
            </a:fld>
            <a:endParaRPr lang="en-US" altLang="en-US"/>
          </a:p>
        </p:txBody>
      </p:sp>
    </p:spTree>
    <p:extLst>
      <p:ext uri="{BB962C8B-B14F-4D97-AF65-F5344CB8AC3E}">
        <p14:creationId xmlns:p14="http://schemas.microsoft.com/office/powerpoint/2010/main" val="1778509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3A40DB-33CC-4AE2-8094-6B6895FEF80E}" type="slidenum">
              <a:rPr lang="en-US" altLang="en-US"/>
              <a:pPr/>
              <a:t>‹#›</a:t>
            </a:fld>
            <a:endParaRPr lang="en-US" altLang="en-US"/>
          </a:p>
        </p:txBody>
      </p:sp>
    </p:spTree>
    <p:extLst>
      <p:ext uri="{BB962C8B-B14F-4D97-AF65-F5344CB8AC3E}">
        <p14:creationId xmlns:p14="http://schemas.microsoft.com/office/powerpoint/2010/main" val="422269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B9939E-BF92-4EBA-B49D-7120CCCE708D}" type="slidenum">
              <a:rPr lang="en-US" altLang="en-US"/>
              <a:pPr/>
              <a:t>‹#›</a:t>
            </a:fld>
            <a:endParaRPr lang="en-US" altLang="en-US"/>
          </a:p>
        </p:txBody>
      </p:sp>
    </p:spTree>
    <p:extLst>
      <p:ext uri="{BB962C8B-B14F-4D97-AF65-F5344CB8AC3E}">
        <p14:creationId xmlns:p14="http://schemas.microsoft.com/office/powerpoint/2010/main" val="299971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8FC8DB-3BE1-4424-88F1-EB59F04675E5}" type="slidenum">
              <a:rPr lang="en-US" altLang="en-US"/>
              <a:pPr/>
              <a:t>‹#›</a:t>
            </a:fld>
            <a:endParaRPr lang="en-US" altLang="en-US"/>
          </a:p>
        </p:txBody>
      </p:sp>
    </p:spTree>
    <p:extLst>
      <p:ext uri="{BB962C8B-B14F-4D97-AF65-F5344CB8AC3E}">
        <p14:creationId xmlns:p14="http://schemas.microsoft.com/office/powerpoint/2010/main" val="135998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36B4E3-C119-4327-A936-1360C06B9FFA}" type="slidenum">
              <a:rPr lang="en-US" altLang="en-US"/>
              <a:pPr/>
              <a:t>‹#›</a:t>
            </a:fld>
            <a:endParaRPr lang="en-US" altLang="en-US"/>
          </a:p>
        </p:txBody>
      </p:sp>
    </p:spTree>
    <p:extLst>
      <p:ext uri="{BB962C8B-B14F-4D97-AF65-F5344CB8AC3E}">
        <p14:creationId xmlns:p14="http://schemas.microsoft.com/office/powerpoint/2010/main" val="384746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003F11-A16B-4FA9-9CC2-D0698381C1EC}" type="slidenum">
              <a:rPr lang="en-US" altLang="en-US"/>
              <a:pPr/>
              <a:t>‹#›</a:t>
            </a:fld>
            <a:endParaRPr lang="en-US" altLang="en-US"/>
          </a:p>
        </p:txBody>
      </p:sp>
    </p:spTree>
    <p:extLst>
      <p:ext uri="{BB962C8B-B14F-4D97-AF65-F5344CB8AC3E}">
        <p14:creationId xmlns:p14="http://schemas.microsoft.com/office/powerpoint/2010/main" val="323085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25"/>
            <a:ext cx="2057400" cy="4351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25"/>
            <a:ext cx="60198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0FB311-1F4E-4B32-B4F0-70D99DEB8981}" type="slidenum">
              <a:rPr lang="en-US" altLang="en-US"/>
              <a:pPr/>
              <a:t>‹#›</a:t>
            </a:fld>
            <a:endParaRPr lang="en-US" altLang="en-US"/>
          </a:p>
        </p:txBody>
      </p:sp>
    </p:spTree>
    <p:extLst>
      <p:ext uri="{BB962C8B-B14F-4D97-AF65-F5344CB8AC3E}">
        <p14:creationId xmlns:p14="http://schemas.microsoft.com/office/powerpoint/2010/main" val="226179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092AEA-607A-47FB-80DE-E03FA2957373}" type="slidenum">
              <a:rPr lang="en-US" altLang="en-US"/>
              <a:pPr/>
              <a:t>‹#›</a:t>
            </a:fld>
            <a:endParaRPr lang="en-US" altLang="en-US"/>
          </a:p>
        </p:txBody>
      </p:sp>
    </p:spTree>
    <p:extLst>
      <p:ext uri="{BB962C8B-B14F-4D97-AF65-F5344CB8AC3E}">
        <p14:creationId xmlns:p14="http://schemas.microsoft.com/office/powerpoint/2010/main" val="2015428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834AE5-0365-4553-9DD2-40277419A8A8}" type="slidenum">
              <a:rPr lang="en-US" altLang="en-US"/>
              <a:pPr/>
              <a:t>‹#›</a:t>
            </a:fld>
            <a:endParaRPr lang="en-US" altLang="en-US"/>
          </a:p>
        </p:txBody>
      </p:sp>
    </p:spTree>
    <p:extLst>
      <p:ext uri="{BB962C8B-B14F-4D97-AF65-F5344CB8AC3E}">
        <p14:creationId xmlns:p14="http://schemas.microsoft.com/office/powerpoint/2010/main" val="3419025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47C1DA-09D7-4F9F-9345-C8CBA66D15FA}" type="slidenum">
              <a:rPr lang="en-US" altLang="en-US"/>
              <a:pPr/>
              <a:t>‹#›</a:t>
            </a:fld>
            <a:endParaRPr lang="en-US" altLang="en-US"/>
          </a:p>
        </p:txBody>
      </p:sp>
    </p:spTree>
    <p:extLst>
      <p:ext uri="{BB962C8B-B14F-4D97-AF65-F5344CB8AC3E}">
        <p14:creationId xmlns:p14="http://schemas.microsoft.com/office/powerpoint/2010/main" val="2763411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D3343C-161D-4334-8B63-5928D1DE7C25}" type="slidenum">
              <a:rPr lang="en-US" altLang="en-US"/>
              <a:pPr/>
              <a:t>‹#›</a:t>
            </a:fld>
            <a:endParaRPr lang="en-US" altLang="en-US"/>
          </a:p>
        </p:txBody>
      </p:sp>
    </p:spTree>
    <p:extLst>
      <p:ext uri="{BB962C8B-B14F-4D97-AF65-F5344CB8AC3E}">
        <p14:creationId xmlns:p14="http://schemas.microsoft.com/office/powerpoint/2010/main" val="247904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0392B53-A65F-449B-8E17-D974D47FD0B9}" type="slidenum">
              <a:rPr lang="en-US" altLang="en-US"/>
              <a:pPr/>
              <a:t>‹#›</a:t>
            </a:fld>
            <a:endParaRPr lang="en-US" altLang="en-US"/>
          </a:p>
        </p:txBody>
      </p:sp>
    </p:spTree>
    <p:extLst>
      <p:ext uri="{BB962C8B-B14F-4D97-AF65-F5344CB8AC3E}">
        <p14:creationId xmlns:p14="http://schemas.microsoft.com/office/powerpoint/2010/main" val="1459782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68CB5DB-18ED-480A-9125-00BCAE619B97}" type="slidenum">
              <a:rPr lang="en-US" altLang="en-US"/>
              <a:pPr/>
              <a:t>‹#›</a:t>
            </a:fld>
            <a:endParaRPr lang="en-US" altLang="en-US"/>
          </a:p>
        </p:txBody>
      </p:sp>
    </p:spTree>
    <p:extLst>
      <p:ext uri="{BB962C8B-B14F-4D97-AF65-F5344CB8AC3E}">
        <p14:creationId xmlns:p14="http://schemas.microsoft.com/office/powerpoint/2010/main" val="789452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09440E8-709B-4935-A610-2D86C9FC551A}" type="slidenum">
              <a:rPr lang="en-US" altLang="en-US"/>
              <a:pPr/>
              <a:t>‹#›</a:t>
            </a:fld>
            <a:endParaRPr lang="en-US" altLang="en-US"/>
          </a:p>
        </p:txBody>
      </p:sp>
    </p:spTree>
    <p:extLst>
      <p:ext uri="{BB962C8B-B14F-4D97-AF65-F5344CB8AC3E}">
        <p14:creationId xmlns:p14="http://schemas.microsoft.com/office/powerpoint/2010/main" val="28694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873F4B-2709-4865-A9EB-9EBA641A7090}" type="slidenum">
              <a:rPr lang="en-US" altLang="en-US"/>
              <a:pPr/>
              <a:t>‹#›</a:t>
            </a:fld>
            <a:endParaRPr lang="en-US" altLang="en-US"/>
          </a:p>
        </p:txBody>
      </p:sp>
    </p:spTree>
    <p:extLst>
      <p:ext uri="{BB962C8B-B14F-4D97-AF65-F5344CB8AC3E}">
        <p14:creationId xmlns:p14="http://schemas.microsoft.com/office/powerpoint/2010/main" val="1940919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6F032E-A569-49FD-822D-B7BAB53916EB}" type="slidenum">
              <a:rPr lang="en-US" altLang="en-US"/>
              <a:pPr/>
              <a:t>‹#›</a:t>
            </a:fld>
            <a:endParaRPr lang="en-US" altLang="en-US"/>
          </a:p>
        </p:txBody>
      </p:sp>
    </p:spTree>
    <p:extLst>
      <p:ext uri="{BB962C8B-B14F-4D97-AF65-F5344CB8AC3E}">
        <p14:creationId xmlns:p14="http://schemas.microsoft.com/office/powerpoint/2010/main" val="1963791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C25CB4-F562-4A51-BFAA-C840002359D8}" type="slidenum">
              <a:rPr lang="en-US" altLang="en-US"/>
              <a:pPr/>
              <a:t>‹#›</a:t>
            </a:fld>
            <a:endParaRPr lang="en-US" altLang="en-US"/>
          </a:p>
        </p:txBody>
      </p:sp>
    </p:spTree>
    <p:extLst>
      <p:ext uri="{BB962C8B-B14F-4D97-AF65-F5344CB8AC3E}">
        <p14:creationId xmlns:p14="http://schemas.microsoft.com/office/powerpoint/2010/main" val="1400744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3911E8-B741-4C09-B7FE-FE587988F5E6}" type="slidenum">
              <a:rPr lang="en-US" altLang="en-US"/>
              <a:pPr/>
              <a:t>‹#›</a:t>
            </a:fld>
            <a:endParaRPr lang="en-US" altLang="en-US"/>
          </a:p>
        </p:txBody>
      </p:sp>
    </p:spTree>
    <p:extLst>
      <p:ext uri="{BB962C8B-B14F-4D97-AF65-F5344CB8AC3E}">
        <p14:creationId xmlns:p14="http://schemas.microsoft.com/office/powerpoint/2010/main" val="1696511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F7F60E-507A-4A3D-BC77-70EA751648B1}" type="slidenum">
              <a:rPr lang="en-US" altLang="en-US"/>
              <a:pPr/>
              <a:t>‹#›</a:t>
            </a:fld>
            <a:endParaRPr lang="en-US" altLang="en-US"/>
          </a:p>
        </p:txBody>
      </p:sp>
    </p:spTree>
    <p:extLst>
      <p:ext uri="{BB962C8B-B14F-4D97-AF65-F5344CB8AC3E}">
        <p14:creationId xmlns:p14="http://schemas.microsoft.com/office/powerpoint/2010/main" val="30586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38600" y="1600200"/>
            <a:ext cx="22479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38900" y="1600200"/>
            <a:ext cx="22479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A3956AD-7B05-4A1A-8C3F-2F99D9867F11}" type="slidenum">
              <a:rPr lang="en-US" altLang="en-US"/>
              <a:pPr/>
              <a:t>‹#›</a:t>
            </a:fld>
            <a:endParaRPr lang="en-US" altLang="en-US"/>
          </a:p>
        </p:txBody>
      </p:sp>
    </p:spTree>
    <p:extLst>
      <p:ext uri="{BB962C8B-B14F-4D97-AF65-F5344CB8AC3E}">
        <p14:creationId xmlns:p14="http://schemas.microsoft.com/office/powerpoint/2010/main" val="176561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FC99767-6E5B-4FB6-B61F-23250F06EBC1}" type="slidenum">
              <a:rPr lang="en-US" altLang="en-US"/>
              <a:pPr/>
              <a:t>‹#›</a:t>
            </a:fld>
            <a:endParaRPr lang="en-US" altLang="en-US"/>
          </a:p>
        </p:txBody>
      </p:sp>
    </p:spTree>
    <p:extLst>
      <p:ext uri="{BB962C8B-B14F-4D97-AF65-F5344CB8AC3E}">
        <p14:creationId xmlns:p14="http://schemas.microsoft.com/office/powerpoint/2010/main" val="132939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7139CF1-3293-4A3C-8E40-0C2865B363D0}" type="slidenum">
              <a:rPr lang="en-US" altLang="en-US"/>
              <a:pPr/>
              <a:t>‹#›</a:t>
            </a:fld>
            <a:endParaRPr lang="en-US" altLang="en-US"/>
          </a:p>
        </p:txBody>
      </p:sp>
    </p:spTree>
    <p:extLst>
      <p:ext uri="{BB962C8B-B14F-4D97-AF65-F5344CB8AC3E}">
        <p14:creationId xmlns:p14="http://schemas.microsoft.com/office/powerpoint/2010/main" val="102876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9A0B3F8-5184-4962-A5FB-B2B63B8F46B8}" type="slidenum">
              <a:rPr lang="en-US" altLang="en-US"/>
              <a:pPr/>
              <a:t>‹#›</a:t>
            </a:fld>
            <a:endParaRPr lang="en-US" altLang="en-US"/>
          </a:p>
        </p:txBody>
      </p:sp>
    </p:spTree>
    <p:extLst>
      <p:ext uri="{BB962C8B-B14F-4D97-AF65-F5344CB8AC3E}">
        <p14:creationId xmlns:p14="http://schemas.microsoft.com/office/powerpoint/2010/main" val="357227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1AA46A-B3E8-4ADC-B476-B1D2B74C5D43}" type="slidenum">
              <a:rPr lang="en-US" altLang="en-US"/>
              <a:pPr/>
              <a:t>‹#›</a:t>
            </a:fld>
            <a:endParaRPr lang="en-US" altLang="en-US"/>
          </a:p>
        </p:txBody>
      </p:sp>
    </p:spTree>
    <p:extLst>
      <p:ext uri="{BB962C8B-B14F-4D97-AF65-F5344CB8AC3E}">
        <p14:creationId xmlns:p14="http://schemas.microsoft.com/office/powerpoint/2010/main" val="256645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EFFEB10-A950-4C78-8231-D09F8B520028}" type="slidenum">
              <a:rPr lang="en-US" altLang="en-US"/>
              <a:pPr/>
              <a:t>‹#›</a:t>
            </a:fld>
            <a:endParaRPr lang="en-US" altLang="en-US"/>
          </a:p>
        </p:txBody>
      </p:sp>
    </p:spTree>
    <p:extLst>
      <p:ext uri="{BB962C8B-B14F-4D97-AF65-F5344CB8AC3E}">
        <p14:creationId xmlns:p14="http://schemas.microsoft.com/office/powerpoint/2010/main" val="197973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038600" y="1600200"/>
            <a:ext cx="4648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8E7314B8-578D-4BDB-8272-59D8AB41955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kern="1200">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anose="020B0604020202020204" pitchFamily="34" charset="0"/>
        </a:defRPr>
      </a:lvl2pPr>
      <a:lvl3pPr algn="ctr" rtl="0" eaLnBrk="1" fontAlgn="base" hangingPunct="1">
        <a:spcBef>
          <a:spcPct val="0"/>
        </a:spcBef>
        <a:spcAft>
          <a:spcPct val="0"/>
        </a:spcAft>
        <a:defRPr sz="4400" b="1">
          <a:solidFill>
            <a:schemeClr val="tx2"/>
          </a:solidFill>
          <a:latin typeface="Arial" panose="020B0604020202020204" pitchFamily="34" charset="0"/>
        </a:defRPr>
      </a:lvl3pPr>
      <a:lvl4pPr algn="ctr" rtl="0" eaLnBrk="1" fontAlgn="base" hangingPunct="1">
        <a:spcBef>
          <a:spcPct val="0"/>
        </a:spcBef>
        <a:spcAft>
          <a:spcPct val="0"/>
        </a:spcAft>
        <a:defRPr sz="4400" b="1">
          <a:solidFill>
            <a:schemeClr val="tx2"/>
          </a:solidFill>
          <a:latin typeface="Arial" panose="020B0604020202020204" pitchFamily="34" charset="0"/>
        </a:defRPr>
      </a:lvl4pPr>
      <a:lvl5pPr algn="ctr" rtl="0" eaLnBrk="1" fontAlgn="base" hangingPunct="1">
        <a:spcBef>
          <a:spcPct val="0"/>
        </a:spcBef>
        <a:spcAft>
          <a:spcPct val="0"/>
        </a:spcAft>
        <a:defRPr sz="4400" b="1">
          <a:solidFill>
            <a:schemeClr val="tx2"/>
          </a:solidFill>
          <a:latin typeface="Arial" panose="020B0604020202020204" pitchFamily="34" charset="0"/>
        </a:defRPr>
      </a:lvl5pPr>
      <a:lvl6pPr marL="457200" algn="ctr" rtl="0" eaLnBrk="1" fontAlgn="base" hangingPunct="1">
        <a:spcBef>
          <a:spcPct val="0"/>
        </a:spcBef>
        <a:spcAft>
          <a:spcPct val="0"/>
        </a:spcAft>
        <a:defRPr sz="4400" b="1">
          <a:solidFill>
            <a:schemeClr val="tx2"/>
          </a:solidFill>
          <a:latin typeface="Arial" panose="020B0604020202020204" pitchFamily="34" charset="0"/>
        </a:defRPr>
      </a:lvl6pPr>
      <a:lvl7pPr marL="914400" algn="ctr" rtl="0" eaLnBrk="1" fontAlgn="base" hangingPunct="1">
        <a:spcBef>
          <a:spcPct val="0"/>
        </a:spcBef>
        <a:spcAft>
          <a:spcPct val="0"/>
        </a:spcAft>
        <a:defRPr sz="4400" b="1">
          <a:solidFill>
            <a:schemeClr val="tx2"/>
          </a:solidFill>
          <a:latin typeface="Arial" panose="020B0604020202020204" pitchFamily="34" charset="0"/>
        </a:defRPr>
      </a:lvl7pPr>
      <a:lvl8pPr marL="1371600" algn="ctr" rtl="0" eaLnBrk="1" fontAlgn="base" hangingPunct="1">
        <a:spcBef>
          <a:spcPct val="0"/>
        </a:spcBef>
        <a:spcAft>
          <a:spcPct val="0"/>
        </a:spcAft>
        <a:defRPr sz="4400" b="1">
          <a:solidFill>
            <a:schemeClr val="tx2"/>
          </a:solidFill>
          <a:latin typeface="Arial" panose="020B0604020202020204" pitchFamily="34" charset="0"/>
        </a:defRPr>
      </a:lvl8pPr>
      <a:lvl9pPr marL="1828800" algn="ctr"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441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lt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lt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5925CC0B-9B01-499B-804E-6288D40FDD8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b="1" kern="1200">
          <a:solidFill>
            <a:schemeClr val="bg1"/>
          </a:solidFill>
          <a:latin typeface="+mj-lt"/>
          <a:ea typeface="+mj-ea"/>
          <a:cs typeface="+mj-cs"/>
        </a:defRPr>
      </a:lvl1pPr>
      <a:lvl2pPr algn="ctr" rtl="0" fontAlgn="base">
        <a:spcBef>
          <a:spcPct val="0"/>
        </a:spcBef>
        <a:spcAft>
          <a:spcPct val="0"/>
        </a:spcAft>
        <a:defRPr sz="4400" b="1">
          <a:solidFill>
            <a:schemeClr val="bg1"/>
          </a:solidFill>
          <a:latin typeface="Arial" panose="020B0604020202020204" pitchFamily="34" charset="0"/>
        </a:defRPr>
      </a:lvl2pPr>
      <a:lvl3pPr algn="ctr" rtl="0" fontAlgn="base">
        <a:spcBef>
          <a:spcPct val="0"/>
        </a:spcBef>
        <a:spcAft>
          <a:spcPct val="0"/>
        </a:spcAft>
        <a:defRPr sz="4400" b="1">
          <a:solidFill>
            <a:schemeClr val="bg1"/>
          </a:solidFill>
          <a:latin typeface="Arial" panose="020B0604020202020204" pitchFamily="34" charset="0"/>
        </a:defRPr>
      </a:lvl3pPr>
      <a:lvl4pPr algn="ctr" rtl="0" fontAlgn="base">
        <a:spcBef>
          <a:spcPct val="0"/>
        </a:spcBef>
        <a:spcAft>
          <a:spcPct val="0"/>
        </a:spcAft>
        <a:defRPr sz="4400" b="1">
          <a:solidFill>
            <a:schemeClr val="bg1"/>
          </a:solidFill>
          <a:latin typeface="Arial" panose="020B0604020202020204" pitchFamily="34" charset="0"/>
        </a:defRPr>
      </a:lvl4pPr>
      <a:lvl5pPr algn="ctr" rtl="0" fontAlgn="base">
        <a:spcBef>
          <a:spcPct val="0"/>
        </a:spcBef>
        <a:spcAft>
          <a:spcPct val="0"/>
        </a:spcAft>
        <a:defRPr sz="4400" b="1">
          <a:solidFill>
            <a:schemeClr val="bg1"/>
          </a:solidFill>
          <a:latin typeface="Arial" panose="020B0604020202020204" pitchFamily="34" charset="0"/>
        </a:defRPr>
      </a:lvl5pPr>
      <a:lvl6pPr marL="457200" algn="ctr" rtl="0" fontAlgn="base">
        <a:spcBef>
          <a:spcPct val="0"/>
        </a:spcBef>
        <a:spcAft>
          <a:spcPct val="0"/>
        </a:spcAft>
        <a:defRPr sz="4400" b="1">
          <a:solidFill>
            <a:schemeClr val="bg1"/>
          </a:solidFill>
          <a:latin typeface="Arial" panose="020B0604020202020204" pitchFamily="34" charset="0"/>
        </a:defRPr>
      </a:lvl6pPr>
      <a:lvl7pPr marL="914400" algn="ctr" rtl="0" fontAlgn="base">
        <a:spcBef>
          <a:spcPct val="0"/>
        </a:spcBef>
        <a:spcAft>
          <a:spcPct val="0"/>
        </a:spcAft>
        <a:defRPr sz="4400" b="1">
          <a:solidFill>
            <a:schemeClr val="bg1"/>
          </a:solidFill>
          <a:latin typeface="Arial" panose="020B0604020202020204" pitchFamily="34" charset="0"/>
        </a:defRPr>
      </a:lvl7pPr>
      <a:lvl8pPr marL="1371600" algn="ctr" rtl="0" fontAlgn="base">
        <a:spcBef>
          <a:spcPct val="0"/>
        </a:spcBef>
        <a:spcAft>
          <a:spcPct val="0"/>
        </a:spcAft>
        <a:defRPr sz="4400" b="1">
          <a:solidFill>
            <a:schemeClr val="bg1"/>
          </a:solidFill>
          <a:latin typeface="Arial" panose="020B0604020202020204" pitchFamily="34" charset="0"/>
        </a:defRPr>
      </a:lvl8pPr>
      <a:lvl9pPr marL="1828800" algn="ctr" rtl="0" fontAlgn="base">
        <a:spcBef>
          <a:spcPct val="0"/>
        </a:spcBef>
        <a:spcAft>
          <a:spcPct val="0"/>
        </a:spcAft>
        <a:defRPr sz="44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1289F104-01C9-48A5-86F1-F5CE10E3D5A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b="1" kern="1200">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panose="020B0604020202020204" pitchFamily="34" charset="0"/>
        </a:defRPr>
      </a:lvl2pPr>
      <a:lvl3pPr algn="ctr" rtl="0" fontAlgn="base">
        <a:spcBef>
          <a:spcPct val="0"/>
        </a:spcBef>
        <a:spcAft>
          <a:spcPct val="0"/>
        </a:spcAft>
        <a:defRPr sz="4400" b="1">
          <a:solidFill>
            <a:schemeClr val="tx2"/>
          </a:solidFill>
          <a:latin typeface="Arial" panose="020B0604020202020204" pitchFamily="34" charset="0"/>
        </a:defRPr>
      </a:lvl3pPr>
      <a:lvl4pPr algn="ctr" rtl="0" fontAlgn="base">
        <a:spcBef>
          <a:spcPct val="0"/>
        </a:spcBef>
        <a:spcAft>
          <a:spcPct val="0"/>
        </a:spcAft>
        <a:defRPr sz="4400" b="1">
          <a:solidFill>
            <a:schemeClr val="tx2"/>
          </a:solidFill>
          <a:latin typeface="Arial" panose="020B0604020202020204" pitchFamily="34" charset="0"/>
        </a:defRPr>
      </a:lvl4pPr>
      <a:lvl5pPr algn="ctr" rtl="0" fontAlgn="base">
        <a:spcBef>
          <a:spcPct val="0"/>
        </a:spcBef>
        <a:spcAft>
          <a:spcPct val="0"/>
        </a:spcAft>
        <a:defRPr sz="4400" b="1">
          <a:solidFill>
            <a:schemeClr val="tx2"/>
          </a:solidFill>
          <a:latin typeface="Arial" panose="020B0604020202020204" pitchFamily="34" charset="0"/>
        </a:defRPr>
      </a:lvl5pPr>
      <a:lvl6pPr marL="457200" algn="ctr" rtl="0" fontAlgn="base">
        <a:spcBef>
          <a:spcPct val="0"/>
        </a:spcBef>
        <a:spcAft>
          <a:spcPct val="0"/>
        </a:spcAft>
        <a:defRPr sz="4400" b="1">
          <a:solidFill>
            <a:schemeClr val="tx2"/>
          </a:solidFill>
          <a:latin typeface="Arial" panose="020B0604020202020204" pitchFamily="34" charset="0"/>
        </a:defRPr>
      </a:lvl6pPr>
      <a:lvl7pPr marL="914400" algn="ctr" rtl="0" fontAlgn="base">
        <a:spcBef>
          <a:spcPct val="0"/>
        </a:spcBef>
        <a:spcAft>
          <a:spcPct val="0"/>
        </a:spcAft>
        <a:defRPr sz="4400" b="1">
          <a:solidFill>
            <a:schemeClr val="tx2"/>
          </a:solidFill>
          <a:latin typeface="Arial" panose="020B0604020202020204" pitchFamily="34" charset="0"/>
        </a:defRPr>
      </a:lvl7pPr>
      <a:lvl8pPr marL="1371600" algn="ctr" rtl="0" fontAlgn="base">
        <a:spcBef>
          <a:spcPct val="0"/>
        </a:spcBef>
        <a:spcAft>
          <a:spcPct val="0"/>
        </a:spcAft>
        <a:defRPr sz="4400" b="1">
          <a:solidFill>
            <a:schemeClr val="tx2"/>
          </a:solidFill>
          <a:latin typeface="Arial" panose="020B0604020202020204" pitchFamily="34" charset="0"/>
        </a:defRPr>
      </a:lvl8pPr>
      <a:lvl9pPr marL="1828800" algn="ctr" rtl="0" fontAlgn="base">
        <a:spcBef>
          <a:spcPct val="0"/>
        </a:spcBef>
        <a:spcAft>
          <a:spcPct val="0"/>
        </a:spcAft>
        <a:defRPr sz="44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2"/>
          </a:solidFill>
          <a:latin typeface="+mn-lt"/>
          <a:ea typeface="+mn-ea"/>
          <a:cs typeface="+mn-cs"/>
        </a:defRPr>
      </a:lvl1pPr>
      <a:lvl2pPr marL="742950" indent="-285750" algn="l" rtl="0" fontAlgn="base">
        <a:spcBef>
          <a:spcPct val="20000"/>
        </a:spcBef>
        <a:spcAft>
          <a:spcPct val="0"/>
        </a:spcAft>
        <a:buChar char="–"/>
        <a:defRPr sz="2800" kern="1200">
          <a:solidFill>
            <a:schemeClr val="tx2"/>
          </a:solidFill>
          <a:latin typeface="+mn-lt"/>
          <a:ea typeface="+mn-ea"/>
          <a:cs typeface="+mn-cs"/>
        </a:defRPr>
      </a:lvl2pPr>
      <a:lvl3pPr marL="1143000" indent="-228600" algn="l" rtl="0" fontAlgn="base">
        <a:spcBef>
          <a:spcPct val="20000"/>
        </a:spcBef>
        <a:spcAft>
          <a:spcPct val="0"/>
        </a:spcAft>
        <a:buChar char="•"/>
        <a:defRPr sz="2400" kern="1200">
          <a:solidFill>
            <a:schemeClr val="tx2"/>
          </a:solidFill>
          <a:latin typeface="+mn-lt"/>
          <a:ea typeface="+mn-ea"/>
          <a:cs typeface="+mn-cs"/>
        </a:defRPr>
      </a:lvl3pPr>
      <a:lvl4pPr marL="1600200" indent="-228600" algn="l" rtl="0" fontAlgn="base">
        <a:spcBef>
          <a:spcPct val="20000"/>
        </a:spcBef>
        <a:spcAft>
          <a:spcPct val="0"/>
        </a:spcAft>
        <a:buChar char="–"/>
        <a:defRPr sz="2000" kern="1200">
          <a:solidFill>
            <a:schemeClr val="tx2"/>
          </a:solidFill>
          <a:latin typeface="+mn-lt"/>
          <a:ea typeface="+mn-ea"/>
          <a:cs typeface="+mn-cs"/>
        </a:defRPr>
      </a:lvl4pPr>
      <a:lvl5pPr marL="2057400" indent="-228600" algn="l" rtl="0" fontAlgn="base">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28600" y="152400"/>
            <a:ext cx="8686800" cy="1323439"/>
          </a:xfrm>
          <a:prstGeom prst="rect">
            <a:avLst/>
          </a:prstGeom>
          <a:noFill/>
        </p:spPr>
        <p:txBody>
          <a:bodyPr wrap="square" rtlCol="0">
            <a:spAutoFit/>
          </a:bodyPr>
          <a:lstStyle/>
          <a:p>
            <a:pPr algn="ctr"/>
            <a:r>
              <a:rPr lang="en-US" sz="4000" b="1" dirty="0"/>
              <a:t>God invites us to partner with Him in His plans and purposes!</a:t>
            </a:r>
          </a:p>
        </p:txBody>
      </p:sp>
      <p:sp>
        <p:nvSpPr>
          <p:cNvPr id="13" name="Rectangle 12"/>
          <p:cNvSpPr/>
          <p:nvPr/>
        </p:nvSpPr>
        <p:spPr>
          <a:xfrm>
            <a:off x="223006" y="1828800"/>
            <a:ext cx="5263394" cy="3970318"/>
          </a:xfrm>
          <a:prstGeom prst="rect">
            <a:avLst/>
          </a:prstGeom>
        </p:spPr>
        <p:txBody>
          <a:bodyPr wrap="square">
            <a:spAutoFit/>
          </a:bodyPr>
          <a:lstStyle/>
          <a:p>
            <a:pPr algn="ctr"/>
            <a:r>
              <a:rPr lang="en-US" sz="3600" b="1" dirty="0"/>
              <a:t>We’ve spent some time discussing how to better “Recognize” God’s “Invitations” </a:t>
            </a:r>
          </a:p>
          <a:p>
            <a:pPr algn="ctr"/>
            <a:endParaRPr lang="en-US" sz="3600" b="1" dirty="0"/>
          </a:p>
          <a:p>
            <a:pPr algn="ctr"/>
            <a:r>
              <a:rPr lang="en-US" sz="3600" b="1" dirty="0"/>
              <a:t>so that we might better “Respond” to Him.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 calcmode="lin" valueType="num">
                                      <p:cBhvr>
                                        <p:cTn id="12"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0"/>
            <a:ext cx="8839200" cy="5257800"/>
          </a:xfrm>
        </p:spPr>
        <p:txBody>
          <a:bodyPr/>
          <a:lstStyle/>
          <a:p>
            <a:pPr marL="0" indent="0">
              <a:spcBef>
                <a:spcPts val="0"/>
              </a:spcBef>
              <a:buNone/>
            </a:pPr>
            <a:r>
              <a:rPr lang="en-US" altLang="en-US" sz="3600" b="1" dirty="0">
                <a:solidFill>
                  <a:srgbClr val="000000"/>
                </a:solidFill>
                <a:latin typeface="Times New Roman" panose="02020603050405020304" pitchFamily="18" charset="0"/>
                <a:cs typeface="Times New Roman" panose="02020603050405020304" pitchFamily="18" charset="0"/>
              </a:rPr>
              <a:t>1) The first mention is found in Gen. 15:1</a:t>
            </a:r>
          </a:p>
          <a:p>
            <a:pPr marL="0" indent="0" algn="ctr">
              <a:spcBef>
                <a:spcPts val="0"/>
              </a:spcBef>
              <a:buNone/>
            </a:pP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sz="3600" b="1" i="1" dirty="0">
                <a:solidFill>
                  <a:srgbClr val="FF0000"/>
                </a:solidFill>
                <a:latin typeface="Times New Roman" panose="02020603050405020304" pitchFamily="18" charset="0"/>
                <a:cs typeface="Times New Roman" panose="02020603050405020304" pitchFamily="18" charset="0"/>
              </a:rPr>
              <a:t>Fear not, Abram: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am thy shield</a:t>
            </a:r>
            <a:r>
              <a:rPr lang="en-US" altLang="en-US" sz="3600"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thy exceeding great reward</a:t>
            </a:r>
            <a:r>
              <a:rPr lang="en-US" altLang="en-US" sz="3600" b="1" i="1" dirty="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Exceeding: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meʾōd</a:t>
            </a:r>
            <a:r>
              <a:rPr lang="en-US" altLang="en-US" b="1" dirty="0">
                <a:solidFill>
                  <a:srgbClr val="0000FF"/>
                </a:solidFill>
                <a:latin typeface="Times New Roman" panose="02020603050405020304" pitchFamily="18" charset="0"/>
                <a:cs typeface="Times New Roman" panose="02020603050405020304" pitchFamily="18" charset="0"/>
              </a:rPr>
              <a:t>  (to magnify greatly)  </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Great:</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rābâ</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increase, heap up, multiply</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Reward:</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Śākār</a:t>
            </a:r>
            <a:r>
              <a:rPr lang="en-US" altLang="en-US" b="1" dirty="0">
                <a:solidFill>
                  <a:srgbClr val="0000FF"/>
                </a:solidFill>
                <a:latin typeface="Times New Roman" panose="02020603050405020304" pitchFamily="18" charset="0"/>
                <a:cs typeface="Times New Roman" panose="02020603050405020304" pitchFamily="18" charset="0"/>
              </a:rPr>
              <a:t>’: </a:t>
            </a:r>
          </a:p>
          <a:p>
            <a:pPr marL="0" indent="0">
              <a:spcBef>
                <a:spcPts val="0"/>
              </a:spcBef>
              <a:buNone/>
            </a:pPr>
            <a:r>
              <a:rPr lang="en-US" altLang="en-US" b="1" dirty="0">
                <a:solidFill>
                  <a:srgbClr val="0000FF"/>
                </a:solidFill>
                <a:latin typeface="Times New Roman" panose="02020603050405020304" pitchFamily="18" charset="0"/>
                <a:cs typeface="Times New Roman" panose="02020603050405020304" pitchFamily="18" charset="0"/>
              </a:rPr>
              <a:t>      Payment of a contract,</a:t>
            </a:r>
          </a:p>
          <a:p>
            <a:pPr marL="0" indent="0">
              <a:spcBef>
                <a:spcPts val="0"/>
              </a:spcBef>
              <a:buNone/>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salary,</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compensation! </a:t>
            </a:r>
          </a:p>
          <a:p>
            <a:pPr marL="0" indent="0" algn="ctr">
              <a:buNone/>
            </a:pPr>
            <a:r>
              <a:rPr lang="en-US" altLang="en-US" b="1" i="1" dirty="0">
                <a:solidFill>
                  <a:srgbClr val="000000"/>
                </a:solidFill>
                <a:latin typeface="Times New Roman" panose="02020603050405020304" pitchFamily="18" charset="0"/>
                <a:cs typeface="Times New Roman" panose="02020603050405020304" pitchFamily="18" charset="0"/>
              </a:rPr>
              <a:t>   </a:t>
            </a:r>
            <a:endParaRPr lang="en-US" alt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76200" y="4493942"/>
            <a:ext cx="4834156" cy="1754326"/>
          </a:xfrm>
          <a:prstGeom prst="rect">
            <a:avLst/>
          </a:prstGeom>
        </p:spPr>
        <p:txBody>
          <a:bodyPr wrap="square">
            <a:spAutoFit/>
          </a:bodyPr>
          <a:lstStyle/>
          <a:p>
            <a:pPr marL="0" indent="0" algn="ctr">
              <a:buNone/>
            </a:pPr>
            <a:r>
              <a:rPr lang="en-US" altLang="en-US" sz="3600" b="1" i="1" dirty="0">
                <a:solidFill>
                  <a:srgbClr val="000000"/>
                </a:solidFill>
                <a:latin typeface="Times New Roman" panose="02020603050405020304" pitchFamily="18" charset="0"/>
                <a:cs typeface="Times New Roman" panose="02020603050405020304" pitchFamily="18" charset="0"/>
              </a:rPr>
              <a:t>Translated: hire 9, reward 9, wages 6, price 2, fare 1, worth 1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730902"/>
            <a:ext cx="3429700" cy="4138504"/>
          </a:xfrm>
          <a:prstGeom prst="rect">
            <a:avLst/>
          </a:prstGeom>
        </p:spPr>
      </p:pic>
    </p:spTree>
    <p:extLst>
      <p:ext uri="{BB962C8B-B14F-4D97-AF65-F5344CB8AC3E}">
        <p14:creationId xmlns:p14="http://schemas.microsoft.com/office/powerpoint/2010/main" val="171505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p:cTn id="7"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43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barn(inVertical)">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wipe(down)">
                                      <p:cBhvr>
                                        <p:cTn id="20" dur="500"/>
                                        <p:tgtEl>
                                          <p:spTgt spid="1433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Effect transition="in" filter="randombar(horizontal)">
                                      <p:cBhvr>
                                        <p:cTn id="25" dur="500"/>
                                        <p:tgtEl>
                                          <p:spTgt spid="14339">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4339">
                                            <p:txEl>
                                              <p:pRg st="6" end="6"/>
                                            </p:txEl>
                                          </p:spTgt>
                                        </p:tgtEl>
                                        <p:attrNameLst>
                                          <p:attrName>style.visibility</p:attrName>
                                        </p:attrNameLst>
                                      </p:cBhvr>
                                      <p:to>
                                        <p:strVal val="visible"/>
                                      </p:to>
                                    </p:set>
                                    <p:animEffect transition="in" filter="randombar(horizontal)">
                                      <p:cBhvr>
                                        <p:cTn id="28" dur="500"/>
                                        <p:tgtEl>
                                          <p:spTgt spid="14339">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339">
                                            <p:txEl>
                                              <p:pRg st="7" end="7"/>
                                            </p:txEl>
                                          </p:spTgt>
                                        </p:tgtEl>
                                        <p:attrNameLst>
                                          <p:attrName>style.visibility</p:attrName>
                                        </p:attrNameLst>
                                      </p:cBhvr>
                                      <p:to>
                                        <p:strVal val="visible"/>
                                      </p:to>
                                    </p:set>
                                    <p:anim calcmode="lin" valueType="num">
                                      <p:cBhvr>
                                        <p:cTn id="33"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34"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35" dur="1000" fill="hold"/>
                                        <p:tgtEl>
                                          <p:spTgt spid="14339">
                                            <p:txEl>
                                              <p:pRg st="7" end="7"/>
                                            </p:txEl>
                                          </p:spTgt>
                                        </p:tgtEl>
                                        <p:attrNameLst>
                                          <p:attrName>style.rotation</p:attrName>
                                        </p:attrNameLst>
                                      </p:cBhvr>
                                      <p:tavLst>
                                        <p:tav tm="0">
                                          <p:val>
                                            <p:fltVal val="90"/>
                                          </p:val>
                                        </p:tav>
                                        <p:tav tm="100000">
                                          <p:val>
                                            <p:fltVal val="0"/>
                                          </p:val>
                                        </p:tav>
                                      </p:tavLst>
                                    </p:anim>
                                    <p:animEffect transition="in" filter="fade">
                                      <p:cBhvr>
                                        <p:cTn id="36" dur="1000"/>
                                        <p:tgtEl>
                                          <p:spTgt spid="1433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152400"/>
            <a:ext cx="8839200" cy="6477000"/>
          </a:xfrm>
        </p:spPr>
        <p:txBody>
          <a:bodyPr/>
          <a:lstStyle/>
          <a:p>
            <a:pPr marL="0" indent="0">
              <a:buNone/>
            </a:pPr>
            <a:r>
              <a:rPr lang="en-US" altLang="en-US" sz="3600" b="1" dirty="0">
                <a:solidFill>
                  <a:srgbClr val="000000"/>
                </a:solidFill>
                <a:latin typeface="Times New Roman" panose="02020603050405020304" pitchFamily="18" charset="0"/>
                <a:cs typeface="Times New Roman" panose="02020603050405020304" pitchFamily="18" charset="0"/>
              </a:rPr>
              <a:t>2) Ruth 2:12 </a:t>
            </a:r>
            <a:r>
              <a:rPr lang="en-US" altLang="en-US" sz="3600" b="1" i="1" dirty="0">
                <a:solidFill>
                  <a:srgbClr val="FF0000"/>
                </a:solidFill>
                <a:latin typeface="Times New Roman" panose="02020603050405020304" pitchFamily="18" charset="0"/>
                <a:cs typeface="Times New Roman" panose="02020603050405020304" pitchFamily="18" charset="0"/>
              </a:rPr>
              <a:t>“The LORD recompense thy </a:t>
            </a:r>
          </a:p>
          <a:p>
            <a:pPr marL="0" indent="0">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work, and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full reward be given thee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dirty="0">
                <a:solidFill>
                  <a:srgbClr val="FF0000"/>
                </a:solidFill>
                <a:latin typeface="Times New Roman" panose="02020603050405020304" pitchFamily="18" charset="0"/>
                <a:cs typeface="Times New Roman" panose="02020603050405020304" pitchFamily="18" charset="0"/>
              </a:rPr>
              <a:t>of the LORD God of Israel, </a:t>
            </a:r>
          </a:p>
          <a:p>
            <a:pPr marL="0" indent="0">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under whose wings thou art come to trust.”     </a:t>
            </a:r>
          </a:p>
          <a:p>
            <a:pPr marL="0" indent="0">
              <a:buNone/>
            </a:pPr>
            <a:r>
              <a:rPr lang="en-US" altLang="en-US" sz="4000" b="1" dirty="0" err="1">
                <a:solidFill>
                  <a:srgbClr val="0000FF"/>
                </a:solidFill>
                <a:latin typeface="Times New Roman" panose="02020603050405020304" pitchFamily="18" charset="0"/>
                <a:cs typeface="Times New Roman" panose="02020603050405020304" pitchFamily="18" charset="0"/>
              </a:rPr>
              <a:t>Maśkōr’et</a:t>
            </a:r>
            <a:r>
              <a:rPr lang="en-US" altLang="en-US" sz="4000" b="1" dirty="0">
                <a:solidFill>
                  <a:srgbClr val="0000FF"/>
                </a:solidFill>
                <a:latin typeface="Times New Roman" panose="02020603050405020304" pitchFamily="18" charset="0"/>
                <a:cs typeface="Times New Roman" panose="02020603050405020304" pitchFamily="18" charset="0"/>
              </a:rPr>
              <a:t>: from Sakar:</a:t>
            </a:r>
          </a:p>
          <a:p>
            <a:pPr marL="0" indent="0">
              <a:buNone/>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i="1" u="sng" dirty="0">
                <a:solidFill>
                  <a:srgbClr val="FF0066"/>
                </a:solidFill>
                <a:latin typeface="Times New Roman" panose="02020603050405020304" pitchFamily="18" charset="0"/>
                <a:cs typeface="Times New Roman" panose="02020603050405020304" pitchFamily="18" charset="0"/>
              </a:rPr>
              <a:t>wages.</a:t>
            </a:r>
          </a:p>
          <a:p>
            <a:pPr marL="0" indent="0">
              <a:buNone/>
            </a:pPr>
            <a:r>
              <a:rPr lang="en-US" altLang="en-US" b="1" i="1" dirty="0">
                <a:solidFill>
                  <a:srgbClr val="000000"/>
                </a:solidFill>
                <a:latin typeface="Times New Roman" panose="02020603050405020304" pitchFamily="18" charset="0"/>
                <a:cs typeface="Times New Roman" panose="02020603050405020304" pitchFamily="18" charset="0"/>
              </a:rPr>
              <a:t>Translated wages 3, reward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53" y="2362200"/>
            <a:ext cx="3458308" cy="4495800"/>
          </a:xfrm>
          <a:prstGeom prst="rect">
            <a:avLst/>
          </a:prstGeom>
        </p:spPr>
      </p:pic>
    </p:spTree>
    <p:extLst>
      <p:ext uri="{BB962C8B-B14F-4D97-AF65-F5344CB8AC3E}">
        <p14:creationId xmlns:p14="http://schemas.microsoft.com/office/powerpoint/2010/main" val="13696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7" dur="500"/>
                                        <p:tgtEl>
                                          <p:spTgt spid="143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9">
                                            <p:txEl>
                                              <p:pRg st="4" end="4"/>
                                            </p:txEl>
                                          </p:spTgt>
                                        </p:tgtEl>
                                        <p:attrNameLst>
                                          <p:attrName>style.visibility</p:attrName>
                                        </p:attrNameLst>
                                      </p:cBhvr>
                                      <p:to>
                                        <p:strVal val="visible"/>
                                      </p:to>
                                    </p:set>
                                    <p:anim calcmode="lin" valueType="num">
                                      <p:cBhvr>
                                        <p:cTn id="12"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14339">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 calcmode="lin" valueType="num">
                                      <p:cBhvr>
                                        <p:cTn id="17"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14339">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339">
                                            <p:txEl>
                                              <p:pRg st="6" end="6"/>
                                            </p:txEl>
                                          </p:spTgt>
                                        </p:tgtEl>
                                        <p:attrNameLst>
                                          <p:attrName>style.visibility</p:attrName>
                                        </p:attrNameLst>
                                      </p:cBhvr>
                                      <p:to>
                                        <p:strVal val="visible"/>
                                      </p:to>
                                    </p:set>
                                    <p:animEffect transition="in" filter="fade">
                                      <p:cBhvr>
                                        <p:cTn id="24" dur="1000"/>
                                        <p:tgtEl>
                                          <p:spTgt spid="14339">
                                            <p:txEl>
                                              <p:pRg st="6" end="6"/>
                                            </p:txEl>
                                          </p:spTgt>
                                        </p:tgtEl>
                                      </p:cBhvr>
                                    </p:animEffect>
                                    <p:anim calcmode="lin" valueType="num">
                                      <p:cBhvr>
                                        <p:cTn id="25"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77535" y="76200"/>
            <a:ext cx="8839200" cy="2895600"/>
          </a:xfrm>
        </p:spPr>
        <p:txBody>
          <a:bodyPr/>
          <a:lstStyle/>
          <a:p>
            <a:pPr marL="0" indent="0">
              <a:buNone/>
            </a:pPr>
            <a:r>
              <a:rPr lang="en-US" altLang="en-US" sz="3600" b="1" dirty="0">
                <a:solidFill>
                  <a:srgbClr val="000000"/>
                </a:solidFill>
                <a:latin typeface="Times New Roman" panose="02020603050405020304" pitchFamily="18" charset="0"/>
                <a:cs typeface="Times New Roman" panose="02020603050405020304" pitchFamily="18" charset="0"/>
              </a:rPr>
              <a:t>3) David in 2 Samuel 22:21 </a:t>
            </a:r>
          </a:p>
          <a:p>
            <a:pPr marL="0" indent="0" algn="ctr">
              <a:spcBef>
                <a:spcPts val="0"/>
              </a:spcBef>
              <a:spcAft>
                <a:spcPts val="0"/>
              </a:spcAft>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 rewarded me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according to my righteousness: according to the cleanness of my hands hath he recompensed me.” </a:t>
            </a:r>
          </a:p>
          <a:p>
            <a:pPr marL="0" indent="0">
              <a:spcBef>
                <a:spcPts val="1800"/>
              </a:spcBef>
              <a:spcAft>
                <a:spcPts val="0"/>
              </a:spcAft>
              <a:buNone/>
            </a:pP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Gāmal</a:t>
            </a:r>
            <a:r>
              <a:rPr lang="en-US" altLang="en-US" sz="3600" b="1" dirty="0">
                <a:solidFill>
                  <a:srgbClr val="0000FF"/>
                </a:solidFill>
                <a:latin typeface="Times New Roman" panose="02020603050405020304" pitchFamily="18" charset="0"/>
                <a:cs typeface="Times New Roman" panose="02020603050405020304" pitchFamily="18" charset="0"/>
              </a:rPr>
              <a:t>’: To requite, recompense, benefit</a:t>
            </a:r>
          </a:p>
          <a:p>
            <a:pPr marL="0" indent="0">
              <a:buNone/>
            </a:pPr>
            <a:endParaRPr lang="en-US" altLang="en-US" b="1" i="1"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3276600"/>
            <a:ext cx="4123522" cy="2246769"/>
          </a:xfrm>
          <a:prstGeom prst="rect">
            <a:avLst/>
          </a:prstGeom>
        </p:spPr>
        <p:txBody>
          <a:bodyPr wrap="square">
            <a:spAutoFit/>
          </a:bodyPr>
          <a:lstStyle/>
          <a:p>
            <a:r>
              <a:rPr lang="en-US" sz="2800" b="1" i="1" dirty="0">
                <a:solidFill>
                  <a:srgbClr val="000000"/>
                </a:solidFill>
              </a:rPr>
              <a:t>Translated: reward 8x, </a:t>
            </a:r>
          </a:p>
          <a:p>
            <a:r>
              <a:rPr lang="en-US" sz="2800" b="1" i="1" dirty="0">
                <a:solidFill>
                  <a:srgbClr val="000000"/>
                </a:solidFill>
              </a:rPr>
              <a:t> dealt bountifully 4x, </a:t>
            </a:r>
          </a:p>
          <a:p>
            <a:r>
              <a:rPr lang="en-US" sz="2800" b="1" i="1" dirty="0">
                <a:solidFill>
                  <a:srgbClr val="000000"/>
                </a:solidFill>
              </a:rPr>
              <a:t> do 4x, bestowed 2x, </a:t>
            </a:r>
          </a:p>
          <a:p>
            <a:r>
              <a:rPr lang="en-US" sz="2800" b="1" i="1" dirty="0">
                <a:solidFill>
                  <a:srgbClr val="000000"/>
                </a:solidFill>
              </a:rPr>
              <a:t> recompense 2x, </a:t>
            </a:r>
          </a:p>
          <a:p>
            <a:r>
              <a:rPr lang="en-US" sz="2800" b="1" i="1" dirty="0">
                <a:solidFill>
                  <a:srgbClr val="000000"/>
                </a:solidFill>
              </a:rPr>
              <a:t> requite 1x</a:t>
            </a:r>
            <a:r>
              <a:rPr lang="en-US" i="1"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922" y="3733800"/>
            <a:ext cx="4868078" cy="3103228"/>
          </a:xfrm>
          <a:prstGeom prst="rect">
            <a:avLst/>
          </a:prstGeom>
        </p:spPr>
      </p:pic>
    </p:spTree>
    <p:extLst>
      <p:ext uri="{BB962C8B-B14F-4D97-AF65-F5344CB8AC3E}">
        <p14:creationId xmlns:p14="http://schemas.microsoft.com/office/powerpoint/2010/main" val="40351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p:cTn id="7"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43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6200" y="152400"/>
            <a:ext cx="8991600" cy="4038600"/>
          </a:xfrm>
        </p:spPr>
        <p:txBody>
          <a:bodyPr/>
          <a:lstStyle/>
          <a:p>
            <a:pPr marL="0" indent="0">
              <a:buNone/>
            </a:pPr>
            <a:r>
              <a:rPr lang="en-US" altLang="en-US" sz="3600" b="1" dirty="0">
                <a:solidFill>
                  <a:srgbClr val="000000"/>
                </a:solidFill>
                <a:latin typeface="Times New Roman" panose="02020603050405020304" pitchFamily="18" charset="0"/>
                <a:cs typeface="Times New Roman" panose="02020603050405020304" pitchFamily="18" charset="0"/>
              </a:rPr>
              <a:t>4) David. </a:t>
            </a:r>
            <a:r>
              <a:rPr lang="en-US" altLang="en-US" b="1" dirty="0">
                <a:solidFill>
                  <a:srgbClr val="000000"/>
                </a:solidFill>
                <a:latin typeface="Times New Roman" panose="02020603050405020304" pitchFamily="18" charset="0"/>
                <a:cs typeface="Times New Roman" panose="02020603050405020304" pitchFamily="18" charset="0"/>
              </a:rPr>
              <a:t>Ps. 19:10,11 </a:t>
            </a:r>
          </a:p>
          <a:p>
            <a:pPr marL="0" indent="0" algn="ctr">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Law of the Lord is perfect…</a:t>
            </a:r>
          </a:p>
          <a:p>
            <a:pPr marL="0" indent="0" algn="ctr">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to be desired are they than gold… sweeter also than honey and the honeycomb.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Moreover by them is thy servant warned: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in keeping of them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great reward</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spcBef>
                <a:spcPts val="0"/>
              </a:spcBef>
              <a:buNone/>
            </a:pPr>
            <a:r>
              <a:rPr lang="en-US" altLang="en-US" sz="3600" b="1" i="1" dirty="0">
                <a:solidFill>
                  <a:srgbClr val="0000FF"/>
                </a:solidFill>
                <a:latin typeface="Times New Roman" panose="02020603050405020304" pitchFamily="18" charset="0"/>
                <a:cs typeface="Times New Roman" panose="02020603050405020304" pitchFamily="18" charset="0"/>
              </a:rPr>
              <a:t>a'-</a:t>
            </a:r>
            <a:r>
              <a:rPr lang="en-US" altLang="en-US" sz="3600" b="1" i="1" dirty="0" err="1">
                <a:solidFill>
                  <a:srgbClr val="0000FF"/>
                </a:solidFill>
                <a:latin typeface="Times New Roman" panose="02020603050405020304" pitchFamily="18" charset="0"/>
                <a:cs typeface="Times New Roman" panose="02020603050405020304" pitchFamily="18" charset="0"/>
              </a:rPr>
              <a:t>keb</a:t>
            </a:r>
            <a:r>
              <a:rPr lang="en-US" altLang="en-US" sz="3600" b="1" i="1" dirty="0">
                <a:solidFill>
                  <a:srgbClr val="0000FF"/>
                </a:solidFill>
                <a:latin typeface="Times New Roman" panose="02020603050405020304" pitchFamily="18" charset="0"/>
                <a:cs typeface="Times New Roman" panose="02020603050405020304" pitchFamily="18" charset="0"/>
              </a:rPr>
              <a:t>: eternal </a:t>
            </a:r>
            <a:r>
              <a:rPr lang="en-US" alt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a:t>
            </a:r>
          </a:p>
          <a:p>
            <a:pPr marL="0" indent="0">
              <a:buNone/>
            </a:pPr>
            <a:endParaRPr lang="en-US" altLang="en-US" sz="36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altLang="en-US" b="1" i="1" dirty="0">
              <a:solidFill>
                <a:srgbClr val="0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4604901"/>
            <a:ext cx="3352800" cy="22873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4535472"/>
            <a:ext cx="3166145" cy="2374609"/>
          </a:xfrm>
          <a:prstGeom prst="rect">
            <a:avLst/>
          </a:prstGeom>
        </p:spPr>
      </p:pic>
      <p:sp>
        <p:nvSpPr>
          <p:cNvPr id="2" name="Rectangle 1"/>
          <p:cNvSpPr/>
          <p:nvPr/>
        </p:nvSpPr>
        <p:spPr>
          <a:xfrm>
            <a:off x="3475488" y="4845613"/>
            <a:ext cx="2362200" cy="1754326"/>
          </a:xfrm>
          <a:prstGeom prst="rect">
            <a:avLst/>
          </a:prstGeom>
        </p:spPr>
        <p:txBody>
          <a:bodyPr wrap="square">
            <a:spAutoFit/>
          </a:bodyPr>
          <a:lstStyle/>
          <a:p>
            <a:pPr marL="0" indent="0" algn="ctr">
              <a:spcBef>
                <a:spcPts val="0"/>
              </a:spcBef>
              <a:buNone/>
            </a:pPr>
            <a:r>
              <a:rPr lang="en-US" altLang="en-US" sz="36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Translated: reward 3x, end 1x </a:t>
            </a:r>
          </a:p>
        </p:txBody>
      </p:sp>
    </p:spTree>
    <p:extLst>
      <p:ext uri="{BB962C8B-B14F-4D97-AF65-F5344CB8AC3E}">
        <p14:creationId xmlns:p14="http://schemas.microsoft.com/office/powerpoint/2010/main" val="1891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p:cTn id="7"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433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3" end="3"/>
                                            </p:txEl>
                                          </p:spTgt>
                                        </p:tgtEl>
                                        <p:attrNameLst>
                                          <p:attrName>style.visibility</p:attrName>
                                        </p:attrNameLst>
                                      </p:cBhvr>
                                      <p:to>
                                        <p:strVal val="visible"/>
                                      </p:to>
                                    </p:set>
                                    <p:animEffect transition="in" filter="fade">
                                      <p:cBhvr>
                                        <p:cTn id="14" dur="1000"/>
                                        <p:tgtEl>
                                          <p:spTgt spid="14339">
                                            <p:txEl>
                                              <p:pRg st="3" end="3"/>
                                            </p:txEl>
                                          </p:spTgt>
                                        </p:tgtEl>
                                      </p:cBhvr>
                                    </p:animEffect>
                                    <p:anim calcmode="lin" valueType="num">
                                      <p:cBhvr>
                                        <p:cTn id="15"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fade">
                                      <p:cBhvr>
                                        <p:cTn id="19" dur="1000"/>
                                        <p:tgtEl>
                                          <p:spTgt spid="14339">
                                            <p:txEl>
                                              <p:pRg st="4" end="4"/>
                                            </p:txEl>
                                          </p:spTgt>
                                        </p:tgtEl>
                                      </p:cBhvr>
                                    </p:animEffect>
                                    <p:anim calcmode="lin" valueType="num">
                                      <p:cBhvr>
                                        <p:cTn id="20"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339">
                                            <p:txEl>
                                              <p:pRg st="5" end="5"/>
                                            </p:txEl>
                                          </p:spTgt>
                                        </p:tgtEl>
                                        <p:attrNameLst>
                                          <p:attrName>style.visibility</p:attrName>
                                        </p:attrNameLst>
                                      </p:cBhvr>
                                      <p:to>
                                        <p:strVal val="visible"/>
                                      </p:to>
                                    </p:set>
                                    <p:anim calcmode="lin" valueType="num">
                                      <p:cBhvr>
                                        <p:cTn id="26"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1433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39945"/>
            <a:ext cx="8991600" cy="4038600"/>
          </a:xfrm>
        </p:spPr>
        <p:txBody>
          <a:bodyPr/>
          <a:lstStyle/>
          <a:p>
            <a:pPr marL="0" indent="0">
              <a:buNone/>
            </a:pPr>
            <a:r>
              <a:rPr lang="en-US" altLang="en-US" sz="3600" b="1" dirty="0">
                <a:solidFill>
                  <a:srgbClr val="000000"/>
                </a:solidFill>
                <a:latin typeface="Times New Roman" panose="02020603050405020304" pitchFamily="18" charset="0"/>
                <a:cs typeface="Times New Roman" panose="02020603050405020304" pitchFamily="18" charset="0"/>
              </a:rPr>
              <a:t>5) Psalm 58:10-11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righteous shall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rejoice when he </a:t>
            </a:r>
            <a:r>
              <a:rPr lang="en-US" altLang="en-US" sz="3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seeth</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vengeance…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 that a man shall say,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Verily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reward for the righteous</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verily he is a God that </a:t>
            </a:r>
            <a:r>
              <a:rPr lang="en-US" altLang="en-US" sz="3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judgeth</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earth.”</a:t>
            </a:r>
            <a:r>
              <a:rPr lang="en-US" alt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0"/>
              </a:spcBef>
              <a:buNone/>
            </a:pP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Perî</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i="1" u="sng" dirty="0">
                <a:solidFill>
                  <a:srgbClr val="FF0000"/>
                </a:solidFill>
                <a:latin typeface="Times New Roman" panose="02020603050405020304" pitchFamily="18" charset="0"/>
                <a:cs typeface="Times New Roman" panose="02020603050405020304" pitchFamily="18" charset="0"/>
              </a:rPr>
              <a:t>fruit</a:t>
            </a:r>
            <a:r>
              <a:rPr lang="en-US" altLang="en-US" sz="3600" b="1" dirty="0">
                <a:solidFill>
                  <a:srgbClr val="0000FF"/>
                </a:solidFill>
                <a:latin typeface="Times New Roman" panose="02020603050405020304" pitchFamily="18" charset="0"/>
                <a:cs typeface="Times New Roman" panose="02020603050405020304" pitchFamily="18" charset="0"/>
              </a:rPr>
              <a:t>, reward </a:t>
            </a:r>
          </a:p>
          <a:p>
            <a:pPr marL="0" indent="0">
              <a:spcBef>
                <a:spcPts val="0"/>
              </a:spcBef>
              <a:buNone/>
            </a:pPr>
            <a:r>
              <a:rPr lang="en-US" altLang="en-US" sz="3600" b="1" dirty="0">
                <a:solidFill>
                  <a:srgbClr val="000000"/>
                </a:solidFill>
                <a:latin typeface="Times New Roman" panose="02020603050405020304" pitchFamily="18" charset="0"/>
                <a:cs typeface="Times New Roman" panose="02020603050405020304" pitchFamily="18" charset="0"/>
              </a:rPr>
              <a:t>Translated “fruit(</a:t>
            </a:r>
            <a:r>
              <a:rPr lang="en-US" altLang="en-US" sz="3600" b="1" dirty="0" err="1">
                <a:solidFill>
                  <a:srgbClr val="000000"/>
                </a:solidFill>
                <a:latin typeface="Times New Roman" panose="02020603050405020304" pitchFamily="18" charset="0"/>
                <a:cs typeface="Times New Roman" panose="02020603050405020304" pitchFamily="18" charset="0"/>
              </a:rPr>
              <a:t>ful</a:t>
            </a:r>
            <a:r>
              <a:rPr lang="en-US" altLang="en-US" sz="3600" b="1" dirty="0">
                <a:solidFill>
                  <a:srgbClr val="000000"/>
                </a:solidFill>
                <a:latin typeface="Times New Roman" panose="02020603050405020304" pitchFamily="18" charset="0"/>
                <a:cs typeface="Times New Roman" panose="02020603050405020304" pitchFamily="18" charset="0"/>
              </a:rPr>
              <a:t>)” 118 times, reward 1x</a:t>
            </a:r>
          </a:p>
          <a:p>
            <a:pPr marL="0" indent="0">
              <a:buNone/>
            </a:pPr>
            <a:endParaRPr lang="en-US" altLang="en-US" b="1" i="1" dirty="0">
              <a:solidFill>
                <a:srgbClr val="0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9" y="4038600"/>
            <a:ext cx="3771900" cy="2819400"/>
          </a:xfrm>
          <a:prstGeom prst="rect">
            <a:avLst/>
          </a:prstGeom>
        </p:spPr>
      </p:pic>
      <p:sp>
        <p:nvSpPr>
          <p:cNvPr id="4" name="Rectangle 3"/>
          <p:cNvSpPr/>
          <p:nvPr/>
        </p:nvSpPr>
        <p:spPr>
          <a:xfrm>
            <a:off x="3718420" y="4191000"/>
            <a:ext cx="5349380" cy="2554545"/>
          </a:xfrm>
          <a:prstGeom prst="rect">
            <a:avLst/>
          </a:prstGeom>
        </p:spPr>
        <p:txBody>
          <a:bodyPr wrap="square">
            <a:spAutoFit/>
          </a:bodyPr>
          <a:lstStyle/>
          <a:p>
            <a:pPr algn="ctr"/>
            <a:r>
              <a:rPr lang="en-US" sz="3200" b="1" i="1" dirty="0">
                <a:solidFill>
                  <a:srgbClr val="FF0000"/>
                </a:solidFill>
                <a:latin typeface="Times New Roman" panose="02020603050405020304" pitchFamily="18" charset="0"/>
                <a:cs typeface="Times New Roman" panose="02020603050405020304" pitchFamily="18" charset="0"/>
              </a:rPr>
              <a:t>“I have chosen you, and ordained you, that ye should go and bring forth fruit, and that your fruit should remain”    </a:t>
            </a:r>
            <a:r>
              <a:rPr lang="en-US" sz="3200" b="1" i="1" dirty="0">
                <a:solidFill>
                  <a:srgbClr val="000000"/>
                </a:solidFill>
                <a:latin typeface="Times New Roman" panose="02020603050405020304" pitchFamily="18" charset="0"/>
                <a:cs typeface="Times New Roman" panose="02020603050405020304" pitchFamily="18" charset="0"/>
              </a:rPr>
              <a:t>J</a:t>
            </a:r>
            <a:r>
              <a:rPr lang="en-US" sz="2800" b="1" i="1" dirty="0">
                <a:solidFill>
                  <a:srgbClr val="000000"/>
                </a:solidFill>
                <a:latin typeface="Times New Roman" panose="02020603050405020304" pitchFamily="18" charset="0"/>
                <a:cs typeface="Times New Roman" panose="02020603050405020304" pitchFamily="18" charset="0"/>
              </a:rPr>
              <a:t>ohn 15:16 </a:t>
            </a:r>
          </a:p>
        </p:txBody>
      </p:sp>
    </p:spTree>
    <p:extLst>
      <p:ext uri="{BB962C8B-B14F-4D97-AF65-F5344CB8AC3E}">
        <p14:creationId xmlns:p14="http://schemas.microsoft.com/office/powerpoint/2010/main" val="13659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p:cTn id="7"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4339">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14" dur="500"/>
                                        <p:tgtEl>
                                          <p:spTgt spid="14339">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anim calcmode="lin" valueType="num">
                                      <p:cBhvr>
                                        <p:cTn id="19"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1433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339">
                                            <p:txEl>
                                              <p:pRg st="6" end="6"/>
                                            </p:txEl>
                                          </p:spTgt>
                                        </p:tgtEl>
                                        <p:attrNameLst>
                                          <p:attrName>style.visibility</p:attrName>
                                        </p:attrNameLst>
                                      </p:cBhvr>
                                      <p:to>
                                        <p:strVal val="visible"/>
                                      </p:to>
                                    </p:set>
                                    <p:animEffect transition="in" filter="barn(inVertical)">
                                      <p:cBhvr>
                                        <p:cTn id="26" dur="500"/>
                                        <p:tgtEl>
                                          <p:spTgt spid="1433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228600"/>
            <a:ext cx="8991600" cy="5334000"/>
          </a:xfrm>
        </p:spPr>
        <p:txBody>
          <a:bodyPr/>
          <a:lstStyle/>
          <a:p>
            <a:pPr marL="0" indent="0">
              <a:buNone/>
            </a:pPr>
            <a:r>
              <a:rPr lang="en-US" altLang="en-US" sz="3600" b="1" dirty="0">
                <a:solidFill>
                  <a:srgbClr val="000000"/>
                </a:solidFill>
                <a:latin typeface="Times New Roman" panose="02020603050405020304" pitchFamily="18" charset="0"/>
                <a:cs typeface="Times New Roman" panose="02020603050405020304" pitchFamily="18" charset="0"/>
              </a:rPr>
              <a:t>6) </a:t>
            </a:r>
            <a:r>
              <a:rPr lang="en-US" altLang="en-US" b="1" dirty="0">
                <a:solidFill>
                  <a:srgbClr val="000000"/>
                </a:solidFill>
                <a:latin typeface="Times New Roman" panose="02020603050405020304" pitchFamily="18" charset="0"/>
                <a:cs typeface="Times New Roman" panose="02020603050405020304" pitchFamily="18" charset="0"/>
              </a:rPr>
              <a:t>Pro 11:18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him that </a:t>
            </a:r>
            <a:r>
              <a:rPr lang="en-US" altLang="en-US" sz="3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soweth</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righteousness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be a sure reward</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seh</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ker</a:t>
            </a:r>
            <a:r>
              <a:rPr lang="en-US" altLang="en-US" sz="3600" b="1" dirty="0">
                <a:solidFill>
                  <a:srgbClr val="0000FF"/>
                </a:solidFill>
                <a:latin typeface="Times New Roman" panose="02020603050405020304" pitchFamily="18" charset="0"/>
                <a:cs typeface="Times New Roman" panose="02020603050405020304" pitchFamily="18" charset="0"/>
              </a:rPr>
              <a:t>: (from Sakar) wages </a:t>
            </a:r>
          </a:p>
          <a:p>
            <a:pPr marL="0" indent="0">
              <a:spcBef>
                <a:spcPts val="0"/>
              </a:spcBef>
              <a:buNone/>
            </a:pPr>
            <a:endParaRPr lang="en-US" altLang="en-US" sz="3600" b="1" i="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7) Pro 13:13  </a:t>
            </a:r>
            <a:r>
              <a:rPr lang="en-US" altLang="en-US" sz="3600" b="1" i="1" dirty="0">
                <a:solidFill>
                  <a:srgbClr val="FF0000"/>
                </a:solidFill>
                <a:latin typeface="Times New Roman" panose="02020603050405020304" pitchFamily="18" charset="0"/>
                <a:cs typeface="Times New Roman" panose="02020603050405020304" pitchFamily="18" charset="0"/>
              </a:rPr>
              <a:t>“Whoso </a:t>
            </a:r>
            <a:r>
              <a:rPr lang="en-US" altLang="en-US" sz="3600" b="1" i="1" dirty="0" err="1">
                <a:solidFill>
                  <a:srgbClr val="FF0000"/>
                </a:solidFill>
                <a:latin typeface="Times New Roman" panose="02020603050405020304" pitchFamily="18" charset="0"/>
                <a:cs typeface="Times New Roman" panose="02020603050405020304" pitchFamily="18" charset="0"/>
              </a:rPr>
              <a:t>despiseth</a:t>
            </a:r>
            <a:r>
              <a:rPr lang="en-US" altLang="en-US" sz="3600" b="1" i="1" dirty="0">
                <a:solidFill>
                  <a:srgbClr val="FF0000"/>
                </a:solidFill>
                <a:latin typeface="Times New Roman" panose="02020603050405020304" pitchFamily="18" charset="0"/>
                <a:cs typeface="Times New Roman" panose="02020603050405020304" pitchFamily="18" charset="0"/>
              </a:rPr>
              <a:t> the word shall </a:t>
            </a:r>
          </a:p>
          <a:p>
            <a:pPr marL="0" indent="0">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be destroyed: but he that </a:t>
            </a:r>
            <a:r>
              <a:rPr lang="en-US" altLang="en-US" sz="3600" b="1" i="1" dirty="0" err="1">
                <a:solidFill>
                  <a:srgbClr val="FF0000"/>
                </a:solidFill>
                <a:latin typeface="Times New Roman" panose="02020603050405020304" pitchFamily="18" charset="0"/>
                <a:cs typeface="Times New Roman" panose="02020603050405020304" pitchFamily="18" charset="0"/>
              </a:rPr>
              <a:t>feareth</a:t>
            </a:r>
            <a:r>
              <a:rPr lang="en-US" altLang="en-US" sz="3600" b="1" i="1" dirty="0">
                <a:solidFill>
                  <a:srgbClr val="FF0000"/>
                </a:solidFill>
                <a:latin typeface="Times New Roman" panose="02020603050405020304" pitchFamily="18" charset="0"/>
                <a:cs typeface="Times New Roman" panose="02020603050405020304" pitchFamily="18" charset="0"/>
              </a:rPr>
              <a:t> the </a:t>
            </a:r>
          </a:p>
          <a:p>
            <a:pPr marL="0" indent="0">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commandment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be rewarded</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a:solidFill>
                  <a:srgbClr val="000000"/>
                </a:solidFill>
                <a:latin typeface="Times New Roman" panose="02020603050405020304" pitchFamily="18" charset="0"/>
                <a:cs typeface="Times New Roman" panose="02020603050405020304" pitchFamily="18" charset="0"/>
              </a:rPr>
              <a:t> </a:t>
            </a:r>
          </a:p>
          <a:p>
            <a:pPr marL="0" indent="0">
              <a:spcBef>
                <a:spcPts val="1200"/>
              </a:spcBef>
              <a:spcAft>
                <a:spcPts val="1200"/>
              </a:spcAft>
              <a:buNone/>
            </a:pP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shaw</a:t>
            </a:r>
            <a:r>
              <a:rPr lang="en-US" altLang="en-US" b="1" dirty="0">
                <a:solidFill>
                  <a:srgbClr val="0000FF"/>
                </a:solidFill>
                <a:latin typeface="Times New Roman" panose="02020603050405020304" pitchFamily="18" charset="0"/>
                <a:cs typeface="Times New Roman" panose="02020603050405020304" pitchFamily="18" charset="0"/>
              </a:rPr>
              <a:t>-lam'  to be paid, completed, to </a:t>
            </a:r>
            <a:r>
              <a:rPr lang="en-US" altLang="en-US" b="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reciprocate</a:t>
            </a:r>
            <a:r>
              <a:rPr lang="en-US" altLang="en-US" sz="3600" b="1" i="1" dirty="0">
                <a:solidFill>
                  <a:srgbClr val="000000"/>
                </a:solidFill>
                <a:latin typeface="Times New Roman" panose="02020603050405020304" pitchFamily="18" charset="0"/>
                <a:cs typeface="Times New Roman" panose="02020603050405020304" pitchFamily="18" charset="0"/>
              </a:rPr>
              <a:t>.   </a:t>
            </a:r>
          </a:p>
          <a:p>
            <a:pPr marL="0" indent="0">
              <a:spcBef>
                <a:spcPts val="0"/>
              </a:spcBef>
              <a:buNone/>
            </a:pPr>
            <a:r>
              <a:rPr lang="en-US" altLang="en-US" sz="3600" b="1" i="1" dirty="0">
                <a:solidFill>
                  <a:srgbClr val="000000"/>
                </a:solidFill>
                <a:latin typeface="Times New Roman" panose="02020603050405020304" pitchFamily="18" charset="0"/>
                <a:cs typeface="Times New Roman" panose="02020603050405020304" pitchFamily="18" charset="0"/>
              </a:rPr>
              <a:t>Translated: pay 19, peace 11, recompense 11, </a:t>
            </a:r>
          </a:p>
          <a:p>
            <a:pPr marL="0" indent="0">
              <a:spcBef>
                <a:spcPts val="0"/>
              </a:spcBef>
              <a:buNone/>
            </a:pPr>
            <a:r>
              <a:rPr lang="en-US" altLang="en-US" sz="3600" b="1" i="1" dirty="0">
                <a:solidFill>
                  <a:srgbClr val="000000"/>
                </a:solidFill>
                <a:latin typeface="Times New Roman" panose="02020603050405020304" pitchFamily="18" charset="0"/>
                <a:cs typeface="Times New Roman" panose="02020603050405020304" pitchFamily="18" charset="0"/>
              </a:rPr>
              <a:t>      reward 10, render 9, restore 8,  repay 7 </a:t>
            </a:r>
          </a:p>
          <a:p>
            <a:pPr marL="0" indent="0">
              <a:spcBef>
                <a:spcPts val="0"/>
              </a:spcBef>
              <a:buNone/>
            </a:pPr>
            <a:endParaRPr lang="en-US" altLang="en-US" sz="3600" b="1" i="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endParaRPr lang="en-US" altLang="en-US"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7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p:cTn id="7"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433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339">
                                            <p:txEl>
                                              <p:pRg st="4" end="4"/>
                                            </p:txEl>
                                          </p:spTgt>
                                        </p:tgtEl>
                                        <p:attrNameLst>
                                          <p:attrName>style.visibility</p:attrName>
                                        </p:attrNameLst>
                                      </p:cBhvr>
                                      <p:to>
                                        <p:strVal val="visible"/>
                                      </p:to>
                                    </p:set>
                                    <p:animEffect transition="in" filter="barn(inVertical)">
                                      <p:cBhvr>
                                        <p:cTn id="14" dur="500"/>
                                        <p:tgtEl>
                                          <p:spTgt spid="14339">
                                            <p:txEl>
                                              <p:pRg st="4" end="4"/>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barn(inVertical)">
                                      <p:cBhvr>
                                        <p:cTn id="17" dur="500"/>
                                        <p:tgtEl>
                                          <p:spTgt spid="14339">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4339">
                                            <p:txEl>
                                              <p:pRg st="6" end="6"/>
                                            </p:txEl>
                                          </p:spTgt>
                                        </p:tgtEl>
                                        <p:attrNameLst>
                                          <p:attrName>style.visibility</p:attrName>
                                        </p:attrNameLst>
                                      </p:cBhvr>
                                      <p:to>
                                        <p:strVal val="visible"/>
                                      </p:to>
                                    </p:set>
                                    <p:animEffect transition="in" filter="barn(inVertical)">
                                      <p:cBhvr>
                                        <p:cTn id="20" dur="500"/>
                                        <p:tgtEl>
                                          <p:spTgt spid="14339">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 calcmode="lin" valueType="num">
                                      <p:cBhvr>
                                        <p:cTn id="25"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1433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339">
                                            <p:txEl>
                                              <p:pRg st="8" end="8"/>
                                            </p:txEl>
                                          </p:spTgt>
                                        </p:tgtEl>
                                        <p:attrNameLst>
                                          <p:attrName>style.visibility</p:attrName>
                                        </p:attrNameLst>
                                      </p:cBhvr>
                                      <p:to>
                                        <p:strVal val="visible"/>
                                      </p:to>
                                    </p:set>
                                    <p:animEffect transition="in" filter="barn(inVertical)">
                                      <p:cBhvr>
                                        <p:cTn id="32" dur="500"/>
                                        <p:tgtEl>
                                          <p:spTgt spid="14339">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4339">
                                            <p:txEl>
                                              <p:pRg st="9" end="9"/>
                                            </p:txEl>
                                          </p:spTgt>
                                        </p:tgtEl>
                                        <p:attrNameLst>
                                          <p:attrName>style.visibility</p:attrName>
                                        </p:attrNameLst>
                                      </p:cBhvr>
                                      <p:to>
                                        <p:strVal val="visible"/>
                                      </p:to>
                                    </p:set>
                                    <p:animEffect transition="in" filter="barn(inVertical)">
                                      <p:cBhvr>
                                        <p:cTn id="35"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9330" y="152400"/>
            <a:ext cx="8991600" cy="4267200"/>
          </a:xfrm>
        </p:spPr>
        <p:txBody>
          <a:bodyPr/>
          <a:lstStyle/>
          <a:p>
            <a:pPr marL="0" indent="0">
              <a:spcBef>
                <a:spcPts val="0"/>
              </a:spcBef>
              <a:buNone/>
            </a:pPr>
            <a:r>
              <a:rPr lang="en-US" altLang="en-US" sz="3600" b="1" dirty="0">
                <a:solidFill>
                  <a:srgbClr val="000000"/>
                </a:solidFill>
                <a:latin typeface="Times New Roman" panose="02020603050405020304" pitchFamily="18" charset="0"/>
                <a:cs typeface="Times New Roman" panose="02020603050405020304" pitchFamily="18" charset="0"/>
              </a:rPr>
              <a:t>8) Pro 24:14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shall the knowledge of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wisdom be unto thy soul: when thou hast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found it, then there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be a reward</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thy expectation shall not be cut off. “ </a:t>
            </a:r>
          </a:p>
          <a:p>
            <a:pPr marL="0" indent="0">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akh-ar-eeth</a:t>
            </a:r>
            <a:r>
              <a:rPr lang="en-US" altLang="en-US" sz="3600" b="1" dirty="0">
                <a:solidFill>
                  <a:srgbClr val="0000FF"/>
                </a:solidFill>
                <a:latin typeface="Times New Roman" panose="02020603050405020304" pitchFamily="18" charset="0"/>
                <a:cs typeface="Times New Roman" panose="02020603050405020304" pitchFamily="18" charset="0"/>
              </a:rPr>
              <a:t>':  Future posterity. </a:t>
            </a:r>
          </a:p>
          <a:p>
            <a:pPr marL="0" indent="0">
              <a:spcBef>
                <a:spcPts val="0"/>
              </a:spcBef>
              <a:buNone/>
            </a:pP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b="1" i="1" dirty="0">
                <a:solidFill>
                  <a:srgbClr val="000000"/>
                </a:solidFill>
                <a:latin typeface="Times New Roman" panose="02020603050405020304" pitchFamily="18" charset="0"/>
                <a:cs typeface="Times New Roman" panose="02020603050405020304" pitchFamily="18" charset="0"/>
              </a:rPr>
              <a:t>Translated:  end 31x, latter 12x , last 7x,</a:t>
            </a:r>
          </a:p>
          <a:p>
            <a:pPr marL="0" indent="0">
              <a:spcBef>
                <a:spcPts val="0"/>
              </a:spcBef>
              <a:buNone/>
            </a:pPr>
            <a:r>
              <a:rPr lang="en-US" altLang="en-US" b="1" i="1" dirty="0">
                <a:solidFill>
                  <a:srgbClr val="000000"/>
                </a:solidFill>
                <a:latin typeface="Times New Roman" panose="02020603050405020304" pitchFamily="18" charset="0"/>
                <a:cs typeface="Times New Roman" panose="02020603050405020304" pitchFamily="18" charset="0"/>
              </a:rPr>
              <a:t>         posterity 3x, reward 2x </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expectation:  </a:t>
            </a:r>
            <a:r>
              <a:rPr lang="en-US" altLang="en-US" b="1" dirty="0" err="1">
                <a:solidFill>
                  <a:srgbClr val="000000"/>
                </a:solidFill>
                <a:latin typeface="Times New Roman" panose="02020603050405020304" pitchFamily="18" charset="0"/>
                <a:cs typeface="Times New Roman" panose="02020603050405020304" pitchFamily="18" charset="0"/>
              </a:rPr>
              <a:t>tik-vaw</a:t>
            </a:r>
            <a:r>
              <a:rPr lang="en-US" altLang="en-US" b="1" dirty="0">
                <a:solidFill>
                  <a:srgbClr val="000000"/>
                </a:solidFill>
                <a:latin typeface="Times New Roman" panose="02020603050405020304" pitchFamily="18" charset="0"/>
                <a:cs typeface="Times New Roman" panose="02020603050405020304" pitchFamily="18" charset="0"/>
              </a:rPr>
              <a:t>‘ (hope,</a:t>
            </a:r>
          </a:p>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      the thing that I long for!)</a:t>
            </a:r>
          </a:p>
          <a:p>
            <a:pPr marL="0" indent="0">
              <a:spcBef>
                <a:spcPts val="0"/>
              </a:spcBef>
              <a:buNone/>
            </a:pPr>
            <a:endParaRPr lang="en-US" altLang="en-US" b="1" i="1" dirty="0">
              <a:solidFill>
                <a:srgbClr val="0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715205"/>
            <a:ext cx="3939330" cy="3130912"/>
          </a:xfrm>
          <a:prstGeom prst="rect">
            <a:avLst/>
          </a:prstGeom>
        </p:spPr>
      </p:pic>
    </p:spTree>
    <p:extLst>
      <p:ext uri="{BB962C8B-B14F-4D97-AF65-F5344CB8AC3E}">
        <p14:creationId xmlns:p14="http://schemas.microsoft.com/office/powerpoint/2010/main" val="13232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7" dur="500"/>
                                        <p:tgtEl>
                                          <p:spTgt spid="1433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39">
                                            <p:txEl>
                                              <p:pRg st="5" end="5"/>
                                            </p:txEl>
                                          </p:spTgt>
                                        </p:tgtEl>
                                        <p:attrNameLst>
                                          <p:attrName>style.visibility</p:attrName>
                                        </p:attrNameLst>
                                      </p:cBhvr>
                                      <p:to>
                                        <p:strVal val="visible"/>
                                      </p:to>
                                    </p:set>
                                    <p:animEffect transition="in" filter="fade">
                                      <p:cBhvr>
                                        <p:cTn id="12" dur="1000"/>
                                        <p:tgtEl>
                                          <p:spTgt spid="14339">
                                            <p:txEl>
                                              <p:pRg st="5" end="5"/>
                                            </p:txEl>
                                          </p:spTgt>
                                        </p:tgtEl>
                                      </p:cBhvr>
                                    </p:animEffect>
                                    <p:anim calcmode="lin" valueType="num">
                                      <p:cBhvr>
                                        <p:cTn id="13"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339">
                                            <p:txEl>
                                              <p:pRg st="6" end="6"/>
                                            </p:txEl>
                                          </p:spTgt>
                                        </p:tgtEl>
                                        <p:attrNameLst>
                                          <p:attrName>style.visibility</p:attrName>
                                        </p:attrNameLst>
                                      </p:cBhvr>
                                      <p:to>
                                        <p:strVal val="visible"/>
                                      </p:to>
                                    </p:set>
                                    <p:animEffect transition="in" filter="fade">
                                      <p:cBhvr>
                                        <p:cTn id="17" dur="1000"/>
                                        <p:tgtEl>
                                          <p:spTgt spid="14339">
                                            <p:txEl>
                                              <p:pRg st="6" end="6"/>
                                            </p:txEl>
                                          </p:spTgt>
                                        </p:tgtEl>
                                      </p:cBhvr>
                                    </p:animEffect>
                                    <p:anim calcmode="lin" valueType="num">
                                      <p:cBhvr>
                                        <p:cTn id="18"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4339">
                                            <p:txEl>
                                              <p:pRg st="7" end="7"/>
                                            </p:txEl>
                                          </p:spTgt>
                                        </p:tgtEl>
                                        <p:attrNameLst>
                                          <p:attrName>style.visibility</p:attrName>
                                        </p:attrNameLst>
                                      </p:cBhvr>
                                      <p:to>
                                        <p:strVal val="visible"/>
                                      </p:to>
                                    </p:set>
                                    <p:animEffect transition="in" filter="randombar(horizontal)">
                                      <p:cBhvr>
                                        <p:cTn id="31" dur="500"/>
                                        <p:tgtEl>
                                          <p:spTgt spid="14339">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4339">
                                            <p:txEl>
                                              <p:pRg st="8" end="8"/>
                                            </p:txEl>
                                          </p:spTgt>
                                        </p:tgtEl>
                                        <p:attrNameLst>
                                          <p:attrName>style.visibility</p:attrName>
                                        </p:attrNameLst>
                                      </p:cBhvr>
                                      <p:to>
                                        <p:strVal val="visible"/>
                                      </p:to>
                                    </p:set>
                                    <p:animEffect transition="in" filter="randombar(horizontal)">
                                      <p:cBhvr>
                                        <p:cTn id="36" dur="500"/>
                                        <p:tgtEl>
                                          <p:spTgt spid="14339">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4339">
                                            <p:txEl>
                                              <p:pRg st="9" end="9"/>
                                            </p:txEl>
                                          </p:spTgt>
                                        </p:tgtEl>
                                        <p:attrNameLst>
                                          <p:attrName>style.visibility</p:attrName>
                                        </p:attrNameLst>
                                      </p:cBhvr>
                                      <p:to>
                                        <p:strVal val="visible"/>
                                      </p:to>
                                    </p:set>
                                    <p:anim calcmode="lin" valueType="num">
                                      <p:cBhvr>
                                        <p:cTn id="41" dur="1000" fill="hold"/>
                                        <p:tgtEl>
                                          <p:spTgt spid="14339">
                                            <p:txEl>
                                              <p:pRg st="9" end="9"/>
                                            </p:txEl>
                                          </p:spTgt>
                                        </p:tgtEl>
                                        <p:attrNameLst>
                                          <p:attrName>ppt_w</p:attrName>
                                        </p:attrNameLst>
                                      </p:cBhvr>
                                      <p:tavLst>
                                        <p:tav tm="0">
                                          <p:val>
                                            <p:fltVal val="0"/>
                                          </p:val>
                                        </p:tav>
                                        <p:tav tm="100000">
                                          <p:val>
                                            <p:strVal val="#ppt_w"/>
                                          </p:val>
                                        </p:tav>
                                      </p:tavLst>
                                    </p:anim>
                                    <p:anim calcmode="lin" valueType="num">
                                      <p:cBhvr>
                                        <p:cTn id="42" dur="1000" fill="hold"/>
                                        <p:tgtEl>
                                          <p:spTgt spid="14339">
                                            <p:txEl>
                                              <p:pRg st="9" end="9"/>
                                            </p:txEl>
                                          </p:spTgt>
                                        </p:tgtEl>
                                        <p:attrNameLst>
                                          <p:attrName>ppt_h</p:attrName>
                                        </p:attrNameLst>
                                      </p:cBhvr>
                                      <p:tavLst>
                                        <p:tav tm="0">
                                          <p:val>
                                            <p:fltVal val="0"/>
                                          </p:val>
                                        </p:tav>
                                        <p:tav tm="100000">
                                          <p:val>
                                            <p:strVal val="#ppt_h"/>
                                          </p:val>
                                        </p:tav>
                                      </p:tavLst>
                                    </p:anim>
                                    <p:anim calcmode="lin" valueType="num">
                                      <p:cBhvr>
                                        <p:cTn id="43" dur="1000" fill="hold"/>
                                        <p:tgtEl>
                                          <p:spTgt spid="14339">
                                            <p:txEl>
                                              <p:pRg st="9" end="9"/>
                                            </p:txEl>
                                          </p:spTgt>
                                        </p:tgtEl>
                                        <p:attrNameLst>
                                          <p:attrName>style.rotation</p:attrName>
                                        </p:attrNameLst>
                                      </p:cBhvr>
                                      <p:tavLst>
                                        <p:tav tm="0">
                                          <p:val>
                                            <p:fltVal val="90"/>
                                          </p:val>
                                        </p:tav>
                                        <p:tav tm="100000">
                                          <p:val>
                                            <p:fltVal val="0"/>
                                          </p:val>
                                        </p:tav>
                                      </p:tavLst>
                                    </p:anim>
                                    <p:animEffect transition="in" filter="fade">
                                      <p:cBhvr>
                                        <p:cTn id="44" dur="10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9330" y="152400"/>
            <a:ext cx="8991600" cy="3291078"/>
          </a:xfrm>
        </p:spPr>
        <p:txBody>
          <a:bodyPr/>
          <a:lstStyle/>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 expectation:  </a:t>
            </a:r>
            <a:r>
              <a:rPr lang="en-US" altLang="en-US" b="1" dirty="0" err="1">
                <a:solidFill>
                  <a:srgbClr val="000000"/>
                </a:solidFill>
                <a:latin typeface="Times New Roman" panose="02020603050405020304" pitchFamily="18" charset="0"/>
                <a:cs typeface="Times New Roman" panose="02020603050405020304" pitchFamily="18" charset="0"/>
              </a:rPr>
              <a:t>tik-vaw</a:t>
            </a:r>
            <a:r>
              <a:rPr lang="en-US" altLang="en-US" b="1" dirty="0">
                <a:solidFill>
                  <a:srgbClr val="000000"/>
                </a:solidFill>
                <a:latin typeface="Times New Roman" panose="02020603050405020304" pitchFamily="18" charset="0"/>
                <a:cs typeface="Times New Roman" panose="02020603050405020304" pitchFamily="18" charset="0"/>
              </a:rPr>
              <a:t>‘ (hope, thing that I long for)</a:t>
            </a:r>
          </a:p>
          <a:p>
            <a:pPr marL="0" indent="0">
              <a:spcBef>
                <a:spcPts val="0"/>
              </a:spcBef>
              <a:buNone/>
            </a:pPr>
            <a:r>
              <a:rPr lang="en-US" altLang="en-US" sz="4000" b="1" dirty="0">
                <a:solidFill>
                  <a:srgbClr val="0000FF"/>
                </a:solidFill>
                <a:latin typeface="Times New Roman" panose="02020603050405020304" pitchFamily="18" charset="0"/>
                <a:cs typeface="Times New Roman" panose="02020603050405020304" pitchFamily="18" charset="0"/>
              </a:rPr>
              <a:t>        What do you really “long for”?</a:t>
            </a:r>
          </a:p>
          <a:p>
            <a:pPr marL="0" indent="0">
              <a:spcBef>
                <a:spcPts val="0"/>
              </a:spcBef>
              <a:buNone/>
            </a:pPr>
            <a:endParaRPr lang="en-US" altLang="en-US" b="1" i="1" dirty="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25829" y="1862020"/>
            <a:ext cx="4419600" cy="2123658"/>
          </a:xfrm>
          <a:prstGeom prst="rect">
            <a:avLst/>
          </a:prstGeom>
        </p:spPr>
        <p:txBody>
          <a:bodyPr wrap="square">
            <a:spAutoFit/>
          </a:bodyPr>
          <a:lstStyle/>
          <a:p>
            <a:pPr algn="ctr"/>
            <a:r>
              <a:rPr lang="en-US" sz="3600" b="1" i="1" dirty="0">
                <a:solidFill>
                  <a:srgbClr val="FF0000"/>
                </a:solidFill>
                <a:latin typeface="Times New Roman" panose="02020603050405020304" pitchFamily="18" charset="0"/>
                <a:cs typeface="Times New Roman" panose="02020603050405020304" pitchFamily="18" charset="0"/>
              </a:rPr>
              <a:t>“</a:t>
            </a:r>
            <a:r>
              <a:rPr lang="en-US" sz="4400" b="1" i="1" dirty="0">
                <a:solidFill>
                  <a:srgbClr val="FF0000"/>
                </a:solidFill>
                <a:latin typeface="Times New Roman" panose="02020603050405020304" pitchFamily="18" charset="0"/>
                <a:cs typeface="Times New Roman" panose="02020603050405020304" pitchFamily="18" charset="0"/>
              </a:rPr>
              <a:t>Well done, good and faithful servant:</a:t>
            </a:r>
            <a:r>
              <a:rPr lang="en-US" sz="3600" b="1" i="1" dirty="0">
                <a:solidFill>
                  <a:srgbClr val="FF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129330" y="4267199"/>
            <a:ext cx="8991600" cy="3293209"/>
          </a:xfrm>
          <a:prstGeom prst="rect">
            <a:avLst/>
          </a:prstGeom>
        </p:spPr>
        <p:txBody>
          <a:bodyPr wrap="square">
            <a:spAutoFit/>
          </a:bodyPr>
          <a:lstStyle/>
          <a:p>
            <a:pPr algn="ctr"/>
            <a:r>
              <a:rPr lang="en-US" sz="4000" b="1" i="1" dirty="0">
                <a:solidFill>
                  <a:srgbClr val="FF0000"/>
                </a:solidFill>
                <a:latin typeface="Times New Roman" panose="02020603050405020304" pitchFamily="18" charset="0"/>
                <a:cs typeface="Times New Roman" panose="02020603050405020304" pitchFamily="18" charset="0"/>
              </a:rPr>
              <a:t>thou hast been faithful over a few things, </a:t>
            </a:r>
          </a:p>
          <a:p>
            <a:pPr algn="ct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will make thee ruler over many things</a:t>
            </a:r>
            <a:r>
              <a:rPr lang="en-US" sz="4000" b="1" i="1" dirty="0">
                <a:solidFill>
                  <a:srgbClr val="FF0000"/>
                </a:solidFill>
                <a:latin typeface="Times New Roman" panose="02020603050405020304" pitchFamily="18" charset="0"/>
                <a:cs typeface="Times New Roman" panose="02020603050405020304" pitchFamily="18" charset="0"/>
              </a:rPr>
              <a:t>:</a:t>
            </a:r>
          </a:p>
          <a:p>
            <a:pPr algn="ctr"/>
            <a:r>
              <a:rPr lang="en-US" sz="40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latin typeface="Times New Roman" panose="02020603050405020304" pitchFamily="18" charset="0"/>
                <a:cs typeface="Times New Roman" panose="02020603050405020304" pitchFamily="18" charset="0"/>
              </a:rPr>
              <a:t>enter thou into the joy of thy lord.”</a:t>
            </a:r>
          </a:p>
          <a:p>
            <a:pPr algn="ctr"/>
            <a:r>
              <a:rPr lang="en-US" sz="4000" b="1" dirty="0">
                <a:solidFill>
                  <a:srgbClr val="000000"/>
                </a:solidFill>
                <a:latin typeface="Times New Roman" panose="02020603050405020304" pitchFamily="18" charset="0"/>
                <a:cs typeface="Times New Roman" panose="02020603050405020304" pitchFamily="18" charset="0"/>
              </a:rPr>
              <a:t>Matthew 25:23 </a:t>
            </a:r>
            <a:br>
              <a:rPr lang="en-US" sz="4000" b="1" i="1" dirty="0">
                <a:solidFill>
                  <a:srgbClr val="FF0000"/>
                </a:solidFill>
                <a:latin typeface="Times New Roman" panose="02020603050405020304" pitchFamily="18" charset="0"/>
                <a:cs typeface="Times New Roman" panose="02020603050405020304" pitchFamily="18" charset="0"/>
              </a:rPr>
            </a:b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7" y="1580500"/>
            <a:ext cx="4569216" cy="2686699"/>
          </a:xfrm>
          <a:prstGeom prst="rect">
            <a:avLst/>
          </a:prstGeom>
        </p:spPr>
      </p:pic>
    </p:spTree>
    <p:extLst>
      <p:ext uri="{BB962C8B-B14F-4D97-AF65-F5344CB8AC3E}">
        <p14:creationId xmlns:p14="http://schemas.microsoft.com/office/powerpoint/2010/main" val="16515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9330" y="152400"/>
            <a:ext cx="8991600" cy="3291078"/>
          </a:xfrm>
        </p:spPr>
        <p:txBody>
          <a:bodyPr/>
          <a:lstStyle/>
          <a:p>
            <a:pPr marL="0" indent="0" algn="ctr">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 New Testament “Rewards” mentioned 38 times using 8 different words.  </a:t>
            </a:r>
          </a:p>
          <a:p>
            <a:pPr marL="514350" indent="-514350">
              <a:spcBef>
                <a:spcPts val="0"/>
              </a:spcBef>
              <a:buAutoNum type="arabicParenR"/>
            </a:pPr>
            <a:r>
              <a:rPr lang="en-US" altLang="en-US" b="1" i="1" dirty="0">
                <a:solidFill>
                  <a:srgbClr val="000000"/>
                </a:solidFill>
                <a:latin typeface="Times New Roman" panose="02020603050405020304" pitchFamily="18" charset="0"/>
                <a:cs typeface="Times New Roman" panose="02020603050405020304" pitchFamily="18" charset="0"/>
              </a:rPr>
              <a:t>Mt 5:11-12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“Blessed are ye, when men shall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revile you, and persecute you, and shall say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all manner of evil against you… for my sake.</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Rejoice, and be exceeding glad: </a:t>
            </a:r>
          </a:p>
          <a:p>
            <a:pPr marL="0" indent="0">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t>
            </a:r>
            <a:r>
              <a:rPr lang="en-US" alt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 is your reward </a:t>
            </a: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heaven.” </a:t>
            </a:r>
          </a:p>
          <a:p>
            <a:pPr marL="0" indent="0">
              <a:spcBef>
                <a:spcPts val="1200"/>
              </a:spcBef>
              <a:spcAft>
                <a:spcPts val="1200"/>
              </a:spcAft>
              <a:buNone/>
            </a:pPr>
            <a:r>
              <a:rPr lang="en-US" altLang="en-US" b="1" i="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mis-thos</a:t>
            </a:r>
            <a:r>
              <a:rPr lang="en-US" altLang="en-US" sz="3600" b="1" dirty="0">
                <a:solidFill>
                  <a:srgbClr val="0000FF"/>
                </a:solidFill>
                <a:latin typeface="Times New Roman" panose="02020603050405020304" pitchFamily="18" charset="0"/>
                <a:cs typeface="Times New Roman" panose="02020603050405020304" pitchFamily="18" charset="0"/>
              </a:rPr>
              <a:t>': pay for </a:t>
            </a:r>
            <a:r>
              <a:rPr lang="en-US" altLang="en-US" sz="3600" b="1" i="1" u="sng" dirty="0">
                <a:solidFill>
                  <a:srgbClr val="FF0066"/>
                </a:solidFill>
                <a:latin typeface="Times New Roman" panose="02020603050405020304" pitchFamily="18" charset="0"/>
                <a:cs typeface="Times New Roman" panose="02020603050405020304" pitchFamily="18" charset="0"/>
              </a:rPr>
              <a:t>service.</a:t>
            </a:r>
            <a:r>
              <a:rPr lang="en-US" altLang="en-US" sz="3600" b="1" dirty="0">
                <a:solidFill>
                  <a:srgbClr val="0000FF"/>
                </a:solidFill>
                <a:latin typeface="Times New Roman" panose="02020603050405020304" pitchFamily="18" charset="0"/>
                <a:cs typeface="Times New Roman" panose="02020603050405020304" pitchFamily="18" charset="0"/>
              </a:rPr>
              <a:t>  </a:t>
            </a:r>
          </a:p>
          <a:p>
            <a:pPr marL="0" indent="0">
              <a:spcBef>
                <a:spcPts val="0"/>
              </a:spcBef>
              <a:buNone/>
            </a:pPr>
            <a:r>
              <a:rPr lang="en-US" altLang="en-US" sz="3600" b="1" i="1" dirty="0">
                <a:solidFill>
                  <a:srgbClr val="000000"/>
                </a:solidFill>
                <a:latin typeface="Times New Roman" panose="02020603050405020304" pitchFamily="18" charset="0"/>
                <a:cs typeface="Times New Roman" panose="02020603050405020304" pitchFamily="18" charset="0"/>
              </a:rPr>
              <a:t>Translated reward 24x, hire 3x, wages 2x </a:t>
            </a:r>
          </a:p>
          <a:p>
            <a:pPr marL="0" indent="0">
              <a:spcBef>
                <a:spcPts val="0"/>
              </a:spcBef>
              <a:buNone/>
            </a:pPr>
            <a:endParaRPr lang="en-US" altLang="en-US"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4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 calcmode="lin" valueType="num">
                                      <p:cBhvr>
                                        <p:cTn id="7"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14339">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339">
                                            <p:txEl>
                                              <p:pRg st="5" end="5"/>
                                            </p:txEl>
                                          </p:spTgt>
                                        </p:tgtEl>
                                        <p:attrNameLst>
                                          <p:attrName>style.visibility</p:attrName>
                                        </p:attrNameLst>
                                      </p:cBhvr>
                                      <p:to>
                                        <p:strVal val="visible"/>
                                      </p:to>
                                    </p:set>
                                    <p:anim calcmode="lin" valueType="num">
                                      <p:cBhvr>
                                        <p:cTn id="14"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15"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16"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17" dur="1000"/>
                                        <p:tgtEl>
                                          <p:spTgt spid="1433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1000"/>
                                        <p:tgtEl>
                                          <p:spTgt spid="14339">
                                            <p:txEl>
                                              <p:pRg st="6" end="6"/>
                                            </p:txEl>
                                          </p:spTgt>
                                        </p:tgtEl>
                                      </p:cBhvr>
                                    </p:animEffect>
                                    <p:anim calcmode="lin" valueType="num">
                                      <p:cBhvr>
                                        <p:cTn id="23"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animEffect transition="in" filter="randombar(horizontal)">
                                      <p:cBhvr>
                                        <p:cTn id="29"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9330" y="152400"/>
            <a:ext cx="8991600" cy="3291078"/>
          </a:xfrm>
        </p:spPr>
        <p:txBody>
          <a:bodyPr/>
          <a:lstStyle/>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2) Mt 16:26-27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a man profited,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if he shall gain the whole world,</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lose his own soul? or what shall a man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give in exchange for his soul?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Son of man shall come in the glory of his Father with his angels; </a:t>
            </a:r>
          </a:p>
          <a:p>
            <a:pPr marL="0" indent="0" algn="ctr">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then </a:t>
            </a:r>
            <a:r>
              <a:rPr lang="en-US" alt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shall reward every man</a:t>
            </a:r>
          </a:p>
          <a:p>
            <a:pPr marL="0" indent="0" algn="ctr">
              <a:spcBef>
                <a:spcPts val="0"/>
              </a:spcBef>
              <a:buNone/>
            </a:pPr>
            <a:r>
              <a:rPr lang="en-US" alt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according to his works.”    </a:t>
            </a:r>
          </a:p>
          <a:p>
            <a:pPr marL="0" indent="0" algn="ctr">
              <a:spcBef>
                <a:spcPts val="1200"/>
              </a:spcBef>
              <a:spcAft>
                <a:spcPts val="1200"/>
              </a:spcAft>
              <a:buNone/>
            </a:pP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ap</a:t>
            </a:r>
            <a:r>
              <a:rPr lang="en-US" altLang="en-US" b="1" dirty="0">
                <a:solidFill>
                  <a:srgbClr val="0000FF"/>
                </a:solidFill>
                <a:latin typeface="Times New Roman" panose="02020603050405020304" pitchFamily="18" charset="0"/>
                <a:cs typeface="Times New Roman" panose="02020603050405020304" pitchFamily="18" charset="0"/>
              </a:rPr>
              <a:t>-od-</a:t>
            </a:r>
            <a:r>
              <a:rPr lang="en-US" altLang="en-US" b="1" dirty="0" err="1">
                <a:solidFill>
                  <a:srgbClr val="0000FF"/>
                </a:solidFill>
                <a:latin typeface="Times New Roman" panose="02020603050405020304" pitchFamily="18" charset="0"/>
                <a:cs typeface="Times New Roman" panose="02020603050405020304" pitchFamily="18" charset="0"/>
              </a:rPr>
              <a:t>eed</a:t>
            </a:r>
            <a:r>
              <a:rPr lang="en-US" altLang="en-US" b="1" dirty="0">
                <a:solidFill>
                  <a:srgbClr val="0000FF"/>
                </a:solidFill>
                <a:latin typeface="Times New Roman" panose="02020603050405020304" pitchFamily="18" charset="0"/>
                <a:cs typeface="Times New Roman" panose="02020603050405020304" pitchFamily="18" charset="0"/>
              </a:rPr>
              <a:t>'-o-</a:t>
            </a:r>
            <a:r>
              <a:rPr lang="en-US" altLang="en-US" b="1" dirty="0" err="1">
                <a:solidFill>
                  <a:srgbClr val="0000FF"/>
                </a:solidFill>
                <a:latin typeface="Times New Roman" panose="02020603050405020304" pitchFamily="18" charset="0"/>
                <a:cs typeface="Times New Roman" panose="02020603050405020304" pitchFamily="18" charset="0"/>
              </a:rPr>
              <a:t>mee</a:t>
            </a:r>
            <a:r>
              <a:rPr lang="en-US" altLang="en-US" b="1" dirty="0">
                <a:solidFill>
                  <a:srgbClr val="0000FF"/>
                </a:solidFill>
                <a:latin typeface="Times New Roman" panose="02020603050405020304" pitchFamily="18" charset="0"/>
                <a:cs typeface="Times New Roman" panose="02020603050405020304" pitchFamily="18" charset="0"/>
              </a:rPr>
              <a:t>:  to deliver, repay, </a:t>
            </a:r>
            <a:r>
              <a:rPr lang="en-US" altLang="en-US" b="1" i="1" u="sng" dirty="0">
                <a:solidFill>
                  <a:srgbClr val="FF0066"/>
                </a:solidFill>
                <a:latin typeface="Times New Roman" panose="02020603050405020304" pitchFamily="18" charset="0"/>
                <a:cs typeface="Times New Roman" panose="02020603050405020304" pitchFamily="18" charset="0"/>
              </a:rPr>
              <a:t>recompense</a:t>
            </a:r>
            <a:r>
              <a:rPr lang="en-US" altLang="en-US" b="1" i="1" dirty="0">
                <a:solidFill>
                  <a:srgbClr val="000000"/>
                </a:solidFill>
                <a:latin typeface="Times New Roman" panose="02020603050405020304" pitchFamily="18" charset="0"/>
                <a:cs typeface="Times New Roman" panose="02020603050405020304" pitchFamily="18" charset="0"/>
              </a:rPr>
              <a:t>.</a:t>
            </a:r>
          </a:p>
          <a:p>
            <a:pPr marL="0" indent="0" algn="ctr">
              <a:spcBef>
                <a:spcPts val="0"/>
              </a:spcBef>
              <a:buNone/>
            </a:pPr>
            <a:r>
              <a:rPr lang="en-US" altLang="en-US" b="1" i="1" dirty="0">
                <a:solidFill>
                  <a:srgbClr val="000000"/>
                </a:solidFill>
                <a:latin typeface="Times New Roman" panose="02020603050405020304" pitchFamily="18" charset="0"/>
                <a:cs typeface="Times New Roman" panose="02020603050405020304" pitchFamily="18" charset="0"/>
              </a:rPr>
              <a:t>  Translated: pay 9x, give 9x, render 9x,  reward 7x </a:t>
            </a:r>
          </a:p>
        </p:txBody>
      </p:sp>
    </p:spTree>
    <p:extLst>
      <p:ext uri="{BB962C8B-B14F-4D97-AF65-F5344CB8AC3E}">
        <p14:creationId xmlns:p14="http://schemas.microsoft.com/office/powerpoint/2010/main" val="202015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Effect transition="in" filter="randombar(horizontal)">
                                      <p:cBhvr>
                                        <p:cTn id="7" dur="500"/>
                                        <p:tgtEl>
                                          <p:spTgt spid="1433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339">
                                            <p:txEl>
                                              <p:pRg st="5" end="5"/>
                                            </p:txEl>
                                          </p:spTgt>
                                        </p:tgtEl>
                                        <p:attrNameLst>
                                          <p:attrName>style.visibility</p:attrName>
                                        </p:attrNameLst>
                                      </p:cBhvr>
                                      <p:to>
                                        <p:strVal val="visible"/>
                                      </p:to>
                                    </p:set>
                                    <p:anim calcmode="lin" valueType="num">
                                      <p:cBhvr>
                                        <p:cTn id="12"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14339">
                                            <p:txEl>
                                              <p:pRg st="5" end="5"/>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14339">
                                            <p:txEl>
                                              <p:pRg st="6" end="6"/>
                                            </p:txEl>
                                          </p:spTgt>
                                        </p:tgtEl>
                                        <p:attrNameLst>
                                          <p:attrName>style.visibility</p:attrName>
                                        </p:attrNameLst>
                                      </p:cBhvr>
                                      <p:to>
                                        <p:strVal val="visible"/>
                                      </p:to>
                                    </p:set>
                                    <p:anim calcmode="lin" valueType="num">
                                      <p:cBhvr>
                                        <p:cTn id="18"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19" dur="10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20" dur="1000" fill="hold"/>
                                        <p:tgtEl>
                                          <p:spTgt spid="14339">
                                            <p:txEl>
                                              <p:pRg st="6" end="6"/>
                                            </p:txEl>
                                          </p:spTgt>
                                        </p:tgtEl>
                                        <p:attrNameLst>
                                          <p:attrName>style.rotation</p:attrName>
                                        </p:attrNameLst>
                                      </p:cBhvr>
                                      <p:tavLst>
                                        <p:tav tm="0">
                                          <p:val>
                                            <p:fltVal val="90"/>
                                          </p:val>
                                        </p:tav>
                                        <p:tav tm="100000">
                                          <p:val>
                                            <p:fltVal val="0"/>
                                          </p:val>
                                        </p:tav>
                                      </p:tavLst>
                                    </p:anim>
                                    <p:animEffect transition="in" filter="fade">
                                      <p:cBhvr>
                                        <p:cTn id="21" dur="1000"/>
                                        <p:tgtEl>
                                          <p:spTgt spid="1433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339">
                                            <p:txEl>
                                              <p:pRg st="7" end="7"/>
                                            </p:txEl>
                                          </p:spTgt>
                                        </p:tgtEl>
                                        <p:attrNameLst>
                                          <p:attrName>style.visibility</p:attrName>
                                        </p:attrNameLst>
                                      </p:cBhvr>
                                      <p:to>
                                        <p:strVal val="visible"/>
                                      </p:to>
                                    </p:set>
                                    <p:anim calcmode="lin" valueType="num">
                                      <p:cBhvr>
                                        <p:cTn id="26"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14339">
                                            <p:txEl>
                                              <p:pRg st="7" end="7"/>
                                            </p:txEl>
                                          </p:spTgt>
                                        </p:tgtEl>
                                        <p:attrNameLst>
                                          <p:attrName>ppt_h</p:attrName>
                                        </p:attrNameLst>
                                      </p:cBhvr>
                                      <p:tavLst>
                                        <p:tav tm="0">
                                          <p:val>
                                            <p:fltVal val="0"/>
                                          </p:val>
                                        </p:tav>
                                        <p:tav tm="100000">
                                          <p:val>
                                            <p:strVal val="#ppt_h"/>
                                          </p:val>
                                        </p:tav>
                                      </p:tavLst>
                                    </p:anim>
                                    <p:animEffect transition="in" filter="fade">
                                      <p:cBhvr>
                                        <p:cTn id="28" dur="500"/>
                                        <p:tgtEl>
                                          <p:spTgt spid="14339">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339">
                                            <p:txEl>
                                              <p:pRg st="8" end="8"/>
                                            </p:txEl>
                                          </p:spTgt>
                                        </p:tgtEl>
                                        <p:attrNameLst>
                                          <p:attrName>style.visibility</p:attrName>
                                        </p:attrNameLst>
                                      </p:cBhvr>
                                      <p:to>
                                        <p:strVal val="visible"/>
                                      </p:to>
                                    </p:set>
                                    <p:animEffect transition="in" filter="fade">
                                      <p:cBhvr>
                                        <p:cTn id="33" dur="1000"/>
                                        <p:tgtEl>
                                          <p:spTgt spid="14339">
                                            <p:txEl>
                                              <p:pRg st="8" end="8"/>
                                            </p:txEl>
                                          </p:spTgt>
                                        </p:tgtEl>
                                      </p:cBhvr>
                                    </p:animEffect>
                                    <p:anim calcmode="lin" valueType="num">
                                      <p:cBhvr>
                                        <p:cTn id="34" dur="10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143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3" y="0"/>
            <a:ext cx="9144000" cy="6858000"/>
          </a:xfrm>
          <a:prstGeom prst="rect">
            <a:avLst/>
          </a:prstGeom>
        </p:spPr>
      </p:pic>
      <p:sp>
        <p:nvSpPr>
          <p:cNvPr id="13" name="Rectangle 12"/>
          <p:cNvSpPr/>
          <p:nvPr/>
        </p:nvSpPr>
        <p:spPr>
          <a:xfrm>
            <a:off x="126534" y="228600"/>
            <a:ext cx="8800053" cy="1015663"/>
          </a:xfrm>
          <a:prstGeom prst="rect">
            <a:avLst/>
          </a:prstGeom>
        </p:spPr>
        <p:txBody>
          <a:bodyPr wrap="square">
            <a:spAutoFit/>
          </a:bodyPr>
          <a:lstStyle/>
          <a:p>
            <a:pPr algn="ctr"/>
            <a:r>
              <a:rPr lang="en-US" sz="6000" b="1" dirty="0">
                <a:solidFill>
                  <a:srgbClr val="FF9900"/>
                </a:solidFill>
              </a:rPr>
              <a:t>Why should we bother?</a:t>
            </a:r>
          </a:p>
        </p:txBody>
      </p:sp>
      <p:sp>
        <p:nvSpPr>
          <p:cNvPr id="2" name="TextBox 1"/>
          <p:cNvSpPr txBox="1"/>
          <p:nvPr/>
        </p:nvSpPr>
        <p:spPr>
          <a:xfrm>
            <a:off x="126534" y="1905000"/>
            <a:ext cx="6502866" cy="3785652"/>
          </a:xfrm>
          <a:prstGeom prst="rect">
            <a:avLst/>
          </a:prstGeom>
          <a:noFill/>
        </p:spPr>
        <p:txBody>
          <a:bodyPr wrap="square" rtlCol="0">
            <a:spAutoFit/>
          </a:bodyPr>
          <a:lstStyle/>
          <a:p>
            <a:pPr algn="ctr"/>
            <a:r>
              <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What’s our “motivation”  for adjusting our plans and priorities so that we can “partner” with God’s?</a:t>
            </a:r>
          </a:p>
        </p:txBody>
      </p:sp>
    </p:spTree>
    <p:extLst>
      <p:ext uri="{BB962C8B-B14F-4D97-AF65-F5344CB8AC3E}">
        <p14:creationId xmlns:p14="http://schemas.microsoft.com/office/powerpoint/2010/main" val="14845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9330" y="152400"/>
            <a:ext cx="8991600" cy="3291078"/>
          </a:xfrm>
        </p:spPr>
        <p:txBody>
          <a:bodyPr/>
          <a:lstStyle/>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3) </a:t>
            </a:r>
            <a:r>
              <a:rPr lang="en-US" altLang="en-US" sz="2800" b="1" dirty="0">
                <a:solidFill>
                  <a:srgbClr val="000000"/>
                </a:solidFill>
                <a:latin typeface="Times New Roman" panose="02020603050405020304" pitchFamily="18" charset="0"/>
                <a:cs typeface="Times New Roman" panose="02020603050405020304" pitchFamily="18" charset="0"/>
              </a:rPr>
              <a:t>Luke 23:40,41 </a:t>
            </a:r>
            <a:r>
              <a:rPr lang="en-US" altLang="en-US" b="1" i="1" dirty="0">
                <a:solidFill>
                  <a:srgbClr val="FF0000"/>
                </a:solidFill>
                <a:latin typeface="Times New Roman" panose="02020603050405020304" pitchFamily="18" charset="0"/>
                <a:cs typeface="Times New Roman" panose="02020603050405020304" pitchFamily="18" charset="0"/>
              </a:rPr>
              <a:t>“dost thou not fear God seeing thou </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     art in the same condemnation? </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               For we indeed justly; for </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receive the due reward of our deeds</a:t>
            </a:r>
            <a:r>
              <a:rPr lang="en-US" altLang="en-US" b="1" i="1" dirty="0">
                <a:solidFill>
                  <a:srgbClr val="FF0000"/>
                </a:solidFill>
                <a:latin typeface="Times New Roman" panose="02020603050405020304" pitchFamily="18" charset="0"/>
                <a:cs typeface="Times New Roman" panose="02020603050405020304" pitchFamily="18" charset="0"/>
              </a:rPr>
              <a:t>:</a:t>
            </a:r>
          </a:p>
          <a:p>
            <a:pPr marL="0" indent="0">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     but this man hath done nothing amiss.” </a:t>
            </a:r>
          </a:p>
          <a:p>
            <a:pPr marL="0" indent="0" algn="ctr">
              <a:spcBef>
                <a:spcPts val="0"/>
              </a:spcBef>
              <a:buNone/>
            </a:pP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ax'-</a:t>
            </a:r>
            <a:r>
              <a:rPr lang="en-US" altLang="en-US" b="1" dirty="0" err="1">
                <a:solidFill>
                  <a:srgbClr val="0000FF"/>
                </a:solidFill>
                <a:latin typeface="Times New Roman" panose="02020603050405020304" pitchFamily="18" charset="0"/>
                <a:cs typeface="Times New Roman" panose="02020603050405020304" pitchFamily="18" charset="0"/>
              </a:rPr>
              <a:t>ee</a:t>
            </a:r>
            <a:r>
              <a:rPr lang="en-US" altLang="en-US" b="1" dirty="0">
                <a:solidFill>
                  <a:srgbClr val="0000FF"/>
                </a:solidFill>
                <a:latin typeface="Times New Roman" panose="02020603050405020304" pitchFamily="18" charset="0"/>
                <a:cs typeface="Times New Roman" panose="02020603050405020304" pitchFamily="18" charset="0"/>
              </a:rPr>
              <a:t>-</a:t>
            </a:r>
            <a:r>
              <a:rPr lang="en-US" altLang="en-US" b="1" dirty="0" err="1">
                <a:solidFill>
                  <a:srgbClr val="0000FF"/>
                </a:solidFill>
                <a:latin typeface="Times New Roman" panose="02020603050405020304" pitchFamily="18" charset="0"/>
                <a:cs typeface="Times New Roman" panose="02020603050405020304" pitchFamily="18" charset="0"/>
              </a:rPr>
              <a:t>os</a:t>
            </a:r>
            <a:r>
              <a:rPr lang="en-US" altLang="en-US" b="1" dirty="0">
                <a:solidFill>
                  <a:srgbClr val="0000FF"/>
                </a:solidFill>
                <a:latin typeface="Times New Roman" panose="02020603050405020304" pitchFamily="18" charset="0"/>
                <a:cs typeface="Times New Roman" panose="02020603050405020304" pitchFamily="18" charset="0"/>
              </a:rPr>
              <a:t>:  deserving, suitable.  </a:t>
            </a:r>
          </a:p>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Translated worthy 35x, meet 4x, due reward 1x </a:t>
            </a:r>
          </a:p>
          <a:p>
            <a:pPr marL="0" indent="0">
              <a:spcBef>
                <a:spcPts val="0"/>
              </a:spcBef>
              <a:buNone/>
            </a:pPr>
            <a:endParaRPr lang="en-US" altLang="en-US" b="1" dirty="0">
              <a:solidFill>
                <a:srgbClr val="0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923" y="4114800"/>
            <a:ext cx="6094413" cy="2514600"/>
          </a:xfrm>
          <a:prstGeom prst="rect">
            <a:avLst/>
          </a:prstGeom>
        </p:spPr>
      </p:pic>
    </p:spTree>
    <p:extLst>
      <p:ext uri="{BB962C8B-B14F-4D97-AF65-F5344CB8AC3E}">
        <p14:creationId xmlns:p14="http://schemas.microsoft.com/office/powerpoint/2010/main" val="12488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7" dur="500"/>
                                        <p:tgtEl>
                                          <p:spTgt spid="143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 calcmode="lin" valueType="num">
                                      <p:cBhvr>
                                        <p:cTn id="17"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1433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Effect transition="in" filter="randombar(horizontal)">
                                      <p:cBhvr>
                                        <p:cTn id="25" dur="500"/>
                                        <p:tgtEl>
                                          <p:spTgt spid="1433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339">
                                            <p:txEl>
                                              <p:pRg st="6" end="6"/>
                                            </p:txEl>
                                          </p:spTgt>
                                        </p:tgtEl>
                                        <p:attrNameLst>
                                          <p:attrName>style.visibility</p:attrName>
                                        </p:attrNameLst>
                                      </p:cBhvr>
                                      <p:to>
                                        <p:strVal val="visible"/>
                                      </p:to>
                                    </p:set>
                                    <p:animEffect transition="in" filter="fade">
                                      <p:cBhvr>
                                        <p:cTn id="30" dur="1000"/>
                                        <p:tgtEl>
                                          <p:spTgt spid="14339">
                                            <p:txEl>
                                              <p:pRg st="6" end="6"/>
                                            </p:txEl>
                                          </p:spTgt>
                                        </p:tgtEl>
                                      </p:cBhvr>
                                    </p:animEffect>
                                    <p:anim calcmode="lin" valueType="num">
                                      <p:cBhvr>
                                        <p:cTn id="31"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14209"/>
            <a:ext cx="8991600" cy="2728991"/>
          </a:xfrm>
        </p:spPr>
        <p:txBody>
          <a:bodyPr/>
          <a:lstStyle/>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4) Col 3:23-24   </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sz="3600" b="1" i="1" dirty="0">
                <a:solidFill>
                  <a:srgbClr val="FF0000"/>
                </a:solidFill>
                <a:latin typeface="Times New Roman" panose="02020603050405020304" pitchFamily="18" charset="0"/>
                <a:cs typeface="Times New Roman" panose="02020603050405020304" pitchFamily="18" charset="0"/>
              </a:rPr>
              <a:t>whatsoever ye do, do it </a:t>
            </a:r>
          </a:p>
          <a:p>
            <a:pPr marL="0" indent="0">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    heartily, as to the Lord, and not unto men; </a:t>
            </a:r>
          </a:p>
          <a:p>
            <a:pPr marL="0" indent="0" algn="ctr">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Knowing that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 Lord </a:t>
            </a:r>
          </a:p>
          <a:p>
            <a:pPr marL="0" indent="0" algn="ctr">
              <a:spcBef>
                <a:spcPts val="0"/>
              </a:spcBef>
              <a:buNone/>
            </a:pP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shall receive the reward of the inheritance</a:t>
            </a:r>
            <a:r>
              <a:rPr lang="en-US" altLang="en-US" sz="3600" b="1" i="1" dirty="0">
                <a:solidFill>
                  <a:srgbClr val="FF0000"/>
                </a:solidFill>
                <a:latin typeface="Times New Roman" panose="02020603050405020304" pitchFamily="18" charset="0"/>
                <a:cs typeface="Times New Roman" panose="02020603050405020304" pitchFamily="18" charset="0"/>
              </a:rPr>
              <a:t>:</a:t>
            </a:r>
          </a:p>
          <a:p>
            <a:pPr marL="0" indent="0" algn="ctr">
              <a:spcBef>
                <a:spcPts val="0"/>
              </a:spcBef>
              <a:buNone/>
            </a:pPr>
            <a:r>
              <a:rPr lang="en-US" altLang="en-US" sz="3600" b="1" i="1" dirty="0">
                <a:solidFill>
                  <a:srgbClr val="FF0000"/>
                </a:solidFill>
                <a:latin typeface="Times New Roman" panose="02020603050405020304" pitchFamily="18" charset="0"/>
                <a:cs typeface="Times New Roman" panose="02020603050405020304" pitchFamily="18" charset="0"/>
              </a:rPr>
              <a:t>for ye serve the Lord Christ.”  </a:t>
            </a:r>
            <a:r>
              <a:rPr lang="en-US" altLang="en-US" b="1" dirty="0">
                <a:solidFill>
                  <a:srgbClr val="00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207628" y="2649169"/>
            <a:ext cx="8686800" cy="646331"/>
          </a:xfrm>
          <a:prstGeom prst="rect">
            <a:avLst/>
          </a:prstGeom>
        </p:spPr>
        <p:txBody>
          <a:bodyPr wrap="square">
            <a:spAutoFit/>
          </a:bodyPr>
          <a:lstStyle/>
          <a:p>
            <a:pPr marL="0" indent="0" algn="ctr">
              <a:spcBef>
                <a:spcPts val="0"/>
              </a:spcBef>
              <a:buNone/>
            </a:pPr>
            <a:r>
              <a:rPr lang="en-US" altLang="en-US" sz="3600" b="1" dirty="0">
                <a:solidFill>
                  <a:srgbClr val="000000"/>
                </a:solidFill>
                <a:latin typeface="Times New Roman" panose="02020603050405020304" pitchFamily="18" charset="0"/>
                <a:cs typeface="Times New Roman" panose="02020603050405020304" pitchFamily="18" charset="0"/>
              </a:rPr>
              <a:t>an-tap-od'-</a:t>
            </a:r>
            <a:r>
              <a:rPr lang="en-US" altLang="en-US" sz="3600" b="1" dirty="0" err="1">
                <a:solidFill>
                  <a:srgbClr val="000000"/>
                </a:solidFill>
                <a:latin typeface="Times New Roman" panose="02020603050405020304" pitchFamily="18" charset="0"/>
                <a:cs typeface="Times New Roman" panose="02020603050405020304" pitchFamily="18" charset="0"/>
              </a:rPr>
              <a:t>os</a:t>
            </a:r>
            <a:r>
              <a:rPr lang="en-US" altLang="en-US" sz="3600" b="1" dirty="0">
                <a:solidFill>
                  <a:srgbClr val="000000"/>
                </a:solidFill>
                <a:latin typeface="Times New Roman" panose="02020603050405020304" pitchFamily="18" charset="0"/>
                <a:cs typeface="Times New Roman" panose="02020603050405020304" pitchFamily="18" charset="0"/>
              </a:rPr>
              <a:t>-is: requital,  repayment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001" y="3552825"/>
            <a:ext cx="3305175" cy="3305175"/>
          </a:xfrm>
          <a:prstGeom prst="rect">
            <a:avLst/>
          </a:prstGeom>
        </p:spPr>
      </p:pic>
      <p:sp>
        <p:nvSpPr>
          <p:cNvPr id="8" name="Rectangle 7"/>
          <p:cNvSpPr/>
          <p:nvPr/>
        </p:nvSpPr>
        <p:spPr>
          <a:xfrm>
            <a:off x="-55926" y="3200400"/>
            <a:ext cx="5999526" cy="3539430"/>
          </a:xfrm>
          <a:prstGeom prst="rect">
            <a:avLst/>
          </a:prstGeom>
        </p:spPr>
        <p:txBody>
          <a:bodyPr wrap="square">
            <a:spAutoFit/>
          </a:bodyPr>
          <a:lstStyle/>
          <a:p>
            <a:pPr marL="0" indent="0" algn="ctr">
              <a:spcBef>
                <a:spcPts val="0"/>
              </a:spcBef>
              <a:buNone/>
            </a:pP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hath first given to him, </a:t>
            </a:r>
          </a:p>
          <a:p>
            <a:pPr marL="0" indent="0" algn="ctr">
              <a:spcBef>
                <a:spcPts val="0"/>
              </a:spcBef>
              <a:buNone/>
            </a:pP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it shall be recompensed unto him again? </a:t>
            </a:r>
          </a:p>
          <a:p>
            <a:pPr marL="0" indent="0" algn="ctr">
              <a:spcBef>
                <a:spcPts val="0"/>
              </a:spcBef>
              <a:buNone/>
            </a:pP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of him, and through him, and to him, are all things: </a:t>
            </a:r>
          </a:p>
          <a:p>
            <a:pPr marL="0" indent="0" algn="ctr">
              <a:spcBef>
                <a:spcPts val="0"/>
              </a:spcBef>
              <a:buNone/>
            </a:pPr>
            <a:r>
              <a:rPr lang="en-US"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whom be glory for ever.” </a:t>
            </a:r>
          </a:p>
          <a:p>
            <a:pPr marL="0" indent="0" algn="ctr">
              <a:spcBef>
                <a:spcPts val="0"/>
              </a:spcBef>
              <a:buNone/>
            </a:pPr>
            <a:r>
              <a:rPr lang="en-US" altLang="en-US" sz="32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 11:35-36 </a:t>
            </a:r>
          </a:p>
        </p:txBody>
      </p:sp>
    </p:spTree>
    <p:extLst>
      <p:ext uri="{BB962C8B-B14F-4D97-AF65-F5344CB8AC3E}">
        <p14:creationId xmlns:p14="http://schemas.microsoft.com/office/powerpoint/2010/main" val="271554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7" dur="500"/>
                                        <p:tgtEl>
                                          <p:spTgt spid="1433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10" dur="500"/>
                                        <p:tgtEl>
                                          <p:spTgt spid="1433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 calcmode="lin" valueType="num">
                                      <p:cBhvr>
                                        <p:cTn id="15"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1433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p:cTn id="3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p:cTn id="4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8">
                                            <p:txEl>
                                              <p:pRg st="3" end="3"/>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p:cTn id="4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9330" y="152400"/>
            <a:ext cx="8991600" cy="3291078"/>
          </a:xfrm>
        </p:spPr>
        <p:txBody>
          <a:bodyPr/>
          <a:lstStyle/>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5) Hebrews 11:6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“without faith it is impossible to please him: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he that cometh to God must believe that he is,</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he is a rewarder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them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diligently seek him.”  </a:t>
            </a:r>
          </a:p>
          <a:p>
            <a:pPr marL="0" indent="0">
              <a:spcBef>
                <a:spcPts val="0"/>
              </a:spcBef>
              <a:buNone/>
            </a:pPr>
            <a:r>
              <a:rPr lang="en-US" altLang="en-US" b="1" dirty="0" err="1">
                <a:solidFill>
                  <a:srgbClr val="000000"/>
                </a:solidFill>
                <a:latin typeface="Times New Roman" panose="02020603050405020304" pitchFamily="18" charset="0"/>
                <a:cs typeface="Times New Roman" panose="02020603050405020304" pitchFamily="18" charset="0"/>
              </a:rPr>
              <a:t>mis</a:t>
            </a:r>
            <a:r>
              <a:rPr lang="en-US" altLang="en-US" b="1" dirty="0">
                <a:solidFill>
                  <a:srgbClr val="000000"/>
                </a:solidFill>
                <a:latin typeface="Times New Roman" panose="02020603050405020304" pitchFamily="18" charset="0"/>
                <a:cs typeface="Times New Roman" panose="02020603050405020304" pitchFamily="18" charset="0"/>
              </a:rPr>
              <a:t>-</a:t>
            </a:r>
            <a:r>
              <a:rPr lang="en-US" altLang="en-US" b="1" dirty="0" err="1">
                <a:solidFill>
                  <a:srgbClr val="000000"/>
                </a:solidFill>
                <a:latin typeface="Times New Roman" panose="02020603050405020304" pitchFamily="18" charset="0"/>
                <a:cs typeface="Times New Roman" panose="02020603050405020304" pitchFamily="18" charset="0"/>
              </a:rPr>
              <a:t>thap</a:t>
            </a:r>
            <a:r>
              <a:rPr lang="en-US" altLang="en-US" b="1" dirty="0">
                <a:solidFill>
                  <a:srgbClr val="000000"/>
                </a:solidFill>
                <a:latin typeface="Times New Roman" panose="02020603050405020304" pitchFamily="18" charset="0"/>
                <a:cs typeface="Times New Roman" panose="02020603050405020304" pitchFamily="18" charset="0"/>
              </a:rPr>
              <a:t>-od-</a:t>
            </a:r>
            <a:r>
              <a:rPr lang="en-US" altLang="en-US" b="1" dirty="0" err="1">
                <a:solidFill>
                  <a:srgbClr val="000000"/>
                </a:solidFill>
                <a:latin typeface="Times New Roman" panose="02020603050405020304" pitchFamily="18" charset="0"/>
                <a:cs typeface="Times New Roman" panose="02020603050405020304" pitchFamily="18" charset="0"/>
              </a:rPr>
              <a:t>ot</a:t>
            </a:r>
            <a:r>
              <a:rPr lang="en-US" altLang="en-US" b="1" dirty="0">
                <a:solidFill>
                  <a:srgbClr val="000000"/>
                </a:solidFill>
                <a:latin typeface="Times New Roman" panose="02020603050405020304" pitchFamily="18" charset="0"/>
                <a:cs typeface="Times New Roman" panose="02020603050405020304" pitchFamily="18" charset="0"/>
              </a:rPr>
              <a:t>'-ace: remunerate, reward</a:t>
            </a:r>
          </a:p>
          <a:p>
            <a:pPr marL="0" indent="0">
              <a:spcBef>
                <a:spcPts val="0"/>
              </a:spcBef>
              <a:buNone/>
            </a:pPr>
            <a:endParaRPr lang="en-US" altLang="en-US" b="1"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332002"/>
            <a:ext cx="4701330" cy="3525998"/>
          </a:xfrm>
          <a:prstGeom prst="rect">
            <a:avLst/>
          </a:prstGeom>
        </p:spPr>
      </p:pic>
    </p:spTree>
    <p:extLst>
      <p:ext uri="{BB962C8B-B14F-4D97-AF65-F5344CB8AC3E}">
        <p14:creationId xmlns:p14="http://schemas.microsoft.com/office/powerpoint/2010/main" val="268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p:cTn id="7"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14339">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 calcmode="lin" valueType="num">
                                      <p:cBhvr>
                                        <p:cTn id="13"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1433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animEffect transition="in" filter="randombar(horizontal)">
                                      <p:cBhvr>
                                        <p:cTn id="21" dur="500"/>
                                        <p:tgtEl>
                                          <p:spTgt spid="1433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9330" y="152400"/>
            <a:ext cx="8991600" cy="3291078"/>
          </a:xfrm>
        </p:spPr>
        <p:txBody>
          <a:bodyPr/>
          <a:lstStyle/>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6) </a:t>
            </a:r>
            <a:r>
              <a:rPr lang="en-US" altLang="en-US" sz="2800" b="1" dirty="0" err="1">
                <a:solidFill>
                  <a:srgbClr val="000000"/>
                </a:solidFill>
                <a:latin typeface="Times New Roman" panose="02020603050405020304" pitchFamily="18" charset="0"/>
                <a:cs typeface="Times New Roman" panose="02020603050405020304" pitchFamily="18" charset="0"/>
              </a:rPr>
              <a:t>Heb</a:t>
            </a:r>
            <a:r>
              <a:rPr lang="en-US" altLang="en-US" sz="2800" b="1" dirty="0">
                <a:solidFill>
                  <a:srgbClr val="000000"/>
                </a:solidFill>
                <a:latin typeface="Times New Roman" panose="02020603050405020304" pitchFamily="18" charset="0"/>
                <a:cs typeface="Times New Roman" panose="02020603050405020304" pitchFamily="18" charset="0"/>
              </a:rPr>
              <a:t> 11:25,26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faith Moses refused …choosing </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rather to suffer affliction with the people of God </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than to enjoy the pleasures of sin for a season.</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Esteeming the reproach of Christ greater riches than the treasures in Egypt: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he had respect unto the</a:t>
            </a:r>
          </a:p>
          <a:p>
            <a:pPr marL="0" indent="0">
              <a:spcBef>
                <a:spcPts val="0"/>
              </a:spcBef>
              <a:buNone/>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recompence</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reward.”</a:t>
            </a:r>
            <a:endPar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altLang="en-US" b="1"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altLang="en-US" b="1" dirty="0" err="1">
                <a:solidFill>
                  <a:srgbClr val="000000"/>
                </a:solidFill>
                <a:latin typeface="Times New Roman" panose="02020603050405020304" pitchFamily="18" charset="0"/>
                <a:cs typeface="Times New Roman" panose="02020603050405020304" pitchFamily="18" charset="0"/>
              </a:rPr>
              <a:t>mis</a:t>
            </a:r>
            <a:r>
              <a:rPr lang="en-US" altLang="en-US" b="1" dirty="0">
                <a:solidFill>
                  <a:srgbClr val="000000"/>
                </a:solidFill>
                <a:latin typeface="Times New Roman" panose="02020603050405020304" pitchFamily="18" charset="0"/>
                <a:cs typeface="Times New Roman" panose="02020603050405020304" pitchFamily="18" charset="0"/>
              </a:rPr>
              <a:t>-</a:t>
            </a:r>
            <a:r>
              <a:rPr lang="en-US" altLang="en-US" b="1" dirty="0" err="1">
                <a:solidFill>
                  <a:srgbClr val="000000"/>
                </a:solidFill>
                <a:latin typeface="Times New Roman" panose="02020603050405020304" pitchFamily="18" charset="0"/>
                <a:cs typeface="Times New Roman" panose="02020603050405020304" pitchFamily="18" charset="0"/>
              </a:rPr>
              <a:t>thap</a:t>
            </a:r>
            <a:r>
              <a:rPr lang="en-US" altLang="en-US" b="1" dirty="0">
                <a:solidFill>
                  <a:srgbClr val="000000"/>
                </a:solidFill>
                <a:latin typeface="Times New Roman" panose="02020603050405020304" pitchFamily="18" charset="0"/>
                <a:cs typeface="Times New Roman" panose="02020603050405020304" pitchFamily="18" charset="0"/>
              </a:rPr>
              <a:t>-od-</a:t>
            </a:r>
            <a:r>
              <a:rPr lang="en-US" altLang="en-US" b="1" dirty="0" err="1">
                <a:solidFill>
                  <a:srgbClr val="000000"/>
                </a:solidFill>
                <a:latin typeface="Times New Roman" panose="02020603050405020304" pitchFamily="18" charset="0"/>
                <a:cs typeface="Times New Roman" panose="02020603050405020304" pitchFamily="18" charset="0"/>
              </a:rPr>
              <a:t>os</a:t>
            </a:r>
            <a:r>
              <a:rPr lang="en-US" altLang="en-US" b="1" dirty="0">
                <a:solidFill>
                  <a:srgbClr val="000000"/>
                </a:solidFill>
                <a:latin typeface="Times New Roman" panose="02020603050405020304" pitchFamily="18" charset="0"/>
                <a:cs typeface="Times New Roman" panose="02020603050405020304" pitchFamily="18" charset="0"/>
              </a:rPr>
              <a:t>-</a:t>
            </a:r>
            <a:r>
              <a:rPr lang="en-US" altLang="en-US" b="1" dirty="0" err="1">
                <a:solidFill>
                  <a:srgbClr val="000000"/>
                </a:solidFill>
                <a:latin typeface="Times New Roman" panose="02020603050405020304" pitchFamily="18" charset="0"/>
                <a:cs typeface="Times New Roman" panose="02020603050405020304" pitchFamily="18" charset="0"/>
              </a:rPr>
              <a:t>ee</a:t>
            </a:r>
            <a:r>
              <a:rPr lang="en-US" altLang="en-US" b="1" dirty="0">
                <a:solidFill>
                  <a:srgbClr val="000000"/>
                </a:solidFill>
                <a:latin typeface="Times New Roman" panose="02020603050405020304" pitchFamily="18" charset="0"/>
                <a:cs typeface="Times New Roman" panose="02020603050405020304" pitchFamily="18" charset="0"/>
              </a:rPr>
              <a:t>'-ah:  </a:t>
            </a:r>
          </a:p>
          <a:p>
            <a:pPr marL="0" indent="0">
              <a:spcBef>
                <a:spcPts val="0"/>
              </a:spcBef>
              <a:buNone/>
            </a:pPr>
            <a:r>
              <a:rPr lang="en-US" altLang="en-US" b="1" dirty="0">
                <a:solidFill>
                  <a:srgbClr val="000000"/>
                </a:solidFill>
                <a:latin typeface="Times New Roman" panose="02020603050405020304" pitchFamily="18" charset="0"/>
                <a:cs typeface="Times New Roman" panose="02020603050405020304" pitchFamily="18" charset="0"/>
              </a:rPr>
              <a:t>   recompense 3x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018327"/>
            <a:ext cx="3786231" cy="28396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916" y="3962400"/>
            <a:ext cx="4934774" cy="2992073"/>
          </a:xfrm>
          <a:prstGeom prst="rect">
            <a:avLst/>
          </a:prstGeom>
        </p:spPr>
      </p:pic>
    </p:spTree>
    <p:extLst>
      <p:ext uri="{BB962C8B-B14F-4D97-AF65-F5344CB8AC3E}">
        <p14:creationId xmlns:p14="http://schemas.microsoft.com/office/powerpoint/2010/main" val="141071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339">
                                            <p:txEl>
                                              <p:pRg st="3" end="3"/>
                                            </p:txEl>
                                          </p:spTgt>
                                        </p:tgtEl>
                                        <p:attrNameLst>
                                          <p:attrName>style.visibility</p:attrName>
                                        </p:attrNameLst>
                                      </p:cBhvr>
                                      <p:to>
                                        <p:strVal val="visible"/>
                                      </p:to>
                                    </p:set>
                                    <p:animEffect transition="in" filter="randombar(horizontal)">
                                      <p:cBhvr>
                                        <p:cTn id="14" dur="500"/>
                                        <p:tgtEl>
                                          <p:spTgt spid="1433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p:cTn id="19"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14339">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 calcmode="lin" valueType="num">
                                      <p:cBhvr>
                                        <p:cTn id="25"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1433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339">
                                            <p:txEl>
                                              <p:pRg st="7" end="7"/>
                                            </p:txEl>
                                          </p:spTgt>
                                        </p:tgtEl>
                                        <p:attrNameLst>
                                          <p:attrName>style.visibility</p:attrName>
                                        </p:attrNameLst>
                                      </p:cBhvr>
                                      <p:to>
                                        <p:strVal val="visible"/>
                                      </p:to>
                                    </p:set>
                                    <p:animEffect transition="in" filter="barn(inVertical)">
                                      <p:cBhvr>
                                        <p:cTn id="33" dur="500"/>
                                        <p:tgtEl>
                                          <p:spTgt spid="14339">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4339">
                                            <p:txEl>
                                              <p:pRg st="8" end="8"/>
                                            </p:txEl>
                                          </p:spTgt>
                                        </p:tgtEl>
                                        <p:attrNameLst>
                                          <p:attrName>style.visibility</p:attrName>
                                        </p:attrNameLst>
                                      </p:cBhvr>
                                      <p:to>
                                        <p:strVal val="visible"/>
                                      </p:to>
                                    </p:set>
                                    <p:animEffect transition="in" filter="barn(inVertical)">
                                      <p:cBhvr>
                                        <p:cTn id="36"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a:xfrm>
            <a:off x="152400" y="76200"/>
            <a:ext cx="8991600" cy="1676400"/>
          </a:xfrm>
        </p:spPr>
        <p:txBody>
          <a:bodyPr/>
          <a:lstStyle/>
          <a:p>
            <a:pPr algn="l"/>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“Lay up </a:t>
            </a:r>
            <a:r>
              <a:rPr lang="en-US" altLang="en-US" sz="48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yourselves     </a:t>
            </a:r>
          </a:p>
          <a:p>
            <a:pPr algn="l">
              <a:spcBef>
                <a:spcPts val="0"/>
              </a:spcBef>
            </a:pPr>
            <a:r>
              <a:rPr lang="en-US" alt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treasures in heaven”</a:t>
            </a:r>
            <a:endParaRPr lang="en-US" altLang="en-US" sz="4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648200" y="1752600"/>
            <a:ext cx="4419600" cy="3139321"/>
          </a:xfrm>
          <a:prstGeom prst="rect">
            <a:avLst/>
          </a:prstGeom>
          <a:noFill/>
        </p:spPr>
        <p:txBody>
          <a:bodyPr wrap="square" rtlCol="0">
            <a:spAutoFit/>
          </a:bodyPr>
          <a:lstStyle/>
          <a:p>
            <a:pPr algn="ctr"/>
            <a:r>
              <a:rPr lang="en-US" sz="3600" b="1" i="1" dirty="0">
                <a:solidFill>
                  <a:schemeClr val="tx2"/>
                </a:solidFill>
                <a:effectLst>
                  <a:outerShdw blurRad="38100" dist="38100" dir="2700000" algn="tl">
                    <a:srgbClr val="000000">
                      <a:alpha val="43137"/>
                    </a:srgbClr>
                  </a:outerShdw>
                </a:effectLst>
                <a:latin typeface="Georgia" panose="02040502050405020303" pitchFamily="18" charset="0"/>
              </a:rPr>
              <a:t>“</a:t>
            </a:r>
            <a:r>
              <a:rPr lang="en-US" sz="3600" b="1" i="1" u="sng" dirty="0">
                <a:solidFill>
                  <a:schemeClr val="tx2"/>
                </a:solidFill>
                <a:effectLst>
                  <a:outerShdw blurRad="38100" dist="38100" dir="2700000" algn="tl">
                    <a:srgbClr val="000000">
                      <a:alpha val="43137"/>
                    </a:srgbClr>
                  </a:outerShdw>
                </a:effectLst>
                <a:latin typeface="Georgia" panose="02040502050405020303" pitchFamily="18" charset="0"/>
              </a:rPr>
              <a:t>For where your treasure is</a:t>
            </a:r>
            <a:r>
              <a:rPr lang="en-US" sz="3600" b="1" i="1" dirty="0">
                <a:solidFill>
                  <a:schemeClr val="tx2"/>
                </a:solidFill>
                <a:effectLst>
                  <a:outerShdw blurRad="38100" dist="38100" dir="2700000" algn="tl">
                    <a:srgbClr val="000000">
                      <a:alpha val="43137"/>
                    </a:srgbClr>
                  </a:outerShdw>
                </a:effectLst>
                <a:latin typeface="Georgia" panose="02040502050405020303" pitchFamily="18" charset="0"/>
              </a:rPr>
              <a:t>,</a:t>
            </a:r>
          </a:p>
          <a:p>
            <a:pPr algn="ctr"/>
            <a:r>
              <a:rPr lang="en-US" sz="3600" b="1" i="1" dirty="0">
                <a:solidFill>
                  <a:schemeClr val="tx2"/>
                </a:solidFill>
                <a:effectLst>
                  <a:outerShdw blurRad="38100" dist="38100" dir="2700000" algn="tl">
                    <a:srgbClr val="000000">
                      <a:alpha val="43137"/>
                    </a:srgbClr>
                  </a:outerShdw>
                </a:effectLst>
                <a:latin typeface="Georgia" panose="02040502050405020303" pitchFamily="18" charset="0"/>
              </a:rPr>
              <a:t>there shall your heart be also.” </a:t>
            </a:r>
          </a:p>
          <a:p>
            <a:pPr algn="ctr"/>
            <a:r>
              <a:rPr lang="en-US" sz="5400" b="1" i="1" dirty="0">
                <a:latin typeface="Georgia" panose="02040502050405020303" pitchFamily="18" charset="0"/>
              </a:rPr>
              <a:t> </a:t>
            </a:r>
            <a:r>
              <a:rPr lang="en-US" sz="3200" dirty="0"/>
              <a:t>Mt. 6:20,21</a:t>
            </a:r>
          </a:p>
        </p:txBody>
      </p:sp>
      <p:sp>
        <p:nvSpPr>
          <p:cNvPr id="2" name="Rectangle 1"/>
          <p:cNvSpPr/>
          <p:nvPr/>
        </p:nvSpPr>
        <p:spPr>
          <a:xfrm>
            <a:off x="5562600" y="4859064"/>
            <a:ext cx="3369833" cy="1077218"/>
          </a:xfrm>
          <a:prstGeom prst="rect">
            <a:avLst/>
          </a:prstGeom>
        </p:spPr>
        <p:txBody>
          <a:bodyPr wrap="none">
            <a:spAutoFit/>
          </a:bodyPr>
          <a:lstStyle/>
          <a:p>
            <a:pPr algn="ctr"/>
            <a:r>
              <a:rPr lang="en-US" dirty="0"/>
              <a:t> </a:t>
            </a:r>
            <a:r>
              <a:rPr lang="en-US" sz="3200" b="1" dirty="0" err="1"/>
              <a:t>thay</a:t>
            </a:r>
            <a:r>
              <a:rPr lang="en-US" sz="3200" b="1" dirty="0"/>
              <a:t>-sow-</a:t>
            </a:r>
            <a:r>
              <a:rPr lang="en-US" sz="3200" b="1" dirty="0" err="1"/>
              <a:t>ros</a:t>
            </a:r>
            <a:r>
              <a:rPr lang="en-US" sz="3200" b="1" dirty="0"/>
              <a:t>': </a:t>
            </a:r>
          </a:p>
          <a:p>
            <a:pPr algn="ctr"/>
            <a:r>
              <a:rPr lang="en-US" sz="3200" b="1" dirty="0"/>
              <a:t>deposits, wealth</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p:cTn id="2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
                                            <p:txEl>
                                              <p:pRg st="0" end="0"/>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52400" y="35653"/>
            <a:ext cx="8915400" cy="3600986"/>
          </a:xfrm>
          <a:prstGeom prst="rect">
            <a:avLst/>
          </a:prstGeom>
          <a:noFill/>
        </p:spPr>
        <p:txBody>
          <a:bodyPr wrap="square" rtlCol="0">
            <a:spAutoFit/>
          </a:bodyPr>
          <a:lstStyle/>
          <a:p>
            <a:pPr algn="ctr"/>
            <a:r>
              <a:rPr lang="en-US" sz="4000" b="1" dirty="0">
                <a:solidFill>
                  <a:srgbClr val="000000"/>
                </a:solidFill>
                <a:effectLst>
                  <a:outerShdw blurRad="38100" dist="38100" dir="2700000" algn="tl">
                    <a:srgbClr val="000000">
                      <a:alpha val="43137"/>
                    </a:srgbClr>
                  </a:outerShdw>
                </a:effectLst>
              </a:rPr>
              <a:t>Conclusion: </a:t>
            </a:r>
          </a:p>
          <a:p>
            <a:pPr algn="ctr"/>
            <a:r>
              <a:rPr lang="en-US" sz="3600" b="1" dirty="0">
                <a:solidFill>
                  <a:srgbClr val="000000"/>
                </a:solidFill>
                <a:effectLst>
                  <a:outerShdw blurRad="38100" dist="38100" dir="2700000" algn="tl">
                    <a:srgbClr val="000000">
                      <a:alpha val="43137"/>
                    </a:srgbClr>
                  </a:outerShdw>
                </a:effectLst>
              </a:rPr>
              <a:t>Virtually every one of the 15 different words God uses to describe eternal rewards have the idea of “repayment” or “reimbursement” </a:t>
            </a:r>
            <a:r>
              <a:rPr lang="en-US" sz="3600" b="1" dirty="0">
                <a:solidFill>
                  <a:srgbClr val="0000FF"/>
                </a:solidFill>
                <a:effectLst>
                  <a:outerShdw blurRad="38100" dist="38100" dir="2700000" algn="tl">
                    <a:srgbClr val="000000">
                      <a:alpha val="43137"/>
                    </a:srgbClr>
                  </a:outerShdw>
                </a:effectLst>
              </a:rPr>
              <a:t>(with INTEREST)</a:t>
            </a:r>
          </a:p>
          <a:p>
            <a:pPr algn="ctr"/>
            <a:r>
              <a:rPr lang="en-US" sz="3600" b="1" dirty="0">
                <a:solidFill>
                  <a:srgbClr val="0000FF"/>
                </a:solidFill>
                <a:effectLst>
                  <a:outerShdw blurRad="38100" dist="38100" dir="2700000" algn="tl">
                    <a:srgbClr val="000000">
                      <a:alpha val="43137"/>
                    </a:srgbClr>
                  </a:outerShdw>
                </a:effectLst>
              </a:rPr>
              <a:t> </a:t>
            </a:r>
            <a:r>
              <a:rPr lang="en-US" sz="4400" b="1" dirty="0">
                <a:solidFill>
                  <a:srgbClr val="000000"/>
                </a:solidFill>
                <a:effectLst>
                  <a:outerShdw blurRad="38100" dist="38100" dir="2700000" algn="tl">
                    <a:srgbClr val="000000">
                      <a:alpha val="43137"/>
                    </a:srgbClr>
                  </a:outerShdw>
                </a:effectLst>
              </a:rPr>
              <a:t>for some service or investment!</a:t>
            </a:r>
            <a:endParaRPr lang="en-US" sz="3600" b="1" dirty="0">
              <a:solidFill>
                <a:srgbClr val="000000"/>
              </a:solidFill>
              <a:effectLst>
                <a:outerShdw blurRad="38100" dist="38100" dir="2700000" algn="tl">
                  <a:srgbClr val="000000">
                    <a:alpha val="43137"/>
                  </a:srgbClr>
                </a:outerShdw>
              </a:effectLst>
            </a:endParaRPr>
          </a:p>
        </p:txBody>
      </p:sp>
      <p:sp>
        <p:nvSpPr>
          <p:cNvPr id="3" name="Rectangle 2"/>
          <p:cNvSpPr/>
          <p:nvPr/>
        </p:nvSpPr>
        <p:spPr>
          <a:xfrm>
            <a:off x="152400" y="3513528"/>
            <a:ext cx="4572000" cy="3323987"/>
          </a:xfrm>
          <a:prstGeom prst="rect">
            <a:avLst/>
          </a:prstGeom>
        </p:spPr>
        <p:txBody>
          <a:bodyPr>
            <a:spAutoFit/>
          </a:bodyPr>
          <a:lstStyle/>
          <a:p>
            <a:r>
              <a:rPr lang="en-US" sz="2400" b="1" dirty="0" err="1">
                <a:solidFill>
                  <a:srgbClr val="0000FF"/>
                </a:solidFill>
                <a:latin typeface="Times New Roman" panose="02020603050405020304" pitchFamily="18" charset="0"/>
                <a:cs typeface="Times New Roman" panose="02020603050405020304" pitchFamily="18" charset="0"/>
              </a:rPr>
              <a:t>Śākār</a:t>
            </a:r>
            <a:r>
              <a:rPr lang="en-US" sz="2400" b="1" dirty="0">
                <a:solidFill>
                  <a:srgbClr val="0000FF"/>
                </a:solidFill>
                <a:latin typeface="Times New Roman" panose="02020603050405020304" pitchFamily="18" charset="0"/>
                <a:cs typeface="Times New Roman" panose="02020603050405020304" pitchFamily="18" charset="0"/>
              </a:rPr>
              <a:t>’: salary</a:t>
            </a:r>
          </a:p>
          <a:p>
            <a:r>
              <a:rPr lang="en-US" sz="2400" b="1" dirty="0" err="1">
                <a:solidFill>
                  <a:srgbClr val="0000FF"/>
                </a:solidFill>
                <a:latin typeface="Times New Roman" panose="02020603050405020304" pitchFamily="18" charset="0"/>
                <a:cs typeface="Times New Roman" panose="02020603050405020304" pitchFamily="18" charset="0"/>
              </a:rPr>
              <a:t>Maśkōret</a:t>
            </a:r>
            <a:r>
              <a:rPr lang="en-US" sz="2400" b="1" dirty="0">
                <a:solidFill>
                  <a:srgbClr val="0000FF"/>
                </a:solidFill>
                <a:latin typeface="Times New Roman" panose="02020603050405020304" pitchFamily="18" charset="0"/>
                <a:cs typeface="Times New Roman" panose="02020603050405020304" pitchFamily="18" charset="0"/>
              </a:rPr>
              <a:t>: from Sakar: wages</a:t>
            </a:r>
          </a:p>
          <a:p>
            <a:r>
              <a:rPr lang="en-US" sz="2400" b="1" dirty="0" err="1">
                <a:solidFill>
                  <a:srgbClr val="0000FF"/>
                </a:solidFill>
                <a:latin typeface="Times New Roman" panose="02020603050405020304" pitchFamily="18" charset="0"/>
                <a:cs typeface="Times New Roman" panose="02020603050405020304" pitchFamily="18" charset="0"/>
              </a:rPr>
              <a:t>Gāmal</a:t>
            </a:r>
            <a:r>
              <a:rPr lang="en-US" sz="2400" b="1" dirty="0">
                <a:solidFill>
                  <a:srgbClr val="0000FF"/>
                </a:solidFill>
                <a:latin typeface="Times New Roman" panose="02020603050405020304" pitchFamily="18" charset="0"/>
                <a:cs typeface="Times New Roman" panose="02020603050405020304" pitchFamily="18" charset="0"/>
              </a:rPr>
              <a:t>’: To requite, recompense</a:t>
            </a:r>
          </a:p>
          <a:p>
            <a:r>
              <a:rPr lang="en-US" sz="2400" b="1" dirty="0">
                <a:solidFill>
                  <a:srgbClr val="0000FF"/>
                </a:solidFill>
                <a:latin typeface="Times New Roman" panose="02020603050405020304" pitchFamily="18" charset="0"/>
                <a:cs typeface="Times New Roman" panose="02020603050405020304" pitchFamily="18" charset="0"/>
              </a:rPr>
              <a:t>ay'-</a:t>
            </a:r>
            <a:r>
              <a:rPr lang="en-US" sz="2400" b="1" dirty="0" err="1">
                <a:solidFill>
                  <a:srgbClr val="0000FF"/>
                </a:solidFill>
                <a:latin typeface="Times New Roman" panose="02020603050405020304" pitchFamily="18" charset="0"/>
                <a:cs typeface="Times New Roman" panose="02020603050405020304" pitchFamily="18" charset="0"/>
              </a:rPr>
              <a:t>keb</a:t>
            </a:r>
            <a:r>
              <a:rPr lang="en-US" sz="2400" b="1" dirty="0">
                <a:solidFill>
                  <a:srgbClr val="0000FF"/>
                </a:solidFill>
                <a:latin typeface="Times New Roman" panose="02020603050405020304" pitchFamily="18" charset="0"/>
                <a:cs typeface="Times New Roman" panose="02020603050405020304" pitchFamily="18" charset="0"/>
              </a:rPr>
              <a:t>: eternal compensation</a:t>
            </a:r>
          </a:p>
          <a:p>
            <a:r>
              <a:rPr lang="en-US" sz="2400" b="1" dirty="0" err="1">
                <a:solidFill>
                  <a:srgbClr val="0000FF"/>
                </a:solidFill>
                <a:latin typeface="Times New Roman" panose="02020603050405020304" pitchFamily="18" charset="0"/>
                <a:cs typeface="Times New Roman" panose="02020603050405020304" pitchFamily="18" charset="0"/>
              </a:rPr>
              <a:t>Perî</a:t>
            </a:r>
            <a:r>
              <a:rPr lang="en-US" sz="2400" b="1" dirty="0">
                <a:solidFill>
                  <a:srgbClr val="0000FF"/>
                </a:solidFill>
                <a:latin typeface="Times New Roman" panose="02020603050405020304" pitchFamily="18" charset="0"/>
                <a:cs typeface="Times New Roman" panose="02020603050405020304" pitchFamily="18" charset="0"/>
              </a:rPr>
              <a:t>’: fruit, reward</a:t>
            </a:r>
          </a:p>
          <a:p>
            <a:r>
              <a:rPr lang="en-US" sz="2400" b="1" dirty="0" err="1">
                <a:solidFill>
                  <a:srgbClr val="0000FF"/>
                </a:solidFill>
                <a:latin typeface="Times New Roman" panose="02020603050405020304" pitchFamily="18" charset="0"/>
                <a:cs typeface="Times New Roman" panose="02020603050405020304" pitchFamily="18" charset="0"/>
              </a:rPr>
              <a:t>seh</a:t>
            </a:r>
            <a:r>
              <a:rPr lang="en-US" sz="2400" b="1" dirty="0">
                <a:solidFill>
                  <a:srgbClr val="0000FF"/>
                </a:solidFill>
                <a:latin typeface="Times New Roman" panose="02020603050405020304" pitchFamily="18" charset="0"/>
                <a:cs typeface="Times New Roman" panose="02020603050405020304" pitchFamily="18" charset="0"/>
              </a:rPr>
              <a:t>'-</a:t>
            </a:r>
            <a:r>
              <a:rPr lang="en-US" sz="2400" b="1" dirty="0" err="1">
                <a:solidFill>
                  <a:srgbClr val="0000FF"/>
                </a:solidFill>
                <a:latin typeface="Times New Roman" panose="02020603050405020304" pitchFamily="18" charset="0"/>
                <a:cs typeface="Times New Roman" panose="02020603050405020304" pitchFamily="18" charset="0"/>
              </a:rPr>
              <a:t>ker</a:t>
            </a:r>
            <a:r>
              <a:rPr lang="en-US" sz="2400" b="1" dirty="0">
                <a:solidFill>
                  <a:srgbClr val="0000FF"/>
                </a:solidFill>
                <a:latin typeface="Times New Roman" panose="02020603050405020304" pitchFamily="18" charset="0"/>
                <a:cs typeface="Times New Roman" panose="02020603050405020304" pitchFamily="18" charset="0"/>
              </a:rPr>
              <a:t>:  wages</a:t>
            </a:r>
          </a:p>
          <a:p>
            <a:r>
              <a:rPr lang="en-US" sz="2400" b="1" dirty="0" err="1">
                <a:solidFill>
                  <a:srgbClr val="0000FF"/>
                </a:solidFill>
                <a:latin typeface="Times New Roman" panose="02020603050405020304" pitchFamily="18" charset="0"/>
                <a:cs typeface="Times New Roman" panose="02020603050405020304" pitchFamily="18" charset="0"/>
              </a:rPr>
              <a:t>shaw</a:t>
            </a:r>
            <a:r>
              <a:rPr lang="en-US" sz="2400" b="1" dirty="0">
                <a:solidFill>
                  <a:srgbClr val="0000FF"/>
                </a:solidFill>
                <a:latin typeface="Times New Roman" panose="02020603050405020304" pitchFamily="18" charset="0"/>
                <a:cs typeface="Times New Roman" panose="02020603050405020304" pitchFamily="18" charset="0"/>
              </a:rPr>
              <a:t>-lam‘:  to reciprocate.   </a:t>
            </a:r>
          </a:p>
          <a:p>
            <a:r>
              <a:rPr lang="en-US" sz="2400" b="1" dirty="0" err="1">
                <a:solidFill>
                  <a:srgbClr val="0000FF"/>
                </a:solidFill>
                <a:latin typeface="Times New Roman" panose="02020603050405020304" pitchFamily="18" charset="0"/>
                <a:cs typeface="Times New Roman" panose="02020603050405020304" pitchFamily="18" charset="0"/>
              </a:rPr>
              <a:t>akh-ar-eeth</a:t>
            </a:r>
            <a:r>
              <a:rPr lang="en-US" sz="2400" b="1" dirty="0">
                <a:solidFill>
                  <a:srgbClr val="0000FF"/>
                </a:solidFill>
                <a:latin typeface="Times New Roman" panose="02020603050405020304" pitchFamily="18" charset="0"/>
                <a:cs typeface="Times New Roman" panose="02020603050405020304" pitchFamily="18" charset="0"/>
              </a:rPr>
              <a:t>':  Future posterity</a:t>
            </a:r>
          </a:p>
          <a:p>
            <a:endParaRPr lang="en-US" dirty="0"/>
          </a:p>
        </p:txBody>
      </p:sp>
      <p:sp>
        <p:nvSpPr>
          <p:cNvPr id="4" name="Rectangle 3"/>
          <p:cNvSpPr/>
          <p:nvPr/>
        </p:nvSpPr>
        <p:spPr>
          <a:xfrm>
            <a:off x="4483217" y="3513528"/>
            <a:ext cx="4572000" cy="3065455"/>
          </a:xfrm>
          <a:prstGeom prst="rect">
            <a:avLst/>
          </a:prstGeom>
        </p:spPr>
        <p:txBody>
          <a:bodyPr>
            <a:spAutoFit/>
          </a:bodyPr>
          <a:lstStyle/>
          <a:p>
            <a:pPr marL="0" marR="0">
              <a:lnSpc>
                <a:spcPct val="115000"/>
              </a:lnSpc>
              <a:spcBef>
                <a:spcPts val="0"/>
              </a:spcBef>
              <a:spcAft>
                <a:spcPts val="0"/>
              </a:spcAft>
            </a:pP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mis-thos</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pay for service</a:t>
            </a:r>
            <a:endPar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ap</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-od-</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eed</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mee</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to repay, </a:t>
            </a:r>
            <a:endPar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ax'-</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ee</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os</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deserving, suitable</a:t>
            </a:r>
            <a:endPar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an-tap-od'-</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os</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requital  </a:t>
            </a:r>
            <a:endPar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misthapodosee'ah</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recompense</a:t>
            </a:r>
            <a:endPar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mis</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thap</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-od-</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ot</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'-ace: remunerate</a:t>
            </a:r>
            <a:endPar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-sow-</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ros</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make deposits </a:t>
            </a:r>
          </a:p>
        </p:txBody>
      </p:sp>
    </p:spTree>
    <p:extLst>
      <p:ext uri="{BB962C8B-B14F-4D97-AF65-F5344CB8AC3E}">
        <p14:creationId xmlns:p14="http://schemas.microsoft.com/office/powerpoint/2010/main" val="37511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52400" y="0"/>
            <a:ext cx="8915400" cy="7048083"/>
          </a:xfrm>
          <a:prstGeom prst="rect">
            <a:avLst/>
          </a:prstGeom>
          <a:noFill/>
        </p:spPr>
        <p:txBody>
          <a:bodyPr wrap="square" rtlCol="0">
            <a:spAutoFit/>
          </a:bodyPr>
          <a:lstStyle/>
          <a:p>
            <a:pPr algn="ctr"/>
            <a:r>
              <a:rPr lang="en-US" sz="4000" b="1" dirty="0">
                <a:solidFill>
                  <a:srgbClr val="000000"/>
                </a:solidFill>
                <a:effectLst>
                  <a:outerShdw blurRad="38100" dist="38100" dir="2700000" algn="tl">
                    <a:srgbClr val="000000">
                      <a:alpha val="43137"/>
                    </a:srgbClr>
                  </a:outerShdw>
                </a:effectLst>
              </a:rPr>
              <a:t>Application: </a:t>
            </a:r>
          </a:p>
          <a:p>
            <a:pPr algn="ctr"/>
            <a:r>
              <a:rPr lang="en-US" sz="3600" b="1" dirty="0">
                <a:solidFill>
                  <a:srgbClr val="000000"/>
                </a:solidFill>
                <a:effectLst>
                  <a:outerShdw blurRad="38100" dist="38100" dir="2700000" algn="tl">
                    <a:srgbClr val="000000">
                      <a:alpha val="43137"/>
                    </a:srgbClr>
                  </a:outerShdw>
                </a:effectLst>
              </a:rPr>
              <a:t>Too many believers have an </a:t>
            </a:r>
            <a:br>
              <a:rPr lang="en-US" sz="3600" b="1" dirty="0">
                <a:solidFill>
                  <a:srgbClr val="000000"/>
                </a:solidFill>
                <a:effectLst>
                  <a:outerShdw blurRad="38100" dist="38100" dir="2700000" algn="tl">
                    <a:srgbClr val="000000">
                      <a:alpha val="43137"/>
                    </a:srgbClr>
                  </a:outerShdw>
                </a:effectLst>
              </a:rPr>
            </a:br>
            <a:r>
              <a:rPr lang="en-US" sz="3600" b="1" dirty="0">
                <a:solidFill>
                  <a:srgbClr val="000000"/>
                </a:solidFill>
                <a:effectLst>
                  <a:outerShdw blurRad="38100" dist="38100" dir="2700000" algn="tl">
                    <a:srgbClr val="000000">
                      <a:alpha val="43137"/>
                    </a:srgbClr>
                  </a:outerShdw>
                </a:effectLst>
              </a:rPr>
              <a:t>“eternal entitlement mentality”.</a:t>
            </a:r>
          </a:p>
          <a:p>
            <a:pPr algn="ctr">
              <a:spcBef>
                <a:spcPts val="1200"/>
              </a:spcBef>
            </a:pPr>
            <a:r>
              <a:rPr lang="en-US" sz="3600" b="1" dirty="0">
                <a:solidFill>
                  <a:srgbClr val="000000"/>
                </a:solidFill>
                <a:effectLst>
                  <a:outerShdw blurRad="38100" dist="38100" dir="2700000" algn="tl">
                    <a:srgbClr val="000000">
                      <a:alpha val="43137"/>
                    </a:srgbClr>
                  </a:outerShdw>
                </a:effectLst>
              </a:rPr>
              <a:t>They assume God will just “hand out rewards” for showing up! </a:t>
            </a:r>
          </a:p>
          <a:p>
            <a:pPr algn="ctr"/>
            <a:r>
              <a:rPr lang="en-US" sz="32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While few even bother to “show up” for church!</a:t>
            </a:r>
          </a:p>
          <a:p>
            <a:pPr algn="ctr"/>
            <a:endParaRPr lang="en-US" sz="3600" b="1" dirty="0">
              <a:solidFill>
                <a:srgbClr val="000000"/>
              </a:solidFill>
              <a:effectLst>
                <a:outerShdw blurRad="38100" dist="38100" dir="2700000" algn="tl">
                  <a:srgbClr val="000000">
                    <a:alpha val="43137"/>
                  </a:srgbClr>
                </a:outerShdw>
              </a:effectLst>
            </a:endParaRPr>
          </a:p>
          <a:p>
            <a:pPr algn="ctr"/>
            <a:r>
              <a:rPr lang="en-US" sz="3600" b="1" dirty="0">
                <a:solidFill>
                  <a:srgbClr val="000000"/>
                </a:solidFill>
                <a:effectLst>
                  <a:outerShdw blurRad="38100" dist="38100" dir="2700000" algn="tl">
                    <a:srgbClr val="000000">
                      <a:alpha val="43137"/>
                    </a:srgbClr>
                  </a:outerShdw>
                </a:effectLst>
              </a:rPr>
              <a:t>What we truly believe will determine where we will spend eternity!</a:t>
            </a:r>
          </a:p>
          <a:p>
            <a:pPr algn="ctr">
              <a:spcBef>
                <a:spcPts val="1200"/>
              </a:spcBef>
            </a:pPr>
            <a:r>
              <a:rPr lang="en-US" sz="3600" b="1" dirty="0">
                <a:solidFill>
                  <a:srgbClr val="000000"/>
                </a:solidFill>
                <a:effectLst>
                  <a:outerShdw blurRad="38100" dist="38100" dir="2700000" algn="tl">
                    <a:srgbClr val="000000">
                      <a:alpha val="43137"/>
                    </a:srgbClr>
                  </a:outerShdw>
                </a:effectLst>
              </a:rPr>
              <a:t>How we “behave” (what we do) will determine our Rewards! </a:t>
            </a:r>
          </a:p>
          <a:p>
            <a:pPr algn="ctr"/>
            <a:endParaRPr lang="en-US" sz="36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04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calcmode="lin" valueType="num">
                                      <p:cBhvr>
                                        <p:cTn id="2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p:cTn id="2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771" y="2971800"/>
            <a:ext cx="5068956" cy="3886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672"/>
            <a:ext cx="2569130" cy="2569130"/>
          </a:xfrm>
          <a:prstGeom prst="rect">
            <a:avLst/>
          </a:prstGeom>
        </p:spPr>
      </p:pic>
      <p:sp>
        <p:nvSpPr>
          <p:cNvPr id="7" name="TextBox 6"/>
          <p:cNvSpPr txBox="1"/>
          <p:nvPr/>
        </p:nvSpPr>
        <p:spPr>
          <a:xfrm>
            <a:off x="2438400" y="644517"/>
            <a:ext cx="6553200" cy="1323439"/>
          </a:xfrm>
          <a:prstGeom prst="rect">
            <a:avLst/>
          </a:prstGeom>
          <a:noFill/>
        </p:spPr>
        <p:txBody>
          <a:bodyPr wrap="square" rtlCol="0">
            <a:spAutoFit/>
          </a:bodyPr>
          <a:lstStyle/>
          <a:p>
            <a:pPr algn="ctr"/>
            <a:r>
              <a:rPr lang="en-US" sz="4000" b="1" dirty="0">
                <a:solidFill>
                  <a:srgbClr val="0000FF"/>
                </a:solidFill>
                <a:effectLst>
                  <a:outerShdw blurRad="38100" dist="38100" dir="2700000" algn="tl">
                    <a:srgbClr val="000000">
                      <a:alpha val="43137"/>
                    </a:srgbClr>
                  </a:outerShdw>
                </a:effectLst>
              </a:rPr>
              <a:t>“He is no fool who gives up what he cannot keep,</a:t>
            </a:r>
          </a:p>
        </p:txBody>
      </p:sp>
      <p:sp>
        <p:nvSpPr>
          <p:cNvPr id="8" name="TextBox 7"/>
          <p:cNvSpPr txBox="1"/>
          <p:nvPr/>
        </p:nvSpPr>
        <p:spPr>
          <a:xfrm>
            <a:off x="152400" y="3051663"/>
            <a:ext cx="3756870" cy="3046988"/>
          </a:xfrm>
          <a:prstGeom prst="rect">
            <a:avLst/>
          </a:prstGeom>
          <a:noFill/>
        </p:spPr>
        <p:txBody>
          <a:bodyPr wrap="square" rtlCol="0">
            <a:spAutoFit/>
          </a:bodyPr>
          <a:lstStyle/>
          <a:p>
            <a:pPr algn="ctr"/>
            <a:r>
              <a:rPr lang="en-US" sz="4800" b="1" i="1" dirty="0">
                <a:solidFill>
                  <a:srgbClr val="0000FF"/>
                </a:solidFill>
              </a:rPr>
              <a:t>In order to gain what he cannot lose!” </a:t>
            </a:r>
          </a:p>
        </p:txBody>
      </p:sp>
      <p:sp>
        <p:nvSpPr>
          <p:cNvPr id="9" name="TextBox 8"/>
          <p:cNvSpPr txBox="1"/>
          <p:nvPr/>
        </p:nvSpPr>
        <p:spPr>
          <a:xfrm>
            <a:off x="304800" y="2006027"/>
            <a:ext cx="2464266" cy="584775"/>
          </a:xfrm>
          <a:prstGeom prst="rect">
            <a:avLst/>
          </a:prstGeom>
          <a:noFill/>
        </p:spPr>
        <p:txBody>
          <a:bodyPr wrap="square" rtlCol="0">
            <a:spAutoFit/>
          </a:bodyPr>
          <a:lstStyle/>
          <a:p>
            <a:r>
              <a:rPr lang="en-US" sz="3200" b="1" dirty="0">
                <a:solidFill>
                  <a:srgbClr val="000000"/>
                </a:solidFill>
              </a:rPr>
              <a:t>Jim Elliot</a:t>
            </a:r>
          </a:p>
        </p:txBody>
      </p:sp>
    </p:spTree>
    <p:extLst>
      <p:ext uri="{BB962C8B-B14F-4D97-AF65-F5344CB8AC3E}">
        <p14:creationId xmlns:p14="http://schemas.microsoft.com/office/powerpoint/2010/main" val="255401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6200" y="228600"/>
            <a:ext cx="8991600" cy="1323439"/>
          </a:xfrm>
          <a:prstGeom prst="rect">
            <a:avLst/>
          </a:prstGeom>
          <a:noFill/>
        </p:spPr>
        <p:txBody>
          <a:bodyPr wrap="square" rtlCol="0">
            <a:spAutoFit/>
          </a:bodyPr>
          <a:lstStyle/>
          <a:p>
            <a:pPr algn="ctr"/>
            <a:r>
              <a:rPr lang="en-US" sz="4000" b="1" dirty="0">
                <a:solidFill>
                  <a:srgbClr val="000000"/>
                </a:solidFill>
                <a:effectLst>
                  <a:outerShdw blurRad="38100" dist="38100" dir="2700000" algn="tl">
                    <a:srgbClr val="000000">
                      <a:alpha val="43137"/>
                    </a:srgbClr>
                  </a:outerShdw>
                </a:effectLst>
              </a:rPr>
              <a:t>But Jesus said that </a:t>
            </a:r>
            <a:r>
              <a:rPr lang="en-US" sz="4000" b="1" i="1" dirty="0">
                <a:solidFill>
                  <a:srgbClr val="0000FF"/>
                </a:solidFill>
                <a:effectLst>
                  <a:outerShdw blurRad="38100" dist="38100" dir="2700000" algn="tl">
                    <a:srgbClr val="000000">
                      <a:alpha val="43137"/>
                    </a:srgbClr>
                  </a:outerShdw>
                </a:effectLst>
              </a:rPr>
              <a:t>“He is a fool who sacrifices what he cannot lose;</a:t>
            </a:r>
          </a:p>
        </p:txBody>
      </p:sp>
      <p:sp>
        <p:nvSpPr>
          <p:cNvPr id="8" name="TextBox 7"/>
          <p:cNvSpPr txBox="1"/>
          <p:nvPr/>
        </p:nvSpPr>
        <p:spPr>
          <a:xfrm>
            <a:off x="228600" y="1542951"/>
            <a:ext cx="8839200" cy="1569660"/>
          </a:xfrm>
          <a:prstGeom prst="rect">
            <a:avLst/>
          </a:prstGeom>
          <a:noFill/>
        </p:spPr>
        <p:txBody>
          <a:bodyPr wrap="square" rtlCol="0">
            <a:spAutoFit/>
          </a:bodyPr>
          <a:lstStyle/>
          <a:p>
            <a:pPr algn="ctr"/>
            <a:r>
              <a:rPr lang="en-US" sz="4800" b="1" i="1" dirty="0">
                <a:solidFill>
                  <a:srgbClr val="0000FF"/>
                </a:solidFill>
              </a:rPr>
              <a:t>In order to gain (cling to) what he cannot Keep!” </a:t>
            </a:r>
          </a:p>
        </p:txBody>
      </p:sp>
      <p:sp>
        <p:nvSpPr>
          <p:cNvPr id="3" name="Rectangle 2"/>
          <p:cNvSpPr/>
          <p:nvPr/>
        </p:nvSpPr>
        <p:spPr>
          <a:xfrm>
            <a:off x="76200" y="3112611"/>
            <a:ext cx="8991600" cy="3600986"/>
          </a:xfrm>
          <a:prstGeom prst="rect">
            <a:avLst/>
          </a:prstGeom>
        </p:spPr>
        <p:txBody>
          <a:bodyPr wrap="square">
            <a:spAutoFit/>
          </a:bodyPr>
          <a:lstStyle/>
          <a:p>
            <a:pPr algn="ctr"/>
            <a:r>
              <a:rPr lang="en-US" sz="2400" b="1" dirty="0">
                <a:solidFill>
                  <a:srgbClr val="000000"/>
                </a:solidFill>
              </a:rPr>
              <a:t>LK 12:20-21  </a:t>
            </a:r>
            <a:r>
              <a:rPr lang="en-US" sz="3600" b="1" i="1" dirty="0">
                <a:solidFill>
                  <a:srgbClr val="FF0000"/>
                </a:solidFill>
                <a:latin typeface="Times New Roman" panose="02020603050405020304" pitchFamily="18" charset="0"/>
                <a:cs typeface="Times New Roman" panose="02020603050405020304" pitchFamily="18" charset="0"/>
              </a:rPr>
              <a:t>“But God said unto him, Thou fool, this night thy soul shall be required of thee:</a:t>
            </a:r>
          </a:p>
          <a:p>
            <a:pPr algn="ctr"/>
            <a:r>
              <a:rPr lang="en-US" sz="3600" b="1" i="1" dirty="0">
                <a:solidFill>
                  <a:srgbClr val="FF0000"/>
                </a:solidFill>
                <a:latin typeface="Times New Roman" panose="02020603050405020304" pitchFamily="18" charset="0"/>
                <a:cs typeface="Times New Roman" panose="02020603050405020304" pitchFamily="18" charset="0"/>
              </a:rPr>
              <a:t>then whose shall those things be, </a:t>
            </a:r>
          </a:p>
          <a:p>
            <a:pPr algn="ctr"/>
            <a:r>
              <a:rPr lang="en-US" sz="3600" b="1" i="1" dirty="0">
                <a:solidFill>
                  <a:srgbClr val="FF0000"/>
                </a:solidFill>
                <a:latin typeface="Times New Roman" panose="02020603050405020304" pitchFamily="18" charset="0"/>
                <a:cs typeface="Times New Roman" panose="02020603050405020304" pitchFamily="18" charset="0"/>
              </a:rPr>
              <a:t>which thou hast provided?</a:t>
            </a:r>
          </a:p>
          <a:p>
            <a:pPr algn="ct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is he that </a:t>
            </a:r>
            <a:r>
              <a:rPr lang="en-US" sz="3600"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layeth</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up treasure for himself,</a:t>
            </a:r>
          </a:p>
          <a:p>
            <a:pPr algn="ct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is not rich toward God.” </a:t>
            </a:r>
            <a:endPar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3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3810000"/>
            <a:ext cx="8763000" cy="2923877"/>
          </a:xfrm>
          <a:prstGeom prst="rect">
            <a:avLst/>
          </a:prstGeom>
        </p:spPr>
        <p:txBody>
          <a:bodyPr wrap="square">
            <a:spAutoFit/>
          </a:bodyPr>
          <a:lstStyle/>
          <a:p>
            <a:pPr marL="0" marR="0" algn="ctr">
              <a:lnSpc>
                <a:spcPct val="115000"/>
              </a:lnSpc>
              <a:spcBef>
                <a:spcPts val="0"/>
              </a:spcBef>
              <a:spcAft>
                <a:spcPts val="0"/>
              </a:spcAft>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to give every man as his work shall be.”</a:t>
            </a:r>
          </a:p>
          <a:p>
            <a:pPr marL="0" marR="0">
              <a:lnSpc>
                <a:spcPct val="115000"/>
              </a:lnSpc>
              <a:spcBef>
                <a:spcPts val="0"/>
              </a:spcBef>
              <a:spcAft>
                <a:spcPts val="0"/>
              </a:spcAft>
            </a:pP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Revelation 22:12      </a:t>
            </a:r>
          </a:p>
          <a:p>
            <a:pPr marL="0" marR="0">
              <a:lnSpc>
                <a:spcPct val="115000"/>
              </a:lnSpc>
              <a:spcBef>
                <a:spcPts val="0"/>
              </a:spcBef>
              <a:spcAft>
                <a:spcPts val="0"/>
              </a:spcAft>
            </a:pP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mis-thos</a:t>
            </a:r>
            <a:r>
              <a:rPr lang="en-US" sz="48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pay for service!</a:t>
            </a:r>
          </a:p>
          <a:p>
            <a:pPr marL="0" marR="0">
              <a:lnSpc>
                <a:spcPct val="115000"/>
              </a:lnSpc>
              <a:spcBef>
                <a:spcPts val="0"/>
              </a:spcBef>
              <a:spcAft>
                <a:spcPts val="0"/>
              </a:spcAft>
            </a:pPr>
            <a:r>
              <a:rPr lang="en-US"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Are you “earning” your pay?    (Eph. 4:1)</a:t>
            </a:r>
            <a:endParaRPr lang="en-US" sz="11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28600" y="152400"/>
            <a:ext cx="8915400" cy="627288"/>
          </a:xfrm>
          <a:prstGeom prst="rect">
            <a:avLst/>
          </a:prstGeom>
        </p:spPr>
        <p:txBody>
          <a:bodyPr wrap="square">
            <a:spAutoFit/>
          </a:bodyPr>
          <a:lstStyle/>
          <a:p>
            <a:pPr marL="0" marR="0">
              <a:lnSpc>
                <a:spcPct val="115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Invitation" pitchFamily="2" charset="0"/>
                <a:ea typeface="Calibri" panose="020F0502020204030204" pitchFamily="34" charset="0"/>
                <a:cs typeface="Times New Roman" panose="02020603050405020304" pitchFamily="18" charset="0"/>
              </a:rPr>
              <a:t>“</a:t>
            </a:r>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behold, I come quickly; and my reward is with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29361" y="915798"/>
            <a:ext cx="3318195" cy="3416320"/>
          </a:xfrm>
          <a:prstGeom prst="rect">
            <a:avLst/>
          </a:prstGeom>
        </p:spPr>
        <p:txBody>
          <a:bodyPr wrap="square">
            <a:spAutoFit/>
          </a:bodyPr>
          <a:lstStyle/>
          <a:p>
            <a:pPr algn="ctr"/>
            <a:r>
              <a:rPr lang="en-US" sz="5400" b="1" dirty="0"/>
              <a:t>What’s the “risk” </a:t>
            </a:r>
          </a:p>
          <a:p>
            <a:pPr algn="ctr"/>
            <a:r>
              <a:rPr lang="en-US" sz="5400" b="1" dirty="0"/>
              <a:t>if we refuse? </a:t>
            </a:r>
          </a:p>
        </p:txBody>
      </p:sp>
      <p:sp>
        <p:nvSpPr>
          <p:cNvPr id="10" name="Rectangle 9"/>
          <p:cNvSpPr/>
          <p:nvPr/>
        </p:nvSpPr>
        <p:spPr>
          <a:xfrm>
            <a:off x="5489895" y="914400"/>
            <a:ext cx="3654105" cy="3416320"/>
          </a:xfrm>
          <a:prstGeom prst="rect">
            <a:avLst/>
          </a:prstGeom>
        </p:spPr>
        <p:txBody>
          <a:bodyPr wrap="square">
            <a:spAutoFit/>
          </a:bodyPr>
          <a:lstStyle/>
          <a:p>
            <a:pPr algn="ctr"/>
            <a:r>
              <a:rPr lang="en-US" sz="5400" b="1" i="1" dirty="0">
                <a:effectLst>
                  <a:outerShdw blurRad="38100" dist="38100" dir="2700000" algn="tl">
                    <a:srgbClr val="000000">
                      <a:alpha val="43137"/>
                    </a:srgbClr>
                  </a:outerShdw>
                </a:effectLst>
              </a:rPr>
              <a:t>What’s the “Reward” </a:t>
            </a:r>
          </a:p>
          <a:p>
            <a:pPr algn="ctr"/>
            <a:r>
              <a:rPr lang="en-US" sz="5400" b="1" i="1" dirty="0">
                <a:effectLst>
                  <a:outerShdw blurRad="38100" dist="38100" dir="2700000" algn="tl">
                    <a:srgbClr val="000000">
                      <a:alpha val="43137"/>
                    </a:srgbClr>
                  </a:outerShdw>
                </a:effectLst>
              </a:rPr>
              <a:t>if we agree?</a:t>
            </a:r>
          </a:p>
        </p:txBody>
      </p:sp>
    </p:spTree>
    <p:extLst>
      <p:ext uri="{BB962C8B-B14F-4D97-AF65-F5344CB8AC3E}">
        <p14:creationId xmlns:p14="http://schemas.microsoft.com/office/powerpoint/2010/main" val="308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343400"/>
            <a:ext cx="8229600" cy="1143000"/>
          </a:xfrm>
        </p:spPr>
        <p:txBody>
          <a:bodyPr/>
          <a:lstStyle/>
          <a:p>
            <a:r>
              <a:rPr lang="en-US" altLang="en-US" sz="5400" dirty="0">
                <a:solidFill>
                  <a:srgbClr val="000000"/>
                </a:solidFill>
                <a:latin typeface="Georgia" panose="02040502050405020303" pitchFamily="18" charset="0"/>
              </a:rPr>
              <a:t>Are you Investing</a:t>
            </a:r>
            <a:br>
              <a:rPr lang="en-US" altLang="en-US" sz="5400" dirty="0">
                <a:solidFill>
                  <a:srgbClr val="000000"/>
                </a:solidFill>
                <a:latin typeface="Georgia" panose="02040502050405020303" pitchFamily="18" charset="0"/>
              </a:rPr>
            </a:br>
            <a:r>
              <a:rPr lang="en-US" altLang="en-US" sz="5400" dirty="0">
                <a:solidFill>
                  <a:srgbClr val="000000"/>
                </a:solidFill>
                <a:latin typeface="Georgia" panose="02040502050405020303" pitchFamily="18" charset="0"/>
              </a:rPr>
              <a:t> in Eternity? </a:t>
            </a:r>
            <a:br>
              <a:rPr lang="en-US" altLang="en-US" sz="5400" dirty="0">
                <a:solidFill>
                  <a:srgbClr val="000000"/>
                </a:solidFill>
                <a:latin typeface="Georgia" panose="02040502050405020303" pitchFamily="18" charset="0"/>
              </a:rPr>
            </a:br>
            <a:r>
              <a:rPr lang="en-US" altLang="en-US" sz="5400" dirty="0">
                <a:solidFill>
                  <a:srgbClr val="000000"/>
                </a:solidFill>
                <a:latin typeface="Georgia" panose="02040502050405020303" pitchFamily="18" charset="0"/>
              </a:rPr>
              <a:t>Mt. 6:20</a:t>
            </a:r>
          </a:p>
        </p:txBody>
      </p:sp>
    </p:spTree>
    <p:extLst>
      <p:ext uri="{BB962C8B-B14F-4D97-AF65-F5344CB8AC3E}">
        <p14:creationId xmlns:p14="http://schemas.microsoft.com/office/powerpoint/2010/main" val="118181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41"/>
            <a:ext cx="9144000" cy="6858000"/>
          </a:xfrm>
          <a:prstGeom prst="rect">
            <a:avLst/>
          </a:prstGeom>
        </p:spPr>
      </p:pic>
      <p:sp>
        <p:nvSpPr>
          <p:cNvPr id="2" name="TextBox 1"/>
          <p:cNvSpPr txBox="1"/>
          <p:nvPr/>
        </p:nvSpPr>
        <p:spPr>
          <a:xfrm>
            <a:off x="381000" y="381000"/>
            <a:ext cx="8534400" cy="1754326"/>
          </a:xfrm>
          <a:prstGeom prst="rect">
            <a:avLst/>
          </a:prstGeom>
          <a:noFill/>
        </p:spPr>
        <p:txBody>
          <a:bodyPr wrap="square" rtlCol="0">
            <a:spAutoFit/>
          </a:bodyPr>
          <a:lstStyle/>
          <a:p>
            <a:pPr algn="ctr"/>
            <a:r>
              <a:rPr lang="en-US" sz="3600" b="1" dirty="0">
                <a:solidFill>
                  <a:srgbClr val="000000"/>
                </a:solidFill>
              </a:rPr>
              <a:t>The hope of “Treasure” has motivated many men to face incredible challenges to obtain their “reward”.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398" y="4800601"/>
            <a:ext cx="4180602" cy="20511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282" y="2560367"/>
            <a:ext cx="4412717" cy="1936296"/>
          </a:xfrm>
          <a:prstGeom prst="rect">
            <a:avLst/>
          </a:prstGeom>
          <a:blipFill dpi="0" rotWithShape="1">
            <a:blip r:embed="rId6">
              <a:alphaModFix amt="78000"/>
            </a:blip>
            <a:srcRect/>
            <a:tile tx="0" ty="0" sx="100000" sy="100000" flip="none" algn="tl"/>
          </a:blipFill>
        </p:spPr>
      </p:pic>
    </p:spTree>
    <p:extLst>
      <p:ext uri="{BB962C8B-B14F-4D97-AF65-F5344CB8AC3E}">
        <p14:creationId xmlns:p14="http://schemas.microsoft.com/office/powerpoint/2010/main" val="95354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3657600" y="1295400"/>
            <a:ext cx="5181600" cy="3505200"/>
          </a:xfrm>
        </p:spPr>
        <p:txBody>
          <a:bodyPr/>
          <a:lstStyle/>
          <a:p>
            <a:pPr marL="0" indent="0" algn="ctr">
              <a:buNone/>
            </a:pPr>
            <a:r>
              <a:rPr lang="en-US" altLang="en-US" sz="3600" b="1" dirty="0">
                <a:solidFill>
                  <a:schemeClr val="tx1"/>
                </a:solidFill>
                <a:latin typeface="Times New Roman" panose="02020603050405020304" pitchFamily="18" charset="0"/>
                <a:cs typeface="Times New Roman" panose="02020603050405020304" pitchFamily="18" charset="0"/>
              </a:rPr>
              <a:t>Jesus first message was:</a:t>
            </a:r>
          </a:p>
          <a:p>
            <a:pPr marL="0" indent="0" algn="ctr">
              <a:spcBef>
                <a:spcPts val="0"/>
              </a:spcBef>
              <a:buNone/>
            </a:pPr>
            <a:r>
              <a:rPr lang="en-US" altLang="en-US" sz="6000" b="1" i="1" dirty="0">
                <a:latin typeface="Times New Roman" panose="02020603050405020304" pitchFamily="18" charset="0"/>
                <a:cs typeface="Times New Roman" panose="02020603050405020304" pitchFamily="18" charset="0"/>
              </a:rPr>
              <a:t>“Repent:</a:t>
            </a:r>
          </a:p>
          <a:p>
            <a:pPr marL="0" indent="0" algn="ctr">
              <a:spcBef>
                <a:spcPts val="0"/>
              </a:spcBef>
              <a:buNone/>
            </a:pPr>
            <a:r>
              <a:rPr lang="en-US" altLang="en-US" sz="4400" b="1" i="1" dirty="0">
                <a:latin typeface="Times New Roman" panose="02020603050405020304" pitchFamily="18" charset="0"/>
                <a:cs typeface="Times New Roman" panose="02020603050405020304" pitchFamily="18" charset="0"/>
              </a:rPr>
              <a:t> for the kingdom of heaven is at hand.”</a:t>
            </a:r>
          </a:p>
          <a:p>
            <a:pPr marL="0" indent="0" algn="ctr">
              <a:buNone/>
            </a:pPr>
            <a:r>
              <a:rPr lang="en-US" altLang="en-US" b="1" dirty="0">
                <a:solidFill>
                  <a:schemeClr val="tx1"/>
                </a:solidFill>
                <a:latin typeface="Times New Roman" panose="02020603050405020304" pitchFamily="18" charset="0"/>
                <a:cs typeface="Times New Roman" panose="02020603050405020304" pitchFamily="18" charset="0"/>
              </a:rPr>
              <a:t>Matthew 4:8-10,17</a:t>
            </a:r>
          </a:p>
        </p:txBody>
      </p:sp>
      <p:sp>
        <p:nvSpPr>
          <p:cNvPr id="2" name="Title 1"/>
          <p:cNvSpPr>
            <a:spLocks noGrp="1"/>
          </p:cNvSpPr>
          <p:nvPr>
            <p:ph type="title"/>
          </p:nvPr>
        </p:nvSpPr>
        <p:spPr>
          <a:xfrm>
            <a:off x="152400" y="27963"/>
            <a:ext cx="8534400" cy="1143000"/>
          </a:xfrm>
        </p:spPr>
        <p:txBody>
          <a:bodyPr/>
          <a:lstStyle/>
          <a:p>
            <a:r>
              <a:rPr lang="en-US" sz="3600" dirty="0">
                <a:solidFill>
                  <a:schemeClr val="tx1"/>
                </a:solidFill>
              </a:rPr>
              <a:t>After refusing Satan’s offer of</a:t>
            </a:r>
            <a:br>
              <a:rPr lang="en-US" sz="3600" dirty="0">
                <a:solidFill>
                  <a:schemeClr val="tx1"/>
                </a:solidFill>
              </a:rPr>
            </a:br>
            <a:r>
              <a:rPr lang="en-US" sz="3600" dirty="0">
                <a:solidFill>
                  <a:schemeClr val="tx1"/>
                </a:solidFill>
              </a:rPr>
              <a:t> </a:t>
            </a:r>
            <a:r>
              <a:rPr lang="en-US" sz="4000" i="1" dirty="0"/>
              <a:t>“all the kingdoms of the world”</a:t>
            </a:r>
          </a:p>
        </p:txBody>
      </p:sp>
      <p:sp>
        <p:nvSpPr>
          <p:cNvPr id="3" name="Rectangle 2"/>
          <p:cNvSpPr/>
          <p:nvPr/>
        </p:nvSpPr>
        <p:spPr>
          <a:xfrm>
            <a:off x="4038599" y="4828374"/>
            <a:ext cx="5080475" cy="1138773"/>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met-an-o-eh'-o</a:t>
            </a:r>
            <a:r>
              <a:rPr lang="en-US" sz="3600" b="1" dirty="0">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         to think differently </a:t>
            </a:r>
          </a:p>
        </p:txBody>
      </p:sp>
      <p:sp>
        <p:nvSpPr>
          <p:cNvPr id="6" name="Rectangle 5"/>
          <p:cNvSpPr/>
          <p:nvPr/>
        </p:nvSpPr>
        <p:spPr>
          <a:xfrm>
            <a:off x="3036945" y="6172200"/>
            <a:ext cx="6120586" cy="523220"/>
          </a:xfrm>
          <a:prstGeom prst="rect">
            <a:avLst/>
          </a:prstGeom>
        </p:spPr>
        <p:txBody>
          <a:bodyPr wrap="none">
            <a:spAutoFit/>
          </a:bodyPr>
          <a:lstStyle/>
          <a:p>
            <a:r>
              <a:rPr lang="en-US" sz="2800" dirty="0"/>
              <a:t>Meta: after   </a:t>
            </a:r>
            <a:r>
              <a:rPr lang="en-US" sz="2800" dirty="0" err="1"/>
              <a:t>noeō</a:t>
            </a:r>
            <a:r>
              <a:rPr lang="en-US" sz="2800" dirty="0"/>
              <a:t>: exercise the mind.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1" y="1537980"/>
            <a:ext cx="3762015" cy="4710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3">
                                            <p:txEl>
                                              <p:pRg st="1" end="1"/>
                                            </p:txEl>
                                          </p:spTgt>
                                        </p:tgtEl>
                                        <p:attrNameLst>
                                          <p:attrName>style.visibility</p:attrName>
                                        </p:attrNameLst>
                                      </p:cBhvr>
                                      <p:to>
                                        <p:strVal val="visible"/>
                                      </p:to>
                                    </p:set>
                                    <p:anim calcmode="lin" valueType="num">
                                      <p:cBhvr>
                                        <p:cTn id="7" dur="500" fill="hold"/>
                                        <p:tgtEl>
                                          <p:spTgt spid="205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5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05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053">
                                            <p:txEl>
                                              <p:pRg st="2" end="2"/>
                                            </p:txEl>
                                          </p:spTgt>
                                        </p:tgtEl>
                                        <p:attrNameLst>
                                          <p:attrName>style.visibility</p:attrName>
                                        </p:attrNameLst>
                                      </p:cBhvr>
                                      <p:to>
                                        <p:strVal val="visible"/>
                                      </p:to>
                                    </p:set>
                                    <p:anim calcmode="lin" valueType="num">
                                      <p:cBhvr>
                                        <p:cTn id="12" dur="500" fill="hold"/>
                                        <p:tgtEl>
                                          <p:spTgt spid="205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05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05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053">
                                            <p:txEl>
                                              <p:pRg st="3" end="3"/>
                                            </p:txEl>
                                          </p:spTgt>
                                        </p:tgtEl>
                                        <p:attrNameLst>
                                          <p:attrName>style.visibility</p:attrName>
                                        </p:attrNameLst>
                                      </p:cBhvr>
                                      <p:to>
                                        <p:strVal val="visible"/>
                                      </p:to>
                                    </p:set>
                                    <p:anim calcmode="lin" valueType="num">
                                      <p:cBhvr>
                                        <p:cTn id="17" dur="500" fill="hold"/>
                                        <p:tgtEl>
                                          <p:spTgt spid="205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05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05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0" end="0"/>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 calcmode="lin" valueType="num">
                                      <p:cBhvr>
                                        <p:cTn id="3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228600" y="0"/>
            <a:ext cx="8458200" cy="1143000"/>
          </a:xfrm>
        </p:spPr>
        <p:txBody>
          <a:bodyPr/>
          <a:lstStyle/>
          <a:p>
            <a:r>
              <a:rPr lang="en-US" altLang="en-US" sz="3600" dirty="0">
                <a:solidFill>
                  <a:schemeClr val="tx1"/>
                </a:solidFill>
              </a:rPr>
              <a:t>1 Cor. 3:9 reminds us that </a:t>
            </a:r>
            <a:br>
              <a:rPr lang="en-US" altLang="en-US" sz="3600" dirty="0">
                <a:solidFill>
                  <a:schemeClr val="tx1"/>
                </a:solidFill>
              </a:rPr>
            </a:br>
            <a:r>
              <a:rPr lang="en-US" altLang="en-US" sz="4000" i="1" dirty="0">
                <a:latin typeface="Times New Roman" panose="02020603050405020304" pitchFamily="18" charset="0"/>
                <a:cs typeface="Times New Roman" panose="02020603050405020304" pitchFamily="18" charset="0"/>
              </a:rPr>
              <a:t>“we are laborers together with God.” </a:t>
            </a:r>
            <a:endParaRPr lang="en-US" altLang="en-US" sz="3600" i="1" dirty="0">
              <a:latin typeface="Times New Roman" panose="02020603050405020304" pitchFamily="18" charset="0"/>
              <a:cs typeface="Times New Roman" panose="02020603050405020304" pitchFamily="18" charset="0"/>
            </a:endParaRPr>
          </a:p>
        </p:txBody>
      </p:sp>
      <p:sp>
        <p:nvSpPr>
          <p:cNvPr id="2053" name="Rectangle 5"/>
          <p:cNvSpPr>
            <a:spLocks noGrp="1" noChangeArrowheads="1"/>
          </p:cNvSpPr>
          <p:nvPr>
            <p:ph type="body" idx="1"/>
          </p:nvPr>
        </p:nvSpPr>
        <p:spPr>
          <a:xfrm>
            <a:off x="3733800" y="1166070"/>
            <a:ext cx="5181600" cy="4724400"/>
          </a:xfrm>
        </p:spPr>
        <p:txBody>
          <a:bodyPr/>
          <a:lstStyle/>
          <a:p>
            <a:pPr marL="0" indent="0" algn="ctr">
              <a:buNone/>
            </a:pPr>
            <a:r>
              <a:rPr lang="en-US" altLang="en-US" b="1" dirty="0">
                <a:solidFill>
                  <a:schemeClr val="tx1"/>
                </a:solidFill>
                <a:latin typeface="Times New Roman" panose="02020603050405020304" pitchFamily="18" charset="0"/>
                <a:cs typeface="Times New Roman" panose="02020603050405020304" pitchFamily="18" charset="0"/>
              </a:rPr>
              <a:t>The following verses remind us that we have a choice and are in fact free to choose whether or not we’ll   “cooperate” with Him. </a:t>
            </a:r>
          </a:p>
          <a:p>
            <a:pPr marL="0" indent="0" algn="ctr">
              <a:buNone/>
            </a:pPr>
            <a:r>
              <a:rPr lang="en-US" altLang="en-US" b="1" dirty="0">
                <a:solidFill>
                  <a:schemeClr val="tx1"/>
                </a:solidFill>
                <a:latin typeface="Times New Roman" panose="02020603050405020304" pitchFamily="18" charset="0"/>
                <a:cs typeface="Times New Roman" panose="02020603050405020304" pitchFamily="18" charset="0"/>
              </a:rPr>
              <a:t>We can take His gifts and grace and “build” our lives around our own priorities and purposes. </a:t>
            </a:r>
          </a:p>
          <a:p>
            <a:pPr marL="0" indent="0" algn="ctr">
              <a:buNone/>
            </a:pPr>
            <a:r>
              <a:rPr lang="en-US" altLang="en-US" sz="4400" b="1" dirty="0">
                <a:solidFill>
                  <a:schemeClr val="tx1"/>
                </a:solidFill>
                <a:latin typeface="Times New Roman" panose="02020603050405020304" pitchFamily="18" charset="0"/>
                <a:cs typeface="Times New Roman" panose="02020603050405020304" pitchFamily="18" charset="0"/>
              </a:rPr>
              <a:t>(Most people do!)</a:t>
            </a:r>
          </a:p>
        </p:txBody>
      </p:sp>
    </p:spTree>
    <p:extLst>
      <p:ext uri="{BB962C8B-B14F-4D97-AF65-F5344CB8AC3E}">
        <p14:creationId xmlns:p14="http://schemas.microsoft.com/office/powerpoint/2010/main" val="10989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calcmode="lin" valueType="num">
                                      <p:cBhvr>
                                        <p:cTn id="12" dur="500" fill="hold"/>
                                        <p:tgtEl>
                                          <p:spTgt spid="205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05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05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3">
                                            <p:txEl>
                                              <p:pRg st="2" end="2"/>
                                            </p:txEl>
                                          </p:spTgt>
                                        </p:tgtEl>
                                        <p:attrNameLst>
                                          <p:attrName>style.visibility</p:attrName>
                                        </p:attrNameLst>
                                      </p:cBhvr>
                                      <p:to>
                                        <p:strVal val="visible"/>
                                      </p:to>
                                    </p:set>
                                    <p:anim calcmode="lin" valueType="num">
                                      <p:cBhvr>
                                        <p:cTn id="19" dur="1000" fill="hold"/>
                                        <p:tgtEl>
                                          <p:spTgt spid="205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05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05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0"/>
            <a:ext cx="8839200" cy="1143000"/>
          </a:xfrm>
        </p:spPr>
        <p:txBody>
          <a:bodyPr/>
          <a:lstStyle/>
          <a:p>
            <a:r>
              <a:rPr lang="en-US" altLang="en-US" sz="4000" i="1" dirty="0">
                <a:latin typeface="Times New Roman" panose="02020603050405020304" pitchFamily="18" charset="0"/>
                <a:cs typeface="Times New Roman" panose="02020603050405020304" pitchFamily="18" charset="0"/>
              </a:rPr>
              <a:t>“We are laborers together with God”</a:t>
            </a:r>
          </a:p>
        </p:txBody>
      </p:sp>
      <p:sp>
        <p:nvSpPr>
          <p:cNvPr id="14339" name="Rectangle 3"/>
          <p:cNvSpPr>
            <a:spLocks noGrp="1" noChangeArrowheads="1"/>
          </p:cNvSpPr>
          <p:nvPr>
            <p:ph type="body" idx="1"/>
          </p:nvPr>
        </p:nvSpPr>
        <p:spPr>
          <a:xfrm>
            <a:off x="304800" y="1066800"/>
            <a:ext cx="8534400" cy="4525963"/>
          </a:xfrm>
        </p:spPr>
        <p:txBody>
          <a:bodyPr/>
          <a:lstStyle/>
          <a:p>
            <a:pPr marL="0" indent="0" algn="ctr">
              <a:buNone/>
            </a:pPr>
            <a:r>
              <a:rPr lang="en-US" altLang="en-US" sz="3600" b="1" dirty="0">
                <a:solidFill>
                  <a:schemeClr val="tx1"/>
                </a:solidFill>
                <a:latin typeface="Times New Roman" panose="02020603050405020304" pitchFamily="18" charset="0"/>
                <a:cs typeface="Times New Roman" panose="02020603050405020304" pitchFamily="18" charset="0"/>
              </a:rPr>
              <a:t>Vs 15 reminds us that those believers who fail to grasp the significance of God’s plan and choose rather to make the choices to build their lives around their own temporary purposes and priorities</a:t>
            </a:r>
          </a:p>
          <a:p>
            <a:pPr marL="0" indent="0" algn="ctr">
              <a:buNone/>
            </a:pPr>
            <a:r>
              <a:rPr lang="en-US" altLang="en-US"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suffer loss: </a:t>
            </a:r>
          </a:p>
          <a:p>
            <a:pPr marL="0" indent="0" algn="ctr">
              <a:buNone/>
            </a:pPr>
            <a:r>
              <a:rPr lang="en-US" alt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he himself shall be saved; </a:t>
            </a:r>
          </a:p>
          <a:p>
            <a:pPr marL="0" indent="0" algn="ctr">
              <a:buNone/>
            </a:pPr>
            <a:r>
              <a:rPr lang="en-US" alt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yet so as by fire.” </a:t>
            </a:r>
            <a:endParaRPr lang="en-US" alt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6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3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2" end="2"/>
                                            </p:txEl>
                                          </p:spTgt>
                                        </p:tgtEl>
                                        <p:attrNameLst>
                                          <p:attrName>style.visibility</p:attrName>
                                        </p:attrNameLst>
                                      </p:cBhvr>
                                      <p:to>
                                        <p:strVal val="visible"/>
                                      </p:to>
                                    </p:set>
                                    <p:animEffect transition="in" filter="fade">
                                      <p:cBhvr>
                                        <p:cTn id="14" dur="1000"/>
                                        <p:tgtEl>
                                          <p:spTgt spid="14339">
                                            <p:txEl>
                                              <p:pRg st="2" end="2"/>
                                            </p:txEl>
                                          </p:spTgt>
                                        </p:tgtEl>
                                      </p:cBhvr>
                                    </p:animEffect>
                                    <p:anim calcmode="lin" valueType="num">
                                      <p:cBhvr>
                                        <p:cTn id="1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p:cTn id="21"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228600" y="0"/>
            <a:ext cx="8458200" cy="1143000"/>
          </a:xfrm>
        </p:spPr>
        <p:txBody>
          <a:bodyPr/>
          <a:lstStyle/>
          <a:p>
            <a:r>
              <a:rPr lang="en-US" altLang="en-US" sz="3600" dirty="0">
                <a:solidFill>
                  <a:schemeClr val="tx1"/>
                </a:solidFill>
              </a:rPr>
              <a:t>1 Cor. 3:9 reminds us that </a:t>
            </a:r>
            <a:br>
              <a:rPr lang="en-US" altLang="en-US" sz="3600" dirty="0">
                <a:solidFill>
                  <a:schemeClr val="tx1"/>
                </a:solidFill>
              </a:rPr>
            </a:br>
            <a:r>
              <a:rPr lang="en-US" altLang="en-US" sz="4000" i="1" dirty="0">
                <a:latin typeface="Times New Roman" panose="02020603050405020304" pitchFamily="18" charset="0"/>
                <a:cs typeface="Times New Roman" panose="02020603050405020304" pitchFamily="18" charset="0"/>
              </a:rPr>
              <a:t>“we are laborers together with God.” </a:t>
            </a:r>
            <a:endParaRPr lang="en-US" altLang="en-US" sz="3600" i="1" dirty="0">
              <a:latin typeface="Times New Roman" panose="02020603050405020304" pitchFamily="18" charset="0"/>
              <a:cs typeface="Times New Roman" panose="02020603050405020304" pitchFamily="18" charset="0"/>
            </a:endParaRPr>
          </a:p>
        </p:txBody>
      </p:sp>
      <p:sp>
        <p:nvSpPr>
          <p:cNvPr id="2053" name="Rectangle 5"/>
          <p:cNvSpPr>
            <a:spLocks noGrp="1" noChangeArrowheads="1"/>
          </p:cNvSpPr>
          <p:nvPr>
            <p:ph type="body" idx="1"/>
          </p:nvPr>
        </p:nvSpPr>
        <p:spPr>
          <a:xfrm>
            <a:off x="3733800" y="1166070"/>
            <a:ext cx="5181600" cy="3710730"/>
          </a:xfrm>
        </p:spPr>
        <p:txBody>
          <a:bodyPr/>
          <a:lstStyle/>
          <a:p>
            <a:pPr marL="0" indent="0" algn="ctr">
              <a:buNone/>
            </a:pPr>
            <a:r>
              <a:rPr lang="en-US" altLang="en-US" b="1" dirty="0">
                <a:solidFill>
                  <a:schemeClr val="tx1"/>
                </a:solidFill>
                <a:latin typeface="Times New Roman" panose="02020603050405020304" pitchFamily="18" charset="0"/>
                <a:cs typeface="Times New Roman" panose="02020603050405020304" pitchFamily="18" charset="0"/>
              </a:rPr>
              <a:t>Vs 14 reminds us that to the degree that we do partner with God,</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b="1" dirty="0">
                <a:solidFill>
                  <a:schemeClr val="tx1"/>
                </a:solidFill>
                <a:latin typeface="Times New Roman" panose="02020603050405020304" pitchFamily="18" charset="0"/>
                <a:cs typeface="Times New Roman" panose="02020603050405020304" pitchFamily="18" charset="0"/>
              </a:rPr>
              <a:t>We:</a:t>
            </a:r>
            <a:endParaRPr lang="en-US" altLang="en-US" sz="24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altLang="en-US" sz="6600" b="1" i="1" dirty="0">
                <a:solidFill>
                  <a:srgbClr val="FFFF00"/>
                </a:solidFill>
                <a:latin typeface="Times New Roman" panose="02020603050405020304" pitchFamily="18" charset="0"/>
                <a:cs typeface="Times New Roman" panose="02020603050405020304" pitchFamily="18" charset="0"/>
              </a:rPr>
              <a:t>“shall receive a reward.” </a:t>
            </a:r>
          </a:p>
        </p:txBody>
      </p:sp>
      <p:sp>
        <p:nvSpPr>
          <p:cNvPr id="2" name="TextBox 1"/>
          <p:cNvSpPr txBox="1"/>
          <p:nvPr/>
        </p:nvSpPr>
        <p:spPr>
          <a:xfrm>
            <a:off x="4419600" y="5029200"/>
            <a:ext cx="4495800" cy="1323439"/>
          </a:xfrm>
          <a:prstGeom prst="rect">
            <a:avLst/>
          </a:prstGeom>
          <a:noFill/>
        </p:spPr>
        <p:txBody>
          <a:bodyPr wrap="square" rtlCol="0">
            <a:spAutoFit/>
          </a:bodyPr>
          <a:lstStyle/>
          <a:p>
            <a:pPr algn="ctr"/>
            <a:r>
              <a:rPr lang="en-US" sz="4000" b="1" dirty="0"/>
              <a:t>What does this mean?</a:t>
            </a:r>
          </a:p>
        </p:txBody>
      </p:sp>
    </p:spTree>
    <p:extLst>
      <p:ext uri="{BB962C8B-B14F-4D97-AF65-F5344CB8AC3E}">
        <p14:creationId xmlns:p14="http://schemas.microsoft.com/office/powerpoint/2010/main" val="14343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3">
                                            <p:txEl>
                                              <p:pRg st="1" end="1"/>
                                            </p:txEl>
                                          </p:spTgt>
                                        </p:tgtEl>
                                        <p:attrNameLst>
                                          <p:attrName>style.visibility</p:attrName>
                                        </p:attrNameLst>
                                      </p:cBhvr>
                                      <p:to>
                                        <p:strVal val="visible"/>
                                      </p:to>
                                    </p:set>
                                    <p:anim calcmode="lin" valueType="num">
                                      <p:cBhvr>
                                        <p:cTn id="7" dur="1000" fill="hold"/>
                                        <p:tgtEl>
                                          <p:spTgt spid="205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05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05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05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90144" y="0"/>
            <a:ext cx="8839200" cy="4525963"/>
          </a:xfrm>
        </p:spPr>
        <p:txBody>
          <a:bodyPr/>
          <a:lstStyle/>
          <a:p>
            <a:pPr marL="0" indent="0" algn="ctr">
              <a:buNone/>
            </a:pPr>
            <a:r>
              <a:rPr lang="en-US" altLang="en-US" sz="3600" b="1" dirty="0">
                <a:solidFill>
                  <a:srgbClr val="000000"/>
                </a:solidFill>
                <a:latin typeface="Times New Roman" panose="02020603050405020304" pitchFamily="18" charset="0"/>
                <a:cs typeface="Times New Roman" panose="02020603050405020304" pitchFamily="18" charset="0"/>
              </a:rPr>
              <a:t>“Reward” is found 178 times in scripture.  </a:t>
            </a:r>
          </a:p>
          <a:p>
            <a:pPr marL="0" indent="0" algn="ctr">
              <a:buNone/>
            </a:pPr>
            <a:r>
              <a:rPr lang="en-US" altLang="en-US" sz="3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studied each reference and discovered that God uses 15 different words in both the OT (Hebrew) and NT (Greek) to describe our Rewards for serving Him.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2" y="3276600"/>
            <a:ext cx="9072704" cy="3383764"/>
          </a:xfrm>
          <a:prstGeom prst="rect">
            <a:avLst/>
          </a:prstGeom>
        </p:spPr>
      </p:pic>
    </p:spTree>
    <p:extLst>
      <p:ext uri="{BB962C8B-B14F-4D97-AF65-F5344CB8AC3E}">
        <p14:creationId xmlns:p14="http://schemas.microsoft.com/office/powerpoint/2010/main" val="26163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5A58"/>
        </a:dk1>
        <a:lt1>
          <a:srgbClr val="FFFFFF"/>
        </a:lt1>
        <a:dk2>
          <a:srgbClr val="008080"/>
        </a:dk2>
        <a:lt2>
          <a:srgbClr val="FFFFFF"/>
        </a:lt2>
        <a:accent1>
          <a:srgbClr val="006462"/>
        </a:accent1>
        <a:accent2>
          <a:srgbClr val="6D6FC7"/>
        </a:accent2>
        <a:accent3>
          <a:srgbClr val="AAC0C0"/>
        </a:accent3>
        <a:accent4>
          <a:srgbClr val="DADADA"/>
        </a:accent4>
        <a:accent5>
          <a:srgbClr val="AAB8B7"/>
        </a:accent5>
        <a:accent6>
          <a:srgbClr val="6264B4"/>
        </a:accent6>
        <a:hlink>
          <a:srgbClr val="99CCFF"/>
        </a:hlink>
        <a:folHlink>
          <a:srgbClr val="FFCC99"/>
        </a:folHlink>
      </a:clrScheme>
      <a:clrMap bg1="dk2" tx1="lt1" bg2="dk1" tx2="lt2" accent1="accent1" accent2="accent2" accent3="accent3" accent4="accent4" accent5="accent5" accent6="accent6" hlink="hlink" folHlink="folHlink"/>
    </a:extraClrScheme>
    <a:extraClrScheme>
      <a:clrScheme name="Blank Presentation 14">
        <a:dk1>
          <a:srgbClr val="005A58"/>
        </a:dk1>
        <a:lt1>
          <a:srgbClr val="FFFFFF"/>
        </a:lt1>
        <a:dk2>
          <a:srgbClr val="008080"/>
        </a:dk2>
        <a:lt2>
          <a:srgbClr val="FFFFFF"/>
        </a:lt2>
        <a:accent1>
          <a:srgbClr val="006462"/>
        </a:accent1>
        <a:accent2>
          <a:srgbClr val="9B9AB2"/>
        </a:accent2>
        <a:accent3>
          <a:srgbClr val="AAC0C0"/>
        </a:accent3>
        <a:accent4>
          <a:srgbClr val="DADADA"/>
        </a:accent4>
        <a:accent5>
          <a:srgbClr val="AAB8B7"/>
        </a:accent5>
        <a:accent6>
          <a:srgbClr val="8C8BA1"/>
        </a:accent6>
        <a:hlink>
          <a:srgbClr val="FFCCCC"/>
        </a:hlink>
        <a:folHlink>
          <a:srgbClr val="FFCC99"/>
        </a:folHlink>
      </a:clrScheme>
      <a:clrMap bg1="dk2" tx1="lt1" bg2="dk1" tx2="lt2" accent1="accent1" accent2="accent2" accent3="accent3" accent4="accent4" accent5="accent5" accent6="accent6" hlink="hlink" folHlink="folHlink"/>
    </a:extraClrScheme>
    <a:extraClrScheme>
      <a:clrScheme name="Blank Presentatio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E39E73"/>
        </a:hlink>
        <a:folHlink>
          <a:srgbClr val="8C9EA0"/>
        </a:folHlink>
      </a:clrScheme>
      <a:clrMap bg1="dk2" tx1="lt1" bg2="dk1" tx2="lt2" accent1="accent1" accent2="accent2" accent3="accent3" accent4="accent4" accent5="accent5" accent6="accent6" hlink="hlink" folHlink="folHlink"/>
    </a:extraClrScheme>
    <a:extraClrScheme>
      <a:clrScheme name="Blank Presentatio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2_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5A58"/>
        </a:dk1>
        <a:lt1>
          <a:srgbClr val="FFFFFF"/>
        </a:lt1>
        <a:dk2>
          <a:srgbClr val="008080"/>
        </a:dk2>
        <a:lt2>
          <a:srgbClr val="FFFFFF"/>
        </a:lt2>
        <a:accent1>
          <a:srgbClr val="006462"/>
        </a:accent1>
        <a:accent2>
          <a:srgbClr val="6D6FC7"/>
        </a:accent2>
        <a:accent3>
          <a:srgbClr val="AAC0C0"/>
        </a:accent3>
        <a:accent4>
          <a:srgbClr val="DADADA"/>
        </a:accent4>
        <a:accent5>
          <a:srgbClr val="AAB8B7"/>
        </a:accent5>
        <a:accent6>
          <a:srgbClr val="6264B4"/>
        </a:accent6>
        <a:hlink>
          <a:srgbClr val="99CCFF"/>
        </a:hlink>
        <a:folHlink>
          <a:srgbClr val="FFCC99"/>
        </a:folHlink>
      </a:clrScheme>
      <a:clrMap bg1="dk2" tx1="lt1" bg2="dk1" tx2="lt2" accent1="accent1" accent2="accent2" accent3="accent3" accent4="accent4" accent5="accent5" accent6="accent6" hlink="hlink" folHlink="folHlink"/>
    </a:extraClrScheme>
    <a:extraClrScheme>
      <a:clrScheme name="2_Custom Design 14">
        <a:dk1>
          <a:srgbClr val="005A58"/>
        </a:dk1>
        <a:lt1>
          <a:srgbClr val="FFFFFF"/>
        </a:lt1>
        <a:dk2>
          <a:srgbClr val="008080"/>
        </a:dk2>
        <a:lt2>
          <a:srgbClr val="FFFFFF"/>
        </a:lt2>
        <a:accent1>
          <a:srgbClr val="006462"/>
        </a:accent1>
        <a:accent2>
          <a:srgbClr val="9B9AB2"/>
        </a:accent2>
        <a:accent3>
          <a:srgbClr val="AAC0C0"/>
        </a:accent3>
        <a:accent4>
          <a:srgbClr val="DADADA"/>
        </a:accent4>
        <a:accent5>
          <a:srgbClr val="AAB8B7"/>
        </a:accent5>
        <a:accent6>
          <a:srgbClr val="8C8BA1"/>
        </a:accent6>
        <a:hlink>
          <a:srgbClr val="FFCCCC"/>
        </a:hlink>
        <a:folHlink>
          <a:srgbClr val="FFCC99"/>
        </a:folHlink>
      </a:clrScheme>
      <a:clrMap bg1="dk2" tx1="lt1" bg2="dk1" tx2="lt2" accent1="accent1" accent2="accent2" accent3="accent3" accent4="accent4" accent5="accent5" accent6="accent6" hlink="hlink" folHlink="folHlink"/>
    </a:extraClrScheme>
    <a:extraClrScheme>
      <a:clrScheme name="2_Custom Desig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E39E73"/>
        </a:hlink>
        <a:folHlink>
          <a:srgbClr val="8C9EA0"/>
        </a:folHlink>
      </a:clrScheme>
      <a:clrMap bg1="dk2" tx1="lt1" bg2="dk1" tx2="lt2" accent1="accent1" accent2="accent2" accent3="accent3" accent4="accent4" accent5="accent5" accent6="accent6" hlink="hlink" folHlink="folHlink"/>
    </a:extraClrScheme>
    <a:extraClrScheme>
      <a:clrScheme name="2_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5A58"/>
        </a:dk1>
        <a:lt1>
          <a:srgbClr val="FFFFFF"/>
        </a:lt1>
        <a:dk2>
          <a:srgbClr val="008080"/>
        </a:dk2>
        <a:lt2>
          <a:srgbClr val="FFFFFF"/>
        </a:lt2>
        <a:accent1>
          <a:srgbClr val="006462"/>
        </a:accent1>
        <a:accent2>
          <a:srgbClr val="6D6FC7"/>
        </a:accent2>
        <a:accent3>
          <a:srgbClr val="AAC0C0"/>
        </a:accent3>
        <a:accent4>
          <a:srgbClr val="DADADA"/>
        </a:accent4>
        <a:accent5>
          <a:srgbClr val="AAB8B7"/>
        </a:accent5>
        <a:accent6>
          <a:srgbClr val="6264B4"/>
        </a:accent6>
        <a:hlink>
          <a:srgbClr val="99CCFF"/>
        </a:hlink>
        <a:folHlink>
          <a:srgbClr val="FFCC99"/>
        </a:folHlink>
      </a:clrScheme>
      <a:clrMap bg1="dk2" tx1="lt1" bg2="dk1" tx2="lt2" accent1="accent1" accent2="accent2" accent3="accent3" accent4="accent4" accent5="accent5" accent6="accent6" hlink="hlink" folHlink="folHlink"/>
    </a:extraClrScheme>
    <a:extraClrScheme>
      <a:clrScheme name="Custom Design 14">
        <a:dk1>
          <a:srgbClr val="005A58"/>
        </a:dk1>
        <a:lt1>
          <a:srgbClr val="FFFFFF"/>
        </a:lt1>
        <a:dk2>
          <a:srgbClr val="008080"/>
        </a:dk2>
        <a:lt2>
          <a:srgbClr val="FFFFFF"/>
        </a:lt2>
        <a:accent1>
          <a:srgbClr val="006462"/>
        </a:accent1>
        <a:accent2>
          <a:srgbClr val="9B9AB2"/>
        </a:accent2>
        <a:accent3>
          <a:srgbClr val="AAC0C0"/>
        </a:accent3>
        <a:accent4>
          <a:srgbClr val="DADADA"/>
        </a:accent4>
        <a:accent5>
          <a:srgbClr val="AAB8B7"/>
        </a:accent5>
        <a:accent6>
          <a:srgbClr val="8C8BA1"/>
        </a:accent6>
        <a:hlink>
          <a:srgbClr val="FFCCCC"/>
        </a:hlink>
        <a:folHlink>
          <a:srgbClr val="FFCC99"/>
        </a:folHlink>
      </a:clrScheme>
      <a:clrMap bg1="dk2" tx1="lt1" bg2="dk1" tx2="lt2" accent1="accent1" accent2="accent2" accent3="accent3" accent4="accent4" accent5="accent5" accent6="accent6" hlink="hlink" folHlink="folHlink"/>
    </a:extraClrScheme>
    <a:extraClrScheme>
      <a:clrScheme name="Custom Desig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E39E73"/>
        </a:hlink>
        <a:folHlink>
          <a:srgbClr val="8C9EA0"/>
        </a:folHlink>
      </a:clrScheme>
      <a:clrMap bg1="dk2" tx1="lt1" bg2="dk1" tx2="lt2" accent1="accent1" accent2="accent2" accent3="accent3" accent4="accent4" accent5="accent5" accent6="accent6" hlink="hlink" folHlink="folHlink"/>
    </a:extraClrScheme>
    <a:extraClrScheme>
      <a:clrScheme name="Custom Design 16">
        <a:dk1>
          <a:srgbClr val="2D2015"/>
        </a:dk1>
        <a:lt1>
          <a:srgbClr val="FFFFFF"/>
        </a:lt1>
        <a:dk2>
          <a:srgbClr val="452C4C"/>
        </a:dk2>
        <a:lt2>
          <a:srgbClr val="F1DB7B"/>
        </a:lt2>
        <a:accent1>
          <a:srgbClr val="7BAC7A"/>
        </a:accent1>
        <a:accent2>
          <a:srgbClr val="8F5F2F"/>
        </a:accent2>
        <a:accent3>
          <a:srgbClr val="B0ACB2"/>
        </a:accent3>
        <a:accent4>
          <a:srgbClr val="DADADA"/>
        </a:accent4>
        <a:accent5>
          <a:srgbClr val="BFD2BE"/>
        </a:accent5>
        <a:accent6>
          <a:srgbClr val="81552A"/>
        </a:accent6>
        <a:hlink>
          <a:srgbClr val="F0D3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WelcomeHome</Template>
  <TotalTime>1576</TotalTime>
  <Words>1664</Words>
  <Application>Microsoft Office PowerPoint</Application>
  <PresentationFormat>On-screen Show (4:3)</PresentationFormat>
  <Paragraphs>199</Paragraphs>
  <Slides>30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Georgia</vt:lpstr>
      <vt:lpstr>Invitation</vt:lpstr>
      <vt:lpstr>Times New Roman</vt:lpstr>
      <vt:lpstr>Blank Presentation</vt:lpstr>
      <vt:lpstr>2_Custom Design</vt:lpstr>
      <vt:lpstr>Custom Design</vt:lpstr>
      <vt:lpstr>PowerPoint Presentation</vt:lpstr>
      <vt:lpstr>PowerPoint Presentation</vt:lpstr>
      <vt:lpstr>PowerPoint Presentation</vt:lpstr>
      <vt:lpstr>PowerPoint Presentation</vt:lpstr>
      <vt:lpstr>After refusing Satan’s offer of  “all the kingdoms of the world”</vt:lpstr>
      <vt:lpstr>1 Cor. 3:9 reminds us that  “we are laborers together with God.” </vt:lpstr>
      <vt:lpstr>“We are laborers together with God”</vt:lpstr>
      <vt:lpstr>1 Cor. 3:9 reminds us that  “we are laborers together with God.”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Investing  in Eternity?  Mt. 6:20</vt:lpstr>
    </vt:vector>
  </TitlesOfParts>
  <Company>Advent Digital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Peters</dc:creator>
  <cp:lastModifiedBy>Keith Peters</cp:lastModifiedBy>
  <cp:revision>40</cp:revision>
  <dcterms:created xsi:type="dcterms:W3CDTF">2016-12-28T19:27:30Z</dcterms:created>
  <dcterms:modified xsi:type="dcterms:W3CDTF">2017-01-04T18:08:51Z</dcterms:modified>
</cp:coreProperties>
</file>