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45" r:id="rId3"/>
    <p:sldId id="337" r:id="rId4"/>
    <p:sldId id="341" r:id="rId5"/>
    <p:sldId id="383" r:id="rId6"/>
    <p:sldId id="331" r:id="rId7"/>
    <p:sldId id="388" r:id="rId8"/>
    <p:sldId id="403" r:id="rId9"/>
    <p:sldId id="405" r:id="rId10"/>
    <p:sldId id="413" r:id="rId11"/>
    <p:sldId id="404" r:id="rId12"/>
    <p:sldId id="406" r:id="rId13"/>
    <p:sldId id="414" r:id="rId14"/>
    <p:sldId id="407" r:id="rId15"/>
    <p:sldId id="409" r:id="rId16"/>
    <p:sldId id="408" r:id="rId17"/>
    <p:sldId id="410" r:id="rId18"/>
    <p:sldId id="411" r:id="rId19"/>
    <p:sldId id="412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3399"/>
    <a:srgbClr val="0033CC"/>
    <a:srgbClr val="040503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89542" autoAdjust="0"/>
  </p:normalViewPr>
  <p:slideViewPr>
    <p:cSldViewPr>
      <p:cViewPr varScale="1">
        <p:scale>
          <a:sx n="98" d="100"/>
          <a:sy n="98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5D0E-B33A-45D3-A202-DD7C2650FBA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388C-619E-4EA8-8F41-D0563BDC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8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3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5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8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0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6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CDEC-1C15-4018-A253-A74962489D24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05A-D51D-45E1-A14B-97AEF925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8714-BEB0-4704-BACD-7173FF61F558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9234-BFB8-4D78-9883-D0C767016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C78D-0B10-4E9A-84E1-1C01D2299EF6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3024-ECDD-4359-9A9F-CCB6ACB56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2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2346-2845-4E0D-B931-4C7CB5D713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3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91C4-4F8A-49BD-B6E1-33C27A053F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6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3D2D-1A7D-45E6-B9CF-91A6933B4973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515D-1D43-45BA-81AB-A28A40BE8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BE4D-0CA2-4D0D-B262-6E830D7E7B2C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7A8D-674F-4258-B184-0BDB5A12B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C2B0-76D3-45AF-9E81-3AA909BDE635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22FD-4C23-46AE-B78E-9C6EADC63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537D-9ED3-440E-9897-A5F4858B18A4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E561-610A-4CCA-9FFB-0B1C80682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BDEC-47A8-4225-88FA-53FD4F343E87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D633-0D54-4BAD-ABF8-0869649DE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41DD-DCD7-4AE4-BBAF-081C0698AE49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E7FB-0FD9-40BB-8C35-58D67AD79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BE8E-E6A0-405A-925C-0002A6BB0AEE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9066-1CAF-410D-B705-413E07D34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8D8A-27BB-4FB7-AA74-C97C8DE7656F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68E8-F842-4A98-82B6-800A6C072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7ABA98-C2B8-45A4-90EC-FF0ACD848AD4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A4EF3-5CC6-4FFF-8885-737B2C4D1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51" r:id="rId3"/>
    <p:sldLayoutId id="2147483652" r:id="rId4"/>
    <p:sldLayoutId id="2147483653" r:id="rId5"/>
    <p:sldLayoutId id="214748369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E3118-5B04-4FE3-91EA-3933689FF9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2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0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John 15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6609" y="2974314"/>
            <a:ext cx="9647382" cy="12003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Picture: Vs 1,5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30FF1-08A7-8593-3D1A-F39131B3E2C7}"/>
              </a:ext>
            </a:extLst>
          </p:cNvPr>
          <p:cNvSpPr txBox="1"/>
          <p:nvPr/>
        </p:nvSpPr>
        <p:spPr>
          <a:xfrm>
            <a:off x="1141845" y="3969711"/>
            <a:ext cx="9647382" cy="1754326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228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am the true vine,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father is the Husbandman…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9BC00-DB84-049B-EAE5-C5248F578C67}"/>
              </a:ext>
            </a:extLst>
          </p:cNvPr>
          <p:cNvSpPr txBox="1"/>
          <p:nvPr/>
        </p:nvSpPr>
        <p:spPr>
          <a:xfrm>
            <a:off x="1504950" y="5579903"/>
            <a:ext cx="8648700" cy="1200329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are the branches.”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 God asks us to yield something of value to Him,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even when we feel we have a legitimate right to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retain control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(Ro. 12:1,2)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b) Widow of Zarephath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(1 Kings 17)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oly Souls - ⛪ June 9 2020 Tuesday : Mass Readings ⛪... | Facebook">
            <a:extLst>
              <a:ext uri="{FF2B5EF4-FFF2-40B4-BE49-F238E27FC236}">
                <a16:creationId xmlns:a16="http://schemas.microsoft.com/office/drawing/2014/main" id="{DE6F62CC-ECBA-E1ED-1846-7E419F022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8"/>
          <a:stretch/>
        </p:blipFill>
        <p:spPr bwMode="auto">
          <a:xfrm>
            <a:off x="6776668" y="1330491"/>
            <a:ext cx="5415333" cy="53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46BB9-A409-D229-B161-4A969949CDDF}"/>
              </a:ext>
            </a:extLst>
          </p:cNvPr>
          <p:cNvSpPr txBox="1"/>
          <p:nvPr/>
        </p:nvSpPr>
        <p:spPr>
          <a:xfrm>
            <a:off x="152399" y="3429000"/>
            <a:ext cx="66242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aseline="30000" dirty="0"/>
              <a:t>9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Arise, get thee to Zarephath,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…behold,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commanded a widow woman there to sustain thee.” </a:t>
            </a:r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 God asks us to yield something of value to Him,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even when we feel we have a legitimate right to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retain control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(Ro. 12:1,2)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c)  David and King Saul: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(1 Sam. 24:10; 26:23)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Blog – David Spares Saul's Life Again">
            <a:extLst>
              <a:ext uri="{FF2B5EF4-FFF2-40B4-BE49-F238E27FC236}">
                <a16:creationId xmlns:a16="http://schemas.microsoft.com/office/drawing/2014/main" id="{DD3B687C-E80A-B263-2ED6-F62E9565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600200"/>
            <a:ext cx="4306253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E38918-7FDB-4EC9-F0C5-9F2104A22290}"/>
              </a:ext>
            </a:extLst>
          </p:cNvPr>
          <p:cNvSpPr txBox="1"/>
          <p:nvPr/>
        </p:nvSpPr>
        <p:spPr>
          <a:xfrm>
            <a:off x="283846" y="3124200"/>
            <a:ext cx="71075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“some bade me kill thee: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mine eye spared thee;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said, I will not put forth mine hand against my lord;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is the LORD'S anointed.”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96247-8C2B-4784-4CEF-85DFCE8E22DF}"/>
              </a:ext>
            </a:extLst>
          </p:cNvPr>
          <p:cNvSpPr txBox="1"/>
          <p:nvPr/>
        </p:nvSpPr>
        <p:spPr>
          <a:xfrm>
            <a:off x="838200" y="6110496"/>
            <a:ext cx="620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Repeated in 1 Sam. 26:23)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d) The Rich young ruler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(Mark 10:17-23)</a:t>
            </a:r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38918-7FDB-4EC9-F0C5-9F2104A22290}"/>
              </a:ext>
            </a:extLst>
          </p:cNvPr>
          <p:cNvSpPr txBox="1"/>
          <p:nvPr/>
        </p:nvSpPr>
        <p:spPr>
          <a:xfrm>
            <a:off x="0" y="767265"/>
            <a:ext cx="1196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“Jesus beholding him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loved him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said, One thing thou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lackest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hat Happened To The Rich Young Ruler? | Good News Unlimited">
            <a:extLst>
              <a:ext uri="{FF2B5EF4-FFF2-40B4-BE49-F238E27FC236}">
                <a16:creationId xmlns:a16="http://schemas.microsoft.com/office/drawing/2014/main" id="{BFEDCBA8-73D4-B953-AD5C-FCD33D9EE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7"/>
          <a:stretch/>
        </p:blipFill>
        <p:spPr bwMode="auto">
          <a:xfrm>
            <a:off x="8382000" y="2514600"/>
            <a:ext cx="3924300" cy="42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CE89B-885A-5BB8-38C1-834C38C1A9E3}"/>
              </a:ext>
            </a:extLst>
          </p:cNvPr>
          <p:cNvSpPr txBox="1"/>
          <p:nvPr/>
        </p:nvSpPr>
        <p:spPr>
          <a:xfrm>
            <a:off x="-85725" y="2090704"/>
            <a:ext cx="8305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thy way, sell whatsoever thou hast,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give to the poor,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thou shalt have treasure in heaven: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take up the cross, and follow me.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And he was sad at that saying,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went away grieved: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he had great possessions. ” </a:t>
            </a:r>
          </a:p>
        </p:txBody>
      </p:sp>
    </p:spTree>
    <p:extLst>
      <p:ext uri="{BB962C8B-B14F-4D97-AF65-F5344CB8AC3E}">
        <p14:creationId xmlns:p14="http://schemas.microsoft.com/office/powerpoint/2010/main" val="40954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B.  God Knows Just Where To Probe And Prune.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Jer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17:10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"I the LORD search the heart,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 try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</a:rPr>
              <a:t>Bāḥan</a:t>
            </a:r>
            <a:r>
              <a:rPr lang="en-US" sz="4000" b="1" dirty="0">
                <a:solidFill>
                  <a:srgbClr val="0000FF"/>
                </a:solidFill>
              </a:rPr>
              <a:t>’: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test, investigate, examine, prove)</a:t>
            </a:r>
            <a:endParaRPr lang="en-US" sz="4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reins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kilyâ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’: innermost being)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 David in 1 Sam. 25</a:t>
            </a:r>
            <a:endParaRPr 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Life of David: 16. David, Nabal &amp; Abigail | Bible Fun For Kids">
            <a:extLst>
              <a:ext uri="{FF2B5EF4-FFF2-40B4-BE49-F238E27FC236}">
                <a16:creationId xmlns:a16="http://schemas.microsoft.com/office/drawing/2014/main" id="{DE9878C3-C24F-E7F3-37D0-AB8FB8DA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014166"/>
            <a:ext cx="5105400" cy="384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FBE7E8-5916-19DC-5F92-222C1F4F3A6A}"/>
              </a:ext>
            </a:extLst>
          </p:cNvPr>
          <p:cNvSpPr txBox="1"/>
          <p:nvPr/>
        </p:nvSpPr>
        <p:spPr>
          <a:xfrm>
            <a:off x="0" y="2590800"/>
            <a:ext cx="6334124" cy="3219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even to give every man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according to his ways,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and according to the fruit of his doings."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240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Example: David 1 Sam. 25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4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1)	David had been anointed to be King, and yet spent   </a:t>
            </a:r>
          </a:p>
          <a:p>
            <a:pPr algn="l"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years as an outlaw, running from Saul’s jealousy.  </a:t>
            </a:r>
          </a:p>
          <a:p>
            <a:pPr algn="l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2) He had protected Naboth’s property, (7,16) </a:t>
            </a:r>
          </a:p>
          <a:p>
            <a:pPr algn="l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yet received a cruel rejection.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“Who is David”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Vs 10-12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3) In his anger, he was about to destroy Naboth    </a:t>
            </a:r>
          </a:p>
          <a:p>
            <a:pPr algn="l"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(21-22) when Abigail appealed to him to look    </a:t>
            </a:r>
          </a:p>
          <a:p>
            <a:pPr algn="l"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beyond the pain of his present circumstances, </a:t>
            </a:r>
          </a:p>
          <a:p>
            <a:pPr algn="l"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“pass the trust test.” (vs 29-31)</a:t>
            </a:r>
          </a:p>
          <a:p>
            <a:pPr algn="l">
              <a:spcBef>
                <a:spcPts val="12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God dealt with Naboth!   Vs 37,38  (See Ro.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12:19)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God Normally “Prunes” In One Of Four Areas.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1) 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People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(Our 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Relationships)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Mat 10:37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"He that loveth father or mother more than me is        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not worthy of me: and he that loveth son or daughter more than me is not worthy of me."</a:t>
            </a:r>
          </a:p>
          <a:p>
            <a:pPr lvl="0" algn="l">
              <a:lnSpc>
                <a:spcPct val="100000"/>
              </a:lnSpc>
              <a:spcBef>
                <a:spcPts val="180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	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Perspective  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Our 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Reasoning: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 (Genesis 22) </a:t>
            </a:r>
          </a:p>
          <a:p>
            <a:pPr lvl="0" algn="l">
              <a:lnSpc>
                <a:spcPct val="100000"/>
              </a:lnSpc>
              <a:spcBef>
                <a:spcPts val="180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Possessions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Our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Rewards/security)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 Cor. 8,9)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180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	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Pride: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Our Reputation) 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(Daniel 4; Phil. 3) </a:t>
            </a:r>
          </a:p>
          <a:p>
            <a:pPr algn="l">
              <a:spcBef>
                <a:spcPts val="180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9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CONCLUSION: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(Paul in Philippians 3:7-15)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1)  Paul realized that God had a purpose for his life,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and this purpose involved a process of pruning.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vs 7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“But what things were gain to me,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those I counted loss for Christ.”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2)  He wasn’t a passive bystander, but a participant,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who had to make many choices along the way.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(Notice the 13 “I’s” in this passage.)</a:t>
            </a:r>
          </a:p>
          <a:p>
            <a:pPr algn="l"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9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CONCLUSION: (Paul in Philippians 3:7-15)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  Each choice he made opened up new paths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and new choices. </a:t>
            </a:r>
          </a:p>
          <a:p>
            <a:pPr lvl="0" algn="l">
              <a:lnSpc>
                <a:spcPct val="100000"/>
              </a:lnSpc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4) 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Each choice involved a “trust test”,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which brought him into closer harmony and  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fellowship with Christ.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Vs. 10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“That I may know him, and the power of his resurrection, and the fellowship of his sufferings,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being made conformable unto his death;” </a:t>
            </a:r>
          </a:p>
          <a:p>
            <a:pPr algn="l"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APPLICATION:  </a:t>
            </a:r>
          </a:p>
          <a:p>
            <a:pPr marL="571500" lvl="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what area do you sense God might be 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“pruning” (testing) you?    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Relationships                Reasoning                                   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Rewards                        Reputation      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will your response be?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1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 Obey and Trust?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2)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Object and Resist?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3065B-D955-B6FC-5B1C-5698881A606D}"/>
              </a:ext>
            </a:extLst>
          </p:cNvPr>
          <p:cNvSpPr txBox="1"/>
          <p:nvPr/>
        </p:nvSpPr>
        <p:spPr>
          <a:xfrm>
            <a:off x="5410200" y="4267200"/>
            <a:ext cx="7829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(Produces Grace &amp; Growth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James 4:6-10)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D9A94-1B3A-B4BB-A9F1-735747CE8FE5}"/>
              </a:ext>
            </a:extLst>
          </p:cNvPr>
          <p:cNvSpPr txBox="1"/>
          <p:nvPr/>
        </p:nvSpPr>
        <p:spPr>
          <a:xfrm>
            <a:off x="5334000" y="5486400"/>
            <a:ext cx="7820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(Produces Grumbling &amp; Grief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Mark 10:22; Phil. 2:13-15)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5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2543210"/>
            <a:ext cx="11963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Purpose: 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15:16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8D0E9-9E0B-BBAE-5613-E0A54B0B926F}"/>
              </a:ext>
            </a:extLst>
          </p:cNvPr>
          <p:cNvSpPr txBox="1"/>
          <p:nvPr/>
        </p:nvSpPr>
        <p:spPr>
          <a:xfrm>
            <a:off x="1295400" y="5638800"/>
            <a:ext cx="8534400" cy="1107996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</a:t>
            </a:r>
            <a:r>
              <a:rPr kumimoji="0" lang="en-US" sz="66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bring forth fruit” 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193E8-61B4-090A-0DE8-2D8FA5611110}"/>
              </a:ext>
            </a:extLst>
          </p:cNvPr>
          <p:cNvSpPr txBox="1"/>
          <p:nvPr/>
        </p:nvSpPr>
        <p:spPr>
          <a:xfrm>
            <a:off x="381000" y="3940970"/>
            <a:ext cx="10972800" cy="1600438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have chosen you and </a:t>
            </a:r>
            <a:r>
              <a:rPr kumimoji="0" lang="en-US" sz="5400" b="1" i="1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ordained </a:t>
            </a:r>
            <a:r>
              <a:rPr kumimoji="0" lang="en-US" sz="54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tith’ēmi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appointed,  placed)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-76200" y="2570564"/>
            <a:ext cx="119634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Process:  vs 2-10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5F6A3-1B7D-04C1-6A29-0BE78A2E13DF}"/>
              </a:ext>
            </a:extLst>
          </p:cNvPr>
          <p:cNvSpPr txBox="1"/>
          <p:nvPr/>
        </p:nvSpPr>
        <p:spPr>
          <a:xfrm>
            <a:off x="632927" y="5813762"/>
            <a:ext cx="11277600" cy="1015663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r>
              <a:rPr kumimoji="0" lang="en-US" sz="6000" b="1" i="1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it may bring forth more fruit.”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8827F-9165-3119-F335-CD157CEAD4C1}"/>
              </a:ext>
            </a:extLst>
          </p:cNvPr>
          <p:cNvSpPr txBox="1"/>
          <p:nvPr/>
        </p:nvSpPr>
        <p:spPr>
          <a:xfrm>
            <a:off x="632926" y="3579717"/>
            <a:ext cx="10416073" cy="1015663"/>
          </a:xfrm>
          <a:prstGeom prst="rect">
            <a:avLst/>
          </a:prstGeom>
          <a:solidFill>
            <a:schemeClr val="bg1">
              <a:alpha val="54000"/>
            </a:schemeClr>
          </a:solidFill>
          <a:effectLst>
            <a:softEdge rad="2667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 branch that </a:t>
            </a:r>
            <a:r>
              <a:rPr kumimoji="0" lang="en-US" sz="6000" b="1" i="1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beareth</a:t>
            </a:r>
            <a:r>
              <a:rPr kumimoji="0" lang="en-US" sz="6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fruit,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0966E-21A3-CB74-CAE1-B52049C32397}"/>
              </a:ext>
            </a:extLst>
          </p:cNvPr>
          <p:cNvSpPr txBox="1"/>
          <p:nvPr/>
        </p:nvSpPr>
        <p:spPr>
          <a:xfrm>
            <a:off x="3142862" y="4461748"/>
            <a:ext cx="6134876" cy="1323439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</a:t>
            </a:r>
            <a:r>
              <a:rPr kumimoji="0" lang="en-US" sz="8000" b="1" i="1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purgeth</a:t>
            </a:r>
            <a:r>
              <a:rPr kumimoji="0" lang="en-US" sz="8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it,</a:t>
            </a:r>
          </a:p>
        </p:txBody>
      </p:sp>
    </p:spTree>
    <p:extLst>
      <p:ext uri="{BB962C8B-B14F-4D97-AF65-F5344CB8AC3E}">
        <p14:creationId xmlns:p14="http://schemas.microsoft.com/office/powerpoint/2010/main" val="19735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438"/>
            <a:ext cx="11887200" cy="5257562"/>
          </a:xfrm>
        </p:spPr>
        <p:txBody>
          <a:bodyPr>
            <a:normAutofit/>
          </a:bodyPr>
          <a:lstStyle/>
          <a:p>
            <a:pPr algn="l"/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To</a:t>
            </a:r>
            <a:r>
              <a:rPr lang="en-US" alt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Cleanse:</a:t>
            </a:r>
            <a:r>
              <a:rPr lang="en-US" alt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vs 3, 1 Jn 1:5-10</a:t>
            </a:r>
          </a:p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comes from the root word “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katharos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’” meaning to make clean, clear, and pure. </a:t>
            </a:r>
          </a:p>
          <a:p>
            <a:pPr algn="l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To Cut:  </a:t>
            </a:r>
            <a:r>
              <a:rPr lang="en-US" sz="4000" dirty="0" err="1"/>
              <a:t>kathairō</a:t>
            </a:r>
            <a:r>
              <a:rPr lang="en-US" sz="4000" dirty="0"/>
              <a:t> also means to prune/cut</a:t>
            </a:r>
            <a:br>
              <a:rPr lang="en-US" sz="4400" dirty="0"/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To remove infected branches.  (Sin) 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To redirect unproductive branches. (Self)</a:t>
            </a:r>
          </a:p>
          <a:p>
            <a:pPr algn="l"/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112E-2AF9-C610-0D90-ABA41ED40679}"/>
              </a:ext>
            </a:extLst>
          </p:cNvPr>
          <p:cNvSpPr txBox="1"/>
          <p:nvPr/>
        </p:nvSpPr>
        <p:spPr>
          <a:xfrm>
            <a:off x="3313" y="0"/>
            <a:ext cx="122312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The Point Of  Pruning/Purging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2,3   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Kathai’ro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actually has a double meaning: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350" y="923330"/>
            <a:ext cx="11887200" cy="593467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Just To “Remove” </a:t>
            </a:r>
          </a:p>
          <a:p>
            <a:pPr algn="l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12:2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“transformed by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renewing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your mind...”</a:t>
            </a:r>
          </a:p>
          <a:p>
            <a:pPr lvl="0" algn="l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Not to Hurt / Harm us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4:17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"our light affliction, …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worketh for us…”</a:t>
            </a:r>
          </a:p>
          <a:p>
            <a:pPr lvl="0" algn="l">
              <a:spcBef>
                <a:spcPts val="1800"/>
              </a:spcBef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Not to Terrorize, </a:t>
            </a:r>
          </a:p>
          <a:p>
            <a:pPr lvl="0">
              <a:spcBef>
                <a:spcPts val="1200"/>
              </a:spcBef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1:2-3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“Count it all joy when ye tall into diverse temptations,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 that the trial</a:t>
            </a:r>
            <a:endParaRPr lang="en-US" sz="4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faith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worketh patience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112E-2AF9-C610-0D90-ABA41ED40679}"/>
              </a:ext>
            </a:extLst>
          </p:cNvPr>
          <p:cNvSpPr txBox="1"/>
          <p:nvPr/>
        </p:nvSpPr>
        <p:spPr>
          <a:xfrm>
            <a:off x="152400" y="0"/>
            <a:ext cx="12231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The Purpose of  Pruning/Purging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2,3 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A574C-7A33-D5AB-01DE-FD51F66FF1DC}"/>
              </a:ext>
            </a:extLst>
          </p:cNvPr>
          <p:cNvSpPr txBox="1"/>
          <p:nvPr/>
        </p:nvSpPr>
        <p:spPr>
          <a:xfrm>
            <a:off x="6781800" y="1014169"/>
            <a:ext cx="6448424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To “Renovate”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E38EB-8188-E54A-BF14-168BCF5667FC}"/>
              </a:ext>
            </a:extLst>
          </p:cNvPr>
          <p:cNvSpPr txBox="1"/>
          <p:nvPr/>
        </p:nvSpPr>
        <p:spPr>
          <a:xfrm>
            <a:off x="6400800" y="2508472"/>
            <a:ext cx="67389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To Help Us Grow.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3F962-A6BE-F016-0CE8-6B35F781ECA2}"/>
              </a:ext>
            </a:extLst>
          </p:cNvPr>
          <p:cNvSpPr txBox="1"/>
          <p:nvPr/>
        </p:nvSpPr>
        <p:spPr>
          <a:xfrm>
            <a:off x="5657851" y="4115450"/>
            <a:ext cx="635317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to Test (Prove) us.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7048500"/>
          </a:xfrm>
        </p:spPr>
        <p:txBody>
          <a:bodyPr>
            <a:normAutofit fontScale="92500"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The Patience of Pruning</a:t>
            </a:r>
          </a:p>
          <a:p>
            <a:pPr lvl="0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A.  There is a “summer season” between the pruning and the “production” of fruit. Heb. 10:36  </a:t>
            </a:r>
          </a:p>
          <a:p>
            <a:pPr lvl="0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"For ye have need of patience, that,</a:t>
            </a:r>
          </a:p>
          <a:p>
            <a:pPr lvl="0">
              <a:spcBef>
                <a:spcPts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after ye have done the will of God, </a:t>
            </a:r>
          </a:p>
          <a:p>
            <a:pPr lvl="0">
              <a:spcBef>
                <a:spcPts val="0"/>
              </a:spcBef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ye might receive the promise."</a:t>
            </a:r>
            <a:endParaRPr lang="en-US" sz="5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Jms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“But let patience have her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perfect work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teleios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complete, from telos: to reach the goal)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ye may be perfect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entire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4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holok’lēros</a:t>
            </a:r>
            <a:r>
              <a:rPr lang="en-US" sz="4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from </a:t>
            </a:r>
            <a:r>
              <a:rPr lang="en-US" sz="40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holos</a:t>
            </a:r>
            <a:r>
              <a:rPr lang="en-US" sz="4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{whole} </a:t>
            </a:r>
          </a:p>
          <a:p>
            <a:pPr lvl="0">
              <a:spcBef>
                <a:spcPts val="0"/>
              </a:spcBef>
            </a:pPr>
            <a:r>
              <a:rPr lang="en-US" sz="4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Kleros </a:t>
            </a:r>
            <a:r>
              <a:rPr 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{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inheritance</a:t>
            </a:r>
            <a:r>
              <a:rPr 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}!</a:t>
            </a:r>
            <a:endParaRPr lang="en-US" sz="4000" b="1" i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lacking nothing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143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 The Pattern of Pruning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A. Pruning involves a “trust test”.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 They ultimately involve the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“trial of our faith.” 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(James 1:3; 1 Peter 1:7)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“the trial of your faith, being much more precious than of gold that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perisheth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though it be tried with fire,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might be found unto praise and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honour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glory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at the appearing of Jesus Christ:”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72771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 The Pattern of Pruning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A. Pruning usually involves a “trust test”.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2)  God asks us to yield something of value to Him,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even when we feel we have a legitimate right to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retain control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Mt 16:24-27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“If any man will come after me,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him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deny himself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take up his cross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follow me. </a:t>
            </a:r>
          </a:p>
          <a:p>
            <a:pPr marL="742950" lvl="0" indent="-742950">
              <a:lnSpc>
                <a:spcPct val="100000"/>
              </a:lnSpc>
              <a:spcBef>
                <a:spcPts val="1200"/>
              </a:spcBef>
              <a:buAutoNum type="arabicPlain" startAt="25"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whosoever will save his life shall lose it: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whosoever will lose his life for my sake shall find it.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39DC7-05E6-56FC-E07A-534E1D8719EC}"/>
              </a:ext>
            </a:extLst>
          </p:cNvPr>
          <p:cNvSpPr txBox="1"/>
          <p:nvPr/>
        </p:nvSpPr>
        <p:spPr>
          <a:xfrm>
            <a:off x="4343400" y="2949714"/>
            <a:ext cx="8189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(Ro. 12:1,2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“Reasonable service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val="7523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"/>
            <a:ext cx="12192000" cy="6667500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6600" b="1">
                <a:latin typeface="Times New Roman" panose="02020603050405020304" pitchFamily="18" charset="0"/>
                <a:ea typeface="Times New Roman" panose="02020603050405020304" pitchFamily="18" charset="0"/>
              </a:rPr>
              <a:t>4.  The Pattern of Pruning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800" b="1">
                <a:latin typeface="Times New Roman" panose="02020603050405020304" pitchFamily="18" charset="0"/>
                <a:ea typeface="Times New Roman" panose="02020603050405020304" pitchFamily="18" charset="0"/>
              </a:rPr>
              <a:t>  A. Pruning usually involves a “trust test”.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    2)  God asks us to yield something of value to Him,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even when we feel we have a legitimate right to 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retain control</a:t>
            </a:r>
            <a:r>
              <a:rPr lang="en-US" sz="40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. (Ro. 12:1,2)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     a) Abraham</a:t>
            </a:r>
            <a:r>
              <a:rPr lang="en-US" sz="40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.  Genesis 22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“Take now thy son Isaac…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and offer him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as a burnt offering…”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0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en-US" sz="4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Mormon Old Testament: Abraham and the Sacrifice of Isaac - YouTube">
            <a:extLst>
              <a:ext uri="{FF2B5EF4-FFF2-40B4-BE49-F238E27FC236}">
                <a16:creationId xmlns:a16="http://schemas.microsoft.com/office/drawing/2014/main" id="{93BBBB89-C5AA-3C7F-B29E-BA2061E9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5715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1449</Words>
  <Application>Microsoft Office PowerPoint</Application>
  <PresentationFormat>Widescreen</PresentationFormat>
  <Paragraphs>172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88</cp:revision>
  <dcterms:created xsi:type="dcterms:W3CDTF">2011-05-17T04:04:09Z</dcterms:created>
  <dcterms:modified xsi:type="dcterms:W3CDTF">2022-09-17T22:00:54Z</dcterms:modified>
</cp:coreProperties>
</file>