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60" r:id="rId3"/>
    <p:sldMasterId id="2147483691" r:id="rId4"/>
    <p:sldMasterId id="2147483771" r:id="rId5"/>
    <p:sldMasterId id="2147483755" r:id="rId6"/>
    <p:sldMasterId id="2147483772" r:id="rId7"/>
    <p:sldMasterId id="2147483735" r:id="rId8"/>
  </p:sldMasterIdLst>
  <p:notesMasterIdLst>
    <p:notesMasterId r:id="rId35"/>
  </p:notesMasterIdLst>
  <p:sldIdLst>
    <p:sldId id="375" r:id="rId9"/>
    <p:sldId id="380" r:id="rId10"/>
    <p:sldId id="378" r:id="rId11"/>
    <p:sldId id="379" r:id="rId12"/>
    <p:sldId id="377" r:id="rId13"/>
    <p:sldId id="381" r:id="rId14"/>
    <p:sldId id="335" r:id="rId15"/>
    <p:sldId id="345" r:id="rId16"/>
    <p:sldId id="337" r:id="rId17"/>
    <p:sldId id="341" r:id="rId18"/>
    <p:sldId id="331" r:id="rId19"/>
    <p:sldId id="354" r:id="rId20"/>
    <p:sldId id="357" r:id="rId21"/>
    <p:sldId id="362" r:id="rId22"/>
    <p:sldId id="297" r:id="rId23"/>
    <p:sldId id="365" r:id="rId24"/>
    <p:sldId id="369" r:id="rId25"/>
    <p:sldId id="370" r:id="rId26"/>
    <p:sldId id="371" r:id="rId27"/>
    <p:sldId id="383" r:id="rId28"/>
    <p:sldId id="382" r:id="rId29"/>
    <p:sldId id="374" r:id="rId30"/>
    <p:sldId id="325" r:id="rId31"/>
    <p:sldId id="326" r:id="rId32"/>
    <p:sldId id="332" r:id="rId33"/>
    <p:sldId id="366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40503"/>
    <a:srgbClr val="0033CC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C52D4-197E-4E43-B66E-D27BCC6C1BDB}" v="735" dt="2022-08-25T22:54:30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2" autoAdjust="0"/>
  </p:normalViewPr>
  <p:slideViewPr>
    <p:cSldViewPr>
      <p:cViewPr varScale="1">
        <p:scale>
          <a:sx n="100" d="100"/>
          <a:sy n="100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5D0E-B33A-45D3-A202-DD7C2650FBA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388C-619E-4EA8-8F41-D0563BDC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3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8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15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4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CDEC-1C15-4018-A253-A74962489D2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05A-D51D-45E1-A14B-97AEF925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8714-BEB0-4704-BACD-7173FF61F55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9234-BFB8-4D78-9883-D0C767016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C78D-0B10-4E9A-84E1-1C01D2299EF6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3024-ECDD-4359-9A9F-CCB6ACB56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2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19" y="375047"/>
            <a:ext cx="10977562" cy="803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9" y="1393031"/>
            <a:ext cx="10977562" cy="52506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4901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2346-2845-4E0D-B931-4C7CB5D713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3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91C4-4F8A-49BD-B6E1-33C27A053F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62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F3C1-BB6B-E591-84C8-A9F483A1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5E7F7-BEA1-5C86-2746-4B3D546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B3D7C-701B-C660-D0B5-B2A42EFD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0B7F7-B988-4BEC-ACA6-E950E7A5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4AA2A-AA90-F3E6-702F-4E867B57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A198E-FB39-4E72-A980-5C2851019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8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2" y="214313"/>
            <a:ext cx="10929937" cy="134838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7" y="1768079"/>
            <a:ext cx="10971609" cy="473943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74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A5E9-E25C-82B9-4112-B570335E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D394-1041-C677-9BB1-6407F8D3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297C-92CF-A9FC-9F5F-8D4F8767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F711-2166-4EF9-A65E-93D1815D295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0C3-F095-13BC-838B-50E407D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4DD53-5B84-5CF9-CB1A-818A60E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CDB-1591-4EC7-94B4-1F11EF9AE6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7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947A-28CC-6076-F423-9E65790F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6FB9-97FA-49CD-A432-1C55D5D5E57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7D4EB-78C4-BB60-2747-15DAA98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F930-00B4-88CC-EA7F-C841757C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7B0A1-6B10-4E9D-9643-5F416B44D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43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2ECE-6AC4-532A-F030-0425177F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E76E-EC36-4C18-B135-77769F829FA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32822-7F39-E405-C53D-B460F7DE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C3562-1DA6-EA0C-C222-375F5FEB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2FFD0-36CD-4BE0-9176-048C3486E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05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3D2D-1A7D-45E6-B9CF-91A6933B497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515D-1D43-45BA-81AB-A28A40BE8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7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BE4D-0CA2-4D0D-B262-6E830D7E7B2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7A8D-674F-4258-B184-0BDB5A12B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C2B0-76D3-45AF-9E81-3AA909BDE635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22FD-4C23-46AE-B78E-9C6EADC63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537D-9ED3-440E-9897-A5F4858B18A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E561-610A-4CCA-9FFB-0B1C80682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BDEC-47A8-4225-88FA-53FD4F343E8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D633-0D54-4BAD-ABF8-0869649DE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41DD-DCD7-4AE4-BBAF-081C0698AE49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E7FB-0FD9-40BB-8C35-58D67AD7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BE8E-E6A0-405A-925C-0002A6BB0AE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9066-1CAF-410D-B705-413E07D34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8D8A-27BB-4FB7-AA74-C97C8DE7656F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68E8-F842-4A98-82B6-800A6C072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7ABA98-C2B8-45A4-90EC-FF0ACD848AD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A4EF3-5CC6-4FFF-8885-737B2C4D1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51" r:id="rId3"/>
    <p:sldLayoutId id="2147483652" r:id="rId4"/>
    <p:sldLayoutId id="2147483653" r:id="rId5"/>
    <p:sldLayoutId id="214748369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8F7F4A0B-BEA8-6D95-5FF3-23AD1BE20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91531"/>
            <a:ext cx="10977562" cy="1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8DDD900-ED17-E664-783D-45E0287F0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598414"/>
            <a:ext cx="10977562" cy="525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pitchFamily="-120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pitchFamily="-120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pitchFamily="-120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E3118-5B04-4FE3-91EA-3933689FF9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2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E68472-FD74-093D-08C2-F81AB6690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B5E93A-BCF4-D1A9-AC99-4A0067AE0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57400"/>
            <a:ext cx="8026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F20C49-3838-19B5-C9A0-D1628FBC0B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4770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7CB336-C14C-0F9E-32E2-4F9A5E36C9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E5085F-B9EE-118E-C2A2-63865E72FA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AC4E032-FE29-4435-88E3-597D6064B5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2pPr>
      <a:lvl3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3pPr>
      <a:lvl4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4pPr>
      <a:lvl5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5pPr>
      <a:lvl6pPr marL="457200"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6pPr>
      <a:lvl7pPr marL="914400"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7pPr>
      <a:lvl8pPr marL="1371600"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8pPr>
      <a:lvl9pPr marL="1828800"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ABFC971-E94A-4D18-D6CB-6D600D5E3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428625"/>
            <a:ext cx="11001375" cy="10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3843-9CB3-1613-9958-0909192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BE9F2-1A32-82E4-9B12-3F1DBA577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9584-4AAD-1A1A-D207-0E7D01F3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C54D-18BD-D8DF-5A16-590C629EB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9AAE-781F-E536-12A5-2CB6E64B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92F4DD-380C-45B4-13CC-D65BA16A88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E1666A-B72A-3A74-06E3-830CAC6763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88197-6E6D-8E6B-DC22-7C0B4106D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49663-6ACE-4503-9EFE-32924139740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48C2-6353-6272-496E-70446741F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7AE4F-C5A2-B9DD-BC78-EAA517638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F4CD52-7233-47FC-B9C1-16394B4344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4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3" cy="954108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5" y="104"/>
            <a:ext cx="12039233" cy="1138773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-76200" y="2570564"/>
            <a:ext cx="11963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Process:  vs 2-10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5F6A3-1B7D-04C1-6A29-0BE78A2E13DF}"/>
              </a:ext>
            </a:extLst>
          </p:cNvPr>
          <p:cNvSpPr txBox="1"/>
          <p:nvPr/>
        </p:nvSpPr>
        <p:spPr>
          <a:xfrm>
            <a:off x="632927" y="5813762"/>
            <a:ext cx="11277600" cy="1015663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r>
              <a:rPr kumimoji="0" lang="en-US" sz="6000" b="1" i="1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it may bring forth more fruit.”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8827F-9165-3119-F335-CD157CEAD4C1}"/>
              </a:ext>
            </a:extLst>
          </p:cNvPr>
          <p:cNvSpPr txBox="1"/>
          <p:nvPr/>
        </p:nvSpPr>
        <p:spPr>
          <a:xfrm>
            <a:off x="632926" y="3579717"/>
            <a:ext cx="10416073" cy="1015663"/>
          </a:xfrm>
          <a:prstGeom prst="rect">
            <a:avLst/>
          </a:prstGeom>
          <a:solidFill>
            <a:schemeClr val="bg1">
              <a:alpha val="54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 branch that </a:t>
            </a:r>
            <a:r>
              <a:rPr kumimoji="0" lang="en-US" sz="6000" b="1" i="1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beareth</a:t>
            </a:r>
            <a:r>
              <a:rPr kumimoji="0" lang="en-US" sz="6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fruit,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0966E-21A3-CB74-CAE1-B52049C32397}"/>
              </a:ext>
            </a:extLst>
          </p:cNvPr>
          <p:cNvSpPr txBox="1"/>
          <p:nvPr/>
        </p:nvSpPr>
        <p:spPr>
          <a:xfrm>
            <a:off x="3142862" y="4461748"/>
            <a:ext cx="6134876" cy="1323439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</a:t>
            </a:r>
            <a:r>
              <a:rPr kumimoji="0" lang="en-US" sz="8000" b="1" i="1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purgeth</a:t>
            </a:r>
            <a:r>
              <a:rPr kumimoji="0" lang="en-US" sz="8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it,</a:t>
            </a:r>
          </a:p>
        </p:txBody>
      </p:sp>
    </p:spTree>
    <p:extLst>
      <p:ext uri="{BB962C8B-B14F-4D97-AF65-F5344CB8AC3E}">
        <p14:creationId xmlns:p14="http://schemas.microsoft.com/office/powerpoint/2010/main" val="19735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429000"/>
            <a:ext cx="11887200" cy="3185057"/>
          </a:xfrm>
        </p:spPr>
        <p:txBody>
          <a:bodyPr>
            <a:normAutofit/>
          </a:bodyPr>
          <a:lstStyle/>
          <a:p>
            <a:pPr marL="914400" indent="-914400" algn="l">
              <a:buAutoNum type="alphaUcPeriod"/>
            </a:pPr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Cleanse:</a:t>
            </a:r>
            <a:r>
              <a:rPr lang="en-US" alt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vs 3, 1 Jn 1:5-10</a:t>
            </a:r>
          </a:p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comes from the root word “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katharos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’” meaning to make clean, clear, and pure. 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15:3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are clean through the word …”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112E-2AF9-C610-0D90-ABA41ED40679}"/>
              </a:ext>
            </a:extLst>
          </p:cNvPr>
          <p:cNvSpPr txBox="1"/>
          <p:nvPr/>
        </p:nvSpPr>
        <p:spPr>
          <a:xfrm>
            <a:off x="0" y="1905000"/>
            <a:ext cx="122312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Of  Purging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2,3  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Kathai’ro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actually has a double meaning: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16C7F-9F88-2D16-2F22-A08C00DFE590}"/>
              </a:ext>
            </a:extLst>
          </p:cNvPr>
          <p:cNvSpPr txBox="1"/>
          <p:nvPr/>
        </p:nvSpPr>
        <p:spPr>
          <a:xfrm>
            <a:off x="457200" y="304800"/>
            <a:ext cx="11049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“every branch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fruit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purgeth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it may bring forth more fruit” </a:t>
            </a:r>
          </a:p>
        </p:txBody>
      </p:sp>
    </p:spTree>
    <p:extLst>
      <p:ext uri="{BB962C8B-B14F-4D97-AF65-F5344CB8AC3E}">
        <p14:creationId xmlns:p14="http://schemas.microsoft.com/office/powerpoint/2010/main" val="30722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142875" y="812899"/>
            <a:ext cx="120396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To Cut:  </a:t>
            </a:r>
            <a:r>
              <a:rPr lang="en-US" sz="4400" dirty="0" err="1">
                <a:effectLst/>
                <a:latin typeface="+mn-lt"/>
              </a:rPr>
              <a:t>kathairō</a:t>
            </a:r>
            <a:r>
              <a:rPr lang="en-US" sz="4400" dirty="0">
                <a:effectLst/>
                <a:latin typeface="+mn-lt"/>
              </a:rPr>
              <a:t> also means to prune/cut</a:t>
            </a:r>
            <a:br>
              <a:rPr lang="en-US" sz="4000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“Cutting” is required to: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 To cut away dead or dying (infected) growth.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b)  Allow Sunlight to reach the other branches.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c)  Increase the size and quality of the fruit.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d)  Encourage new Growth (or growth in a new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direction) and fruit to develop.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4:12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Word of God is quick and powerful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sharper than any two edged sword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203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Of  Purging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2,3    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76200" y="914400"/>
            <a:ext cx="120396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TO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(Hebrews 12:5-13)    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Discipline deals with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our lives.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It’s Part of being a child of God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7,8</a:t>
            </a:r>
          </a:p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It’s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Painful.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Heb. 12:11 </a:t>
            </a:r>
          </a:p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 It’s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Heb. 12:10,11 </a:t>
            </a:r>
          </a:p>
          <a:p>
            <a:pPr lvl="0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It’s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Heb 12:5-6</a:t>
            </a:r>
          </a:p>
          <a:p>
            <a:pPr lvl="0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 length and breadth of God’s Discipline </a:t>
            </a:r>
          </a:p>
          <a:p>
            <a:pPr lvl="0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depends on our response to Him.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 12:11)</a:t>
            </a:r>
          </a:p>
          <a:p>
            <a:pPr lvl="0"/>
            <a:endParaRPr 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1734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Motivations for Purging 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76200" y="771808"/>
            <a:ext cx="12039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 Discipline: Deals with the sin in our lives.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To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Direct: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Deals with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“self”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lives. 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15:2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branch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fruit, he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purgeth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 Pruning is necessary to deal with (direct)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 “wild nature” of the vine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1734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Motivations for Purging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F811E-915A-D846-F673-328AB53EE66C}"/>
              </a:ext>
            </a:extLst>
          </p:cNvPr>
          <p:cNvSpPr txBox="1"/>
          <p:nvPr/>
        </p:nvSpPr>
        <p:spPr>
          <a:xfrm>
            <a:off x="457200" y="4188128"/>
            <a:ext cx="113919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(a)  We want to “direct our own paths.” 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3:5-6)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Left alone, Grape branches tend to grow “wild”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(Is 5:2), working their way down into the dirt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 getting tangling between themselves. </a:t>
            </a:r>
            <a:endParaRPr lang="en-US" dirty="0">
              <a:solidFill>
                <a:srgbClr val="040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764" cy="6858000"/>
          </a:xfrm>
        </p:spPr>
      </p:pic>
      <p:pic>
        <p:nvPicPr>
          <p:cNvPr id="1030" name="Picture 6" descr="How to rescue and prune a neglected and untamed grapevine part 1! - YouTube">
            <a:extLst>
              <a:ext uri="{FF2B5EF4-FFF2-40B4-BE49-F238E27FC236}">
                <a16:creationId xmlns:a16="http://schemas.microsoft.com/office/drawing/2014/main" id="{D1019F93-A879-D740-47E4-F636EFF8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1981200"/>
            <a:ext cx="6705600" cy="4686299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8A0C4-272F-80F9-E6D1-CEDF203014AA}"/>
              </a:ext>
            </a:extLst>
          </p:cNvPr>
          <p:cNvSpPr txBox="1"/>
          <p:nvPr/>
        </p:nvSpPr>
        <p:spPr>
          <a:xfrm>
            <a:off x="6034088" y="2819400"/>
            <a:ext cx="6157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Pruning is the </a:t>
            </a:r>
            <a:b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solution!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378DD-1C93-793A-66B7-3BB6DF23A65E}"/>
              </a:ext>
            </a:extLst>
          </p:cNvPr>
          <p:cNvSpPr txBox="1"/>
          <p:nvPr/>
        </p:nvSpPr>
        <p:spPr>
          <a:xfrm>
            <a:off x="152400" y="-17597"/>
            <a:ext cx="11811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blocks the leaves exposure to the sun,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starving the branch of the nutrients necessary to develop healthy fruit.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0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764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A378DD-1C93-793A-66B7-3BB6DF23A65E}"/>
              </a:ext>
            </a:extLst>
          </p:cNvPr>
          <p:cNvSpPr txBox="1"/>
          <p:nvPr/>
        </p:nvSpPr>
        <p:spPr>
          <a:xfrm>
            <a:off x="152400" y="-17597"/>
            <a:ext cx="11811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  We’re too often content with leaves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  (looks)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“When there’s not enough fruit to store the carbohydrates</a:t>
            </a:r>
            <a:r>
              <a:rPr 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grapevine will over-compensate with increased foliage.”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(leaves)</a:t>
            </a:r>
          </a:p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(Ohio State Horticulture and Crop Science fact sheet)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026" name="Picture 2" descr="Examining the Effects of Vine Vigor on Grapes | SevenFifty Daily">
            <a:extLst>
              <a:ext uri="{FF2B5EF4-FFF2-40B4-BE49-F238E27FC236}">
                <a16:creationId xmlns:a16="http://schemas.microsoft.com/office/drawing/2014/main" id="{14DED2BC-9E8B-AF0C-0E43-568A9807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22" y="3124200"/>
            <a:ext cx="662576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A8B9B2-F594-24BD-6CC1-4F570C0DB417}"/>
              </a:ext>
            </a:extLst>
          </p:cNvPr>
          <p:cNvSpPr txBox="1"/>
          <p:nvPr/>
        </p:nvSpPr>
        <p:spPr>
          <a:xfrm>
            <a:off x="-211345" y="3127310"/>
            <a:ext cx="61302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Remember the “cursed” fig tree of Mt 21:19!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God’s looking for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Lasting Fruit!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(Jn 15:16)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2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11811000" cy="627864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Jn 15:2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branch that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 he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purgeth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it may bring forth more fruit” </a:t>
            </a:r>
          </a:p>
          <a:p>
            <a:pPr algn="ctr"/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“Pruning” of otherwise healthy branches is called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trial of your faith” 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 other passages such as James 1:3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 Peter 1:7.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11811000" cy="58785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does this, </a:t>
            </a:r>
            <a:r>
              <a:rPr lang="en-US" sz="6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to:</a:t>
            </a:r>
          </a:p>
          <a:p>
            <a:pPr marL="1143000" indent="-1143000">
              <a:buAutoNum type="arabicParenR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“remove”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12:2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“transformed by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renewing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your mind...”</a:t>
            </a:r>
          </a:p>
          <a:p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Anakai’nōsis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renovate, or make new.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trying to make room for healthier growth!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10:8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“our authority, which the Lord hath given us for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edification,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for your destruction”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F67DE-2B81-2390-DC6E-BFA8D47AE450}"/>
              </a:ext>
            </a:extLst>
          </p:cNvPr>
          <p:cNvSpPr txBox="1"/>
          <p:nvPr/>
        </p:nvSpPr>
        <p:spPr>
          <a:xfrm>
            <a:off x="6553200" y="1219200"/>
            <a:ext cx="6129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to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Renovate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BE4E9-A2A5-51B3-2C44-A1E6708ABE33}"/>
              </a:ext>
            </a:extLst>
          </p:cNvPr>
          <p:cNvSpPr txBox="1"/>
          <p:nvPr/>
        </p:nvSpPr>
        <p:spPr>
          <a:xfrm>
            <a:off x="3429000" y="4589740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Oikodomē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 comes from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doma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build)</a:t>
            </a:r>
          </a:p>
        </p:txBody>
      </p:sp>
    </p:spTree>
    <p:extLst>
      <p:ext uri="{BB962C8B-B14F-4D97-AF65-F5344CB8AC3E}">
        <p14:creationId xmlns:p14="http://schemas.microsoft.com/office/powerpoint/2010/main" val="41971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11811000" cy="575542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does this,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to: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Terrorize,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 are often preceded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Examinations allow us (and others) to recognize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aren’t really “tests” unless…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push you past your  last test. </a:t>
            </a:r>
            <a:endParaRPr lang="en-US" sz="36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you pull back,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D98C3-5748-EFE4-A9B2-D90A65C828E3}"/>
              </a:ext>
            </a:extLst>
          </p:cNvPr>
          <p:cNvSpPr txBox="1"/>
          <p:nvPr/>
        </p:nvSpPr>
        <p:spPr>
          <a:xfrm>
            <a:off x="5105400" y="1290429"/>
            <a:ext cx="6705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to </a:t>
            </a:r>
            <a:r>
              <a: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1:3-5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14C03-05F8-A91F-7423-A906B9E7B124}"/>
              </a:ext>
            </a:extLst>
          </p:cNvPr>
          <p:cNvSpPr txBox="1"/>
          <p:nvPr/>
        </p:nvSpPr>
        <p:spPr>
          <a:xfrm>
            <a:off x="7696200" y="2209800"/>
            <a:ext cx="411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examinations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9B5DE-964E-301C-BB7B-2BBDDAC32948}"/>
              </a:ext>
            </a:extLst>
          </p:cNvPr>
          <p:cNvSpPr txBox="1"/>
          <p:nvPr/>
        </p:nvSpPr>
        <p:spPr>
          <a:xfrm>
            <a:off x="2295525" y="3389025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areas of strength and weakness.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9CB0C-369F-8EBE-C503-89F5DA0824AC}"/>
              </a:ext>
            </a:extLst>
          </p:cNvPr>
          <p:cNvSpPr txBox="1"/>
          <p:nvPr/>
        </p:nvSpPr>
        <p:spPr>
          <a:xfrm>
            <a:off x="4343400" y="5274156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won’t learn more or grow.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5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F7010-3AA4-40B2-B9CA-63494EECEF9A}"/>
              </a:ext>
            </a:extLst>
          </p:cNvPr>
          <p:cNvSpPr txBox="1"/>
          <p:nvPr/>
        </p:nvSpPr>
        <p:spPr>
          <a:xfrm>
            <a:off x="135627" y="1"/>
            <a:ext cx="11960112" cy="1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8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God’s People</a:t>
            </a:r>
            <a:endParaRPr lang="en-US" sz="8086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-203200" y="1295400"/>
            <a:ext cx="7518400" cy="5047536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build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church</a:t>
            </a: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58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gates of hell shall not prevail against it.”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BF9EF-FDDD-C9DF-2DBA-26D67B91035F}"/>
              </a:ext>
            </a:extLst>
          </p:cNvPr>
          <p:cNvSpPr txBox="1"/>
          <p:nvPr/>
        </p:nvSpPr>
        <p:spPr>
          <a:xfrm>
            <a:off x="7620000" y="5942827"/>
            <a:ext cx="61991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16:7 </a:t>
            </a:r>
          </a:p>
        </p:txBody>
      </p:sp>
    </p:spTree>
    <p:extLst>
      <p:ext uri="{BB962C8B-B14F-4D97-AF65-F5344CB8AC3E}">
        <p14:creationId xmlns:p14="http://schemas.microsoft.com/office/powerpoint/2010/main" val="144004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14913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11811000" cy="64325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does this, Not to: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Hurt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4:17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"our light affliction, which is but for a moment,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worketh for us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Ro. 8:28)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exceeding and eternal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of glory;“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48:10-11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refined thee…;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ṣārap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purged)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chosen thee in the furnace of affliction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mine own sake, will I do it: for how should my name    </a:t>
            </a:r>
          </a:p>
          <a:p>
            <a:pPr lvl="0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be polluted?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D98C3-5748-EFE4-A9B2-D90A65C828E3}"/>
              </a:ext>
            </a:extLst>
          </p:cNvPr>
          <p:cNvSpPr txBox="1"/>
          <p:nvPr/>
        </p:nvSpPr>
        <p:spPr>
          <a:xfrm>
            <a:off x="3352800" y="1219200"/>
            <a:ext cx="876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to </a:t>
            </a:r>
            <a:r>
              <a:rPr kumimoji="0" lang="en-US" sz="6000" b="1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Help</a:t>
            </a:r>
            <a:r>
              <a:rPr kumimoji="0" lang="en-US" sz="6000" b="1" i="1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 </a:t>
            </a:r>
            <a:r>
              <a:rPr kumimoji="0" lang="en-US" sz="6000" b="1" i="1" u="sng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grow!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DEA4E-E224-2DA5-7867-9F7BAA528E2B}"/>
              </a:ext>
            </a:extLst>
          </p:cNvPr>
          <p:cNvSpPr txBox="1"/>
          <p:nvPr/>
        </p:nvSpPr>
        <p:spPr>
          <a:xfrm>
            <a:off x="3436145" y="5973544"/>
            <a:ext cx="858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will not give my glory unto another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2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9E48E-FD2F-DC3A-14B8-CA43E316F474}"/>
              </a:ext>
            </a:extLst>
          </p:cNvPr>
          <p:cNvSpPr txBox="1"/>
          <p:nvPr/>
        </p:nvSpPr>
        <p:spPr>
          <a:xfrm>
            <a:off x="114300" y="304800"/>
            <a:ext cx="11963400" cy="630942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God wouldn’t allow us to be hurt, 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any other method would be effective.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Not every “pain” is a result of pruning, 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every “pain” is an opportunity for growth.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(Ro. 8:28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 Your rebellious child is not God’s pruning,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it can produce growth in you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(Ps 76:10)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God doesn’t bring pain just to see how we’ll respond,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but can use the pain of sinful actions to bring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good to us, and glory to himself,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if we’ll yield to Him. (Ro. 8:28)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9E48E-FD2F-DC3A-14B8-CA43E316F474}"/>
              </a:ext>
            </a:extLst>
          </p:cNvPr>
          <p:cNvSpPr txBox="1"/>
          <p:nvPr/>
        </p:nvSpPr>
        <p:spPr>
          <a:xfrm>
            <a:off x="114300" y="304800"/>
            <a:ext cx="11963400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66:10-12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"For thou, O God, hast proved us: thou hast tried us, as silver is tried.  Thou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broughtest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into the net; thou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laidst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affliction upon our loins.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hast caused men to ride over our heads;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went through fire and through water: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DD8A0-BE20-B183-93E8-F9FD78F3DC75}"/>
              </a:ext>
            </a:extLst>
          </p:cNvPr>
          <p:cNvSpPr txBox="1"/>
          <p:nvPr/>
        </p:nvSpPr>
        <p:spPr>
          <a:xfrm>
            <a:off x="209550" y="3567112"/>
            <a:ext cx="11772900" cy="138499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thou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broughtest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 out into a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wealthy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place.“</a:t>
            </a:r>
          </a:p>
          <a:p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from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rāwâ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satisfy (slake our thirst)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F3FE05-6E47-8062-1A39-0C6B4C49FCDF}"/>
              </a:ext>
            </a:extLst>
          </p:cNvPr>
          <p:cNvSpPr txBox="1"/>
          <p:nvPr/>
        </p:nvSpPr>
        <p:spPr>
          <a:xfrm>
            <a:off x="304800" y="5044321"/>
            <a:ext cx="11772900" cy="1323439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Ps 17:15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behold thy face in righteousness: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shall be satisfied, when I awake,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6032C-10F2-B446-789E-AF9D5F33990C}"/>
              </a:ext>
            </a:extLst>
          </p:cNvPr>
          <p:cNvSpPr txBox="1"/>
          <p:nvPr/>
        </p:nvSpPr>
        <p:spPr>
          <a:xfrm>
            <a:off x="7467600" y="5564875"/>
            <a:ext cx="6229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 thy likeness.”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3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52400" y="424191"/>
            <a:ext cx="11811000" cy="563231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Application</a:t>
            </a:r>
            <a:r>
              <a:rPr lang="en-US" sz="3600" dirty="0"/>
              <a:t>: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confuse the pain of “discipline” and that of “direction.” 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12:1,2 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us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 aside 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weight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sin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so easily besets us and run with patience the race set before us.”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Although they have some similar characteristics, it is important to rightly discern what God is trying to accomplish so that we can respond correctly.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determine if the pain in our lives is due to discipline or direction?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94478"/>
              </p:ext>
            </p:extLst>
          </p:nvPr>
        </p:nvGraphicFramePr>
        <p:xfrm>
          <a:off x="76200" y="4618"/>
          <a:ext cx="12039600" cy="68912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3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</a:rPr>
                        <a:t>Questions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</a:rPr>
                        <a:t>Discipline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</a:rPr>
                        <a:t>Direction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What’s happening?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Pain</a:t>
                      </a:r>
                      <a:endParaRPr lang="en-US" sz="2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Pain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Why’s it  happening?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You’re Sinning</a:t>
                      </a:r>
                      <a:endParaRPr lang="en-US" sz="2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i="1" dirty="0">
                          <a:effectLst/>
                        </a:rPr>
                        <a:t>You’re doing right. </a:t>
                      </a:r>
                      <a:endParaRPr lang="en-US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What’s your level of Fruit?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Little or None</a:t>
                      </a:r>
                      <a:r>
                        <a:rPr lang="en-US" sz="3600" i="1" dirty="0">
                          <a:effectLst/>
                        </a:rPr>
                        <a:t>.</a:t>
                      </a:r>
                      <a:endParaRPr lang="en-US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Some fruit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What’s God looking for?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Spiritual Fruit</a:t>
                      </a:r>
                      <a:endParaRPr lang="en-US" sz="2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More fruit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needs to go?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Sin in my life</a:t>
                      </a:r>
                      <a:r>
                        <a:rPr lang="en-US" sz="3600" i="1" dirty="0">
                          <a:effectLst/>
                        </a:rPr>
                        <a:t>.</a:t>
                      </a:r>
                      <a:endParaRPr lang="en-US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Self rule in my life.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How should you feel?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Guilty, sad</a:t>
                      </a:r>
                      <a:endParaRPr lang="en-US" sz="2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Relief, trust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What should you do?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b="1" i="1" dirty="0">
                          <a:effectLst/>
                        </a:rPr>
                        <a:t>Repent / Confess</a:t>
                      </a:r>
                      <a:r>
                        <a:rPr lang="en-US" sz="2800" b="1" i="1" dirty="0">
                          <a:effectLst/>
                        </a:rPr>
                        <a:t>.</a:t>
                      </a:r>
                      <a:endParaRPr lang="en-US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Release /Cooperate.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When</a:t>
                      </a:r>
                      <a:r>
                        <a:rPr lang="en-US" sz="3200" baseline="0" dirty="0">
                          <a:effectLst/>
                        </a:rPr>
                        <a:t> does</a:t>
                      </a:r>
                      <a:r>
                        <a:rPr lang="en-US" sz="3200" dirty="0">
                          <a:effectLst/>
                        </a:rPr>
                        <a:t> the pain stop?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When I stop sinning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When God’s finished.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Ro. 8:28,29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456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B7CCDCEE-FF72-AAFF-044F-FBCFA4AB4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614159"/>
            <a:ext cx="8001000" cy="40386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John 15:5 </a:t>
            </a:r>
          </a:p>
          <a:p>
            <a:pPr marL="0" indent="0" algn="ctr">
              <a:buNone/>
            </a:pPr>
            <a:r>
              <a:rPr lang="en-US" sz="4400" b="1" i="1" dirty="0"/>
              <a:t>“I am the vine, </a:t>
            </a:r>
          </a:p>
          <a:p>
            <a:pPr marL="0" indent="0" algn="ctr">
              <a:buNone/>
            </a:pPr>
            <a:r>
              <a:rPr lang="en-US" sz="4400" b="1" i="1" dirty="0"/>
              <a:t>ye are the branches: </a:t>
            </a:r>
          </a:p>
          <a:p>
            <a:pPr marL="0" indent="0" algn="ctr">
              <a:buNone/>
            </a:pPr>
            <a:r>
              <a:rPr lang="en-US" sz="4400" b="1" i="1" dirty="0"/>
              <a:t>He that </a:t>
            </a:r>
            <a:r>
              <a:rPr lang="en-US" sz="4400" b="1" i="1" dirty="0" err="1"/>
              <a:t>abideth</a:t>
            </a:r>
            <a:r>
              <a:rPr lang="en-US" sz="4400" b="1" i="1" dirty="0"/>
              <a:t> in me, </a:t>
            </a:r>
          </a:p>
          <a:p>
            <a:pPr marL="0" indent="0" algn="ctr">
              <a:buNone/>
            </a:pPr>
            <a:r>
              <a:rPr lang="en-US" sz="4400" b="1" i="1" dirty="0"/>
              <a:t>and I in him,</a:t>
            </a:r>
          </a:p>
          <a:p>
            <a:pPr marL="0" indent="0">
              <a:buNone/>
            </a:pPr>
            <a:r>
              <a:rPr lang="en-US" sz="4400" b="1" i="1" dirty="0"/>
              <a:t> </a:t>
            </a:r>
            <a:endParaRPr lang="en-US" altLang="en-US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9DFC7-FE3D-4AE9-C729-D815B469788C}"/>
              </a:ext>
            </a:extLst>
          </p:cNvPr>
          <p:cNvSpPr txBox="1"/>
          <p:nvPr/>
        </p:nvSpPr>
        <p:spPr>
          <a:xfrm>
            <a:off x="457200" y="4689704"/>
            <a:ext cx="10896600" cy="213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the same bringeth forth much fruit: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for without me ye can do nothing.” </a:t>
            </a:r>
            <a:b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</a:b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5BB403-2EDC-2B8B-8063-AED87C1B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87" y="1478716"/>
            <a:ext cx="5878066" cy="54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54641-E44E-F17D-173A-86D202179161}"/>
              </a:ext>
            </a:extLst>
          </p:cNvPr>
          <p:cNvSpPr txBox="1"/>
          <p:nvPr/>
        </p:nvSpPr>
        <p:spPr>
          <a:xfrm>
            <a:off x="284641" y="4093960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How will </a:t>
            </a:r>
          </a:p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you respond?</a:t>
            </a:r>
          </a:p>
          <a:p>
            <a:pPr algn="ctr"/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Pr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3:5,6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57173-B144-99B8-1C76-E8C26E03A831}"/>
              </a:ext>
            </a:extLst>
          </p:cNvPr>
          <p:cNvSpPr txBox="1"/>
          <p:nvPr/>
        </p:nvSpPr>
        <p:spPr>
          <a:xfrm>
            <a:off x="4395" y="3429000"/>
            <a:ext cx="67774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Of Correction or Direction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F77BA-E087-B9A4-33F2-2EC453D1A6F5}"/>
              </a:ext>
            </a:extLst>
          </p:cNvPr>
          <p:cNvSpPr txBox="1"/>
          <p:nvPr/>
        </p:nvSpPr>
        <p:spPr>
          <a:xfrm>
            <a:off x="-291830" y="-233540"/>
            <a:ext cx="12420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What’s the Husbandman trying to accomplish in &amp; through your life?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E22C0-C636-17A6-C5E8-3D4F2DCFAD97}"/>
              </a:ext>
            </a:extLst>
          </p:cNvPr>
          <p:cNvSpPr txBox="1"/>
          <p:nvPr/>
        </p:nvSpPr>
        <p:spPr>
          <a:xfrm>
            <a:off x="51412" y="2705907"/>
            <a:ext cx="120773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Of cleansing or cutting?  </a:t>
            </a:r>
            <a:endParaRPr lang="en-US" sz="4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93428-48D0-F0FC-15E0-2454330949C1}"/>
              </a:ext>
            </a:extLst>
          </p:cNvPr>
          <p:cNvSpPr txBox="1"/>
          <p:nvPr/>
        </p:nvSpPr>
        <p:spPr>
          <a:xfrm>
            <a:off x="-77138" y="1368702"/>
            <a:ext cx="63181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Are you in a season of</a:t>
            </a:r>
          </a:p>
          <a:p>
            <a:pPr marL="11874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Production or Pruning?</a:t>
            </a:r>
          </a:p>
        </p:txBody>
      </p:sp>
    </p:spTree>
    <p:extLst>
      <p:ext uri="{BB962C8B-B14F-4D97-AF65-F5344CB8AC3E}">
        <p14:creationId xmlns:p14="http://schemas.microsoft.com/office/powerpoint/2010/main" val="1901944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76D1B3CB-6B1B-A151-A30E-33DB6272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4602"/>
            <a:ext cx="12192000" cy="914399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5867" b="1" dirty="0" err="1">
                <a:latin typeface="Georgia" panose="02040502050405020303" pitchFamily="18" charset="0"/>
              </a:rPr>
              <a:t>Ekklesia</a:t>
            </a:r>
            <a:r>
              <a:rPr lang="en-US" altLang="en-US" sz="5867" b="1" dirty="0">
                <a:latin typeface="Georgia" panose="02040502050405020303" pitchFamily="18" charset="0"/>
              </a:rPr>
              <a:t>: a called out 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3CC73-76BE-24DC-5C7D-32443C4E241E}"/>
              </a:ext>
            </a:extLst>
          </p:cNvPr>
          <p:cNvSpPr txBox="1"/>
          <p:nvPr/>
        </p:nvSpPr>
        <p:spPr>
          <a:xfrm>
            <a:off x="406400" y="3459368"/>
            <a:ext cx="11379200" cy="10259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belonging to the Lord. 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Mt 16:18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0" y="-126999"/>
            <a:ext cx="12192000" cy="17645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33" b="1" spc="-13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We’ve been discussing some of the ways God “pictures” or describes His people. </a:t>
            </a:r>
            <a:endParaRPr lang="en-US" sz="5333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4CB-98E6-A2D7-AEA7-629D5F8134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304800" y="1498601"/>
            <a:ext cx="7976381" cy="1764585"/>
          </a:xfrm>
          <a:prstGeom prst="rect">
            <a:avLst/>
          </a:prstGeom>
          <a:noFill/>
          <a:effectLst>
            <a:softEdge rad="2413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 pictures</a:t>
            </a:r>
          </a:p>
          <a:p>
            <a:pPr algn="ctr"/>
            <a:r>
              <a:rPr lang="en-US" sz="4267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(Treasure/Pearl)</a:t>
            </a:r>
            <a:endParaRPr lang="en-US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D0D1E-9673-14E5-9208-CD1C0A6C1387}"/>
              </a:ext>
            </a:extLst>
          </p:cNvPr>
          <p:cNvSpPr txBox="1"/>
          <p:nvPr/>
        </p:nvSpPr>
        <p:spPr>
          <a:xfrm>
            <a:off x="279790" y="3277783"/>
            <a:ext cx="7391791" cy="1682512"/>
          </a:xfrm>
          <a:prstGeom prst="rect">
            <a:avLst/>
          </a:prstGeom>
          <a:noFill/>
          <a:effectLst>
            <a:softEdge rad="1524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67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Progressive Pictures</a:t>
            </a:r>
          </a:p>
          <a:p>
            <a:pPr algn="ctr"/>
            <a:r>
              <a:rPr lang="en-US" sz="3733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67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Sheep, Vessels, Masterpieces)</a:t>
            </a:r>
            <a:endParaRPr lang="en-US" sz="3733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373C7-17B2-88AA-0157-53B9BC44676C}"/>
              </a:ext>
            </a:extLst>
          </p:cNvPr>
          <p:cNvSpPr txBox="1"/>
          <p:nvPr/>
        </p:nvSpPr>
        <p:spPr>
          <a:xfrm>
            <a:off x="559764" y="4888786"/>
            <a:ext cx="6247253" cy="1764585"/>
          </a:xfrm>
          <a:prstGeom prst="rect">
            <a:avLst/>
          </a:prstGeom>
          <a:noFill/>
          <a:effectLst>
            <a:softEdge rad="1524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1" u="none" strike="noStrike" kern="1200" cap="none" spc="-13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Personal Pictures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(Family,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Bride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40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0" y="0"/>
            <a:ext cx="12192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-13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 Practical Pictures:</a:t>
            </a:r>
          </a:p>
          <a:p>
            <a:r>
              <a:rPr lang="en-US" sz="4800" b="1" spc="-13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5" descr="The Christian Church – Jesus' Footprints">
            <a:extLst>
              <a:ext uri="{FF2B5EF4-FFF2-40B4-BE49-F238E27FC236}">
                <a16:creationId xmlns:a16="http://schemas.microsoft.com/office/drawing/2014/main" id="{7583A86C-DF9B-280C-FFAE-14B2AFEA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63"/>
            <a:ext cx="6477000" cy="40640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4EE6D-DE50-F9FA-E0F7-9A7D63E3D465}"/>
              </a:ext>
            </a:extLst>
          </p:cNvPr>
          <p:cNvSpPr txBox="1"/>
          <p:nvPr/>
        </p:nvSpPr>
        <p:spPr>
          <a:xfrm>
            <a:off x="-152399" y="5446675"/>
            <a:ext cx="6477000" cy="1200329"/>
          </a:xfrm>
          <a:prstGeom prst="rect">
            <a:avLst/>
          </a:prstGeom>
          <a:solidFill>
            <a:srgbClr val="040503">
              <a:alpha val="52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 are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body of Christ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1Cor 12:27; Eph. 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72764-E27B-2FC0-08CB-017515433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578039"/>
            <a:ext cx="6042464" cy="5108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CEE6B-5E76-7998-81A8-939EAE714580}"/>
              </a:ext>
            </a:extLst>
          </p:cNvPr>
          <p:cNvSpPr txBox="1"/>
          <p:nvPr/>
        </p:nvSpPr>
        <p:spPr>
          <a:xfrm>
            <a:off x="6446619" y="5181600"/>
            <a:ext cx="5798427" cy="1446550"/>
          </a:xfrm>
          <a:prstGeom prst="rect">
            <a:avLst/>
          </a:prstGeom>
          <a:solidFill>
            <a:srgbClr val="040503">
              <a:alpha val="62000"/>
            </a:srgb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are  God’s Husbandry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3:9</a:t>
            </a:r>
          </a:p>
        </p:txBody>
      </p:sp>
    </p:spTree>
    <p:extLst>
      <p:ext uri="{BB962C8B-B14F-4D97-AF65-F5344CB8AC3E}">
        <p14:creationId xmlns:p14="http://schemas.microsoft.com/office/powerpoint/2010/main" val="171529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96C21-5DB9-DA10-552F-12EFE7250F30}"/>
              </a:ext>
            </a:extLst>
          </p:cNvPr>
          <p:cNvSpPr txBox="1"/>
          <p:nvPr/>
        </p:nvSpPr>
        <p:spPr>
          <a:xfrm>
            <a:off x="990600" y="228600"/>
            <a:ext cx="10491359" cy="1015663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Productive farms/ lives require: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2A653-0CB2-A1B1-8624-3A49D3BCDA42}"/>
              </a:ext>
            </a:extLst>
          </p:cNvPr>
          <p:cNvSpPr txBox="1"/>
          <p:nvPr/>
        </p:nvSpPr>
        <p:spPr>
          <a:xfrm>
            <a:off x="609600" y="1752600"/>
            <a:ext cx="115824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Proactive Planning. Pr. 29:18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Practical Preparation.  Hosea 10:12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Purposeful Planting.  Gal. 6:7,8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Persistent Protecting. Job 1:10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Painful Pruning.  John 15 </a:t>
            </a:r>
          </a:p>
        </p:txBody>
      </p:sp>
    </p:spTree>
    <p:extLst>
      <p:ext uri="{BB962C8B-B14F-4D97-AF65-F5344CB8AC3E}">
        <p14:creationId xmlns:p14="http://schemas.microsoft.com/office/powerpoint/2010/main" val="2017003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0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John 15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6609" y="2974314"/>
            <a:ext cx="9647382" cy="12003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Picture: Vs 1,5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30FF1-08A7-8593-3D1A-F39131B3E2C7}"/>
              </a:ext>
            </a:extLst>
          </p:cNvPr>
          <p:cNvSpPr txBox="1"/>
          <p:nvPr/>
        </p:nvSpPr>
        <p:spPr>
          <a:xfrm>
            <a:off x="1141845" y="3969711"/>
            <a:ext cx="9647382" cy="1754326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228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am the true vine,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father is the Husbandman…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9BC00-DB84-049B-EAE5-C5248F578C67}"/>
              </a:ext>
            </a:extLst>
          </p:cNvPr>
          <p:cNvSpPr txBox="1"/>
          <p:nvPr/>
        </p:nvSpPr>
        <p:spPr>
          <a:xfrm>
            <a:off x="1504950" y="5579903"/>
            <a:ext cx="8648700" cy="1200329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are the branches.”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543210"/>
            <a:ext cx="11963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Purpose: 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15:16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8D0E9-9E0B-BBAE-5613-E0A54B0B926F}"/>
              </a:ext>
            </a:extLst>
          </p:cNvPr>
          <p:cNvSpPr txBox="1"/>
          <p:nvPr/>
        </p:nvSpPr>
        <p:spPr>
          <a:xfrm>
            <a:off x="1295400" y="5638800"/>
            <a:ext cx="8534400" cy="1107996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  <a:r>
              <a:rPr kumimoji="0" lang="en-US" sz="66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bring forth fruit” 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193E8-61B4-090A-0DE8-2D8FA5611110}"/>
              </a:ext>
            </a:extLst>
          </p:cNvPr>
          <p:cNvSpPr txBox="1"/>
          <p:nvPr/>
        </p:nvSpPr>
        <p:spPr>
          <a:xfrm>
            <a:off x="381000" y="3940970"/>
            <a:ext cx="10972800" cy="1600438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have chosen you and </a:t>
            </a:r>
            <a:r>
              <a:rPr kumimoji="0" lang="en-US" sz="5400" b="1" i="1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ordained </a:t>
            </a:r>
            <a:r>
              <a:rPr kumimoji="0" lang="en-US" sz="54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tith’ēmi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appointed,  placed)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Default Design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Presentation">
  <a:themeElements>
    <a:clrScheme name="Blank Presentatio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lank Presentation">
      <a:majorFont>
        <a:latin typeface="Copperplate Gothic Bol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Belong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1530</Words>
  <Application>Microsoft Office PowerPoint</Application>
  <PresentationFormat>Widescreen</PresentationFormat>
  <Paragraphs>203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Calibri</vt:lpstr>
      <vt:lpstr>Calibri Light</vt:lpstr>
      <vt:lpstr>Copperplate Gothic Bold</vt:lpstr>
      <vt:lpstr>Georgia</vt:lpstr>
      <vt:lpstr>Lucida Grande</vt:lpstr>
      <vt:lpstr>Times New Roman</vt:lpstr>
      <vt:lpstr>Wingdings</vt:lpstr>
      <vt:lpstr>Office Theme</vt:lpstr>
      <vt:lpstr>1_Default Design</vt:lpstr>
      <vt:lpstr>Blank Presentation</vt:lpstr>
      <vt:lpstr>Blank Presentation</vt:lpstr>
      <vt:lpstr>YouBelong</vt:lpstr>
      <vt:lpstr>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80</cp:revision>
  <dcterms:created xsi:type="dcterms:W3CDTF">2011-05-17T04:04:09Z</dcterms:created>
  <dcterms:modified xsi:type="dcterms:W3CDTF">2022-08-28T13:28:38Z</dcterms:modified>
</cp:coreProperties>
</file>