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4" r:id="rId2"/>
    <p:sldMasterId id="2147483680" r:id="rId3"/>
  </p:sldMasterIdLst>
  <p:notesMasterIdLst>
    <p:notesMasterId r:id="rId48"/>
  </p:notesMasterIdLst>
  <p:sldIdLst>
    <p:sldId id="490" r:id="rId4"/>
    <p:sldId id="451" r:id="rId5"/>
    <p:sldId id="453" r:id="rId6"/>
    <p:sldId id="486" r:id="rId7"/>
    <p:sldId id="498" r:id="rId8"/>
    <p:sldId id="488" r:id="rId9"/>
    <p:sldId id="458" r:id="rId10"/>
    <p:sldId id="459" r:id="rId11"/>
    <p:sldId id="492" r:id="rId12"/>
    <p:sldId id="479" r:id="rId13"/>
    <p:sldId id="494" r:id="rId14"/>
    <p:sldId id="270" r:id="rId15"/>
    <p:sldId id="457" r:id="rId16"/>
    <p:sldId id="462" r:id="rId17"/>
    <p:sldId id="499" r:id="rId18"/>
    <p:sldId id="464" r:id="rId19"/>
    <p:sldId id="465" r:id="rId20"/>
    <p:sldId id="482" r:id="rId21"/>
    <p:sldId id="466" r:id="rId22"/>
    <p:sldId id="480" r:id="rId23"/>
    <p:sldId id="463" r:id="rId24"/>
    <p:sldId id="483" r:id="rId25"/>
    <p:sldId id="467" r:id="rId26"/>
    <p:sldId id="468" r:id="rId27"/>
    <p:sldId id="493" r:id="rId28"/>
    <p:sldId id="469" r:id="rId29"/>
    <p:sldId id="265" r:id="rId30"/>
    <p:sldId id="470" r:id="rId31"/>
    <p:sldId id="471" r:id="rId32"/>
    <p:sldId id="472" r:id="rId33"/>
    <p:sldId id="473" r:id="rId34"/>
    <p:sldId id="475" r:id="rId35"/>
    <p:sldId id="476" r:id="rId36"/>
    <p:sldId id="496" r:id="rId37"/>
    <p:sldId id="474" r:id="rId38"/>
    <p:sldId id="460" r:id="rId39"/>
    <p:sldId id="484" r:id="rId40"/>
    <p:sldId id="454" r:id="rId41"/>
    <p:sldId id="497" r:id="rId42"/>
    <p:sldId id="445" r:id="rId43"/>
    <p:sldId id="452" r:id="rId44"/>
    <p:sldId id="449" r:id="rId45"/>
    <p:sldId id="263" r:id="rId46"/>
    <p:sldId id="487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A8E3A-1756-4067-A092-5614436A510D}" v="246" dt="2024-03-23T17:17:20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279" autoAdjust="0"/>
  </p:normalViewPr>
  <p:slideViewPr>
    <p:cSldViewPr>
      <p:cViewPr varScale="1">
        <p:scale>
          <a:sx n="104" d="100"/>
          <a:sy n="104" d="100"/>
        </p:scale>
        <p:origin x="8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88FDB-F48D-4393-9841-4ABE89873719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763F6-640C-48E4-B092-9E5A01D9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7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7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8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8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7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8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2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4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234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3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22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4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4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709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763F6-640C-48E4-B092-9E5A01D9F42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7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0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5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0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18E69E-82BB-384C-AD4C-1785DB0121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9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580EF-867C-4A7B-B889-F0617B3E635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9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26CA9-0C16-4EC8-8010-D4506E97ADB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69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5944E-9022-4C2F-9632-6397A60AE29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16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0030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C092AE-952B-CD41-BE6E-427EE4675C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45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848AE-0D6D-4474-8412-C44CF47BAD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8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4D13-A92C-47F0-A032-F52C038E4C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2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2E542-43D2-4903-9BF9-156690F002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51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7CCC2-43BB-48E5-872B-AC7F81C1EB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1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E3997-2299-4B4D-8E74-38DDC86696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640F1-396E-46FE-A4A1-EC56FEEEAB6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3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A91E-21F9-4904-B2A0-257927ED68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10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1ADB-1B2E-48A7-A8B5-835B806ADE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5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F3E4-90B1-4E7A-8201-EF77BAC663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58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7219" y="79252"/>
            <a:ext cx="10977563" cy="190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57795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eorgia" panose="02040502050405020303" pitchFamily="18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76938" y="1982391"/>
            <a:ext cx="5597426" cy="487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797" tIns="50797" rIns="180838" bIns="507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6148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867" b="1" i="1" kern="1200">
          <a:solidFill>
            <a:srgbClr val="EDEEDC"/>
          </a:solidFill>
          <a:latin typeface="+mj-lt"/>
          <a:ea typeface="+mj-ea"/>
          <a:cs typeface="+mj-cs"/>
          <a:sym typeface="Georgia" panose="02040502050405020303" pitchFamily="18" charset="0"/>
        </a:defRPr>
      </a:lvl1pPr>
      <a:lvl2pPr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867" b="1" i="1">
          <a:solidFill>
            <a:srgbClr val="EDEEDC"/>
          </a:solidFill>
          <a:latin typeface="Georgia" panose="02040502050405020303" pitchFamily="18" charset="0"/>
          <a:ea typeface="ヒラギノ明朝 ProN W6" pitchFamily="1" charset="-128"/>
          <a:sym typeface="Georgia" panose="02040502050405020303" pitchFamily="18" charset="0"/>
        </a:defRPr>
      </a:lvl9pPr>
    </p:titleStyle>
    <p:bodyStyle>
      <a:lvl1pPr marL="342665" indent="-338200" algn="l" rtl="0" fontAlgn="base">
        <a:spcBef>
          <a:spcPts val="773"/>
        </a:spcBef>
        <a:spcAft>
          <a:spcPct val="0"/>
        </a:spcAft>
        <a:buClr>
          <a:srgbClr val="EDEEDC"/>
        </a:buClr>
        <a:buSzPct val="100000"/>
        <a:buFont typeface="Lucida Grande" pitchFamily="1" charset="0"/>
        <a:buChar char="•"/>
        <a:defRPr sz="3094" kern="1200">
          <a:solidFill>
            <a:srgbClr val="EDEEDC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02072" indent="-274578" algn="l" rtl="0" fontAlgn="base">
        <a:spcBef>
          <a:spcPts val="642"/>
        </a:spcBef>
        <a:spcAft>
          <a:spcPct val="0"/>
        </a:spcAft>
        <a:buClr>
          <a:srgbClr val="EDEEDC"/>
        </a:buClr>
        <a:buSzPct val="100000"/>
        <a:buFont typeface="Lucida Grande" pitchFamily="1" charset="0"/>
        <a:buChar char="–"/>
        <a:defRPr sz="2672" kern="1200">
          <a:solidFill>
            <a:srgbClr val="EDEEDC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11707" indent="-228815" algn="l" rtl="0" fontAlgn="base">
        <a:spcBef>
          <a:spcPts val="562"/>
        </a:spcBef>
        <a:spcAft>
          <a:spcPct val="0"/>
        </a:spcAft>
        <a:buClr>
          <a:srgbClr val="EDEEDC"/>
        </a:buClr>
        <a:buSzPct val="100000"/>
        <a:buFont typeface="Lucida Grande" pitchFamily="1" charset="0"/>
        <a:buChar char="•"/>
        <a:defRPr sz="2391" kern="1200">
          <a:solidFill>
            <a:srgbClr val="EDEEDC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67104" indent="-227699" algn="l" rtl="0" fontAlgn="base">
        <a:spcBef>
          <a:spcPts val="484"/>
        </a:spcBef>
        <a:spcAft>
          <a:spcPct val="0"/>
        </a:spcAft>
        <a:buClr>
          <a:srgbClr val="EDEEDC"/>
        </a:buClr>
        <a:buSzPct val="100000"/>
        <a:buFont typeface="Lucida Grande" pitchFamily="1" charset="0"/>
        <a:buChar char="–"/>
        <a:defRPr sz="1969" kern="1200">
          <a:solidFill>
            <a:srgbClr val="EDEEDC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23619" indent="-226583" algn="l" rtl="0" fontAlgn="base">
        <a:spcBef>
          <a:spcPts val="484"/>
        </a:spcBef>
        <a:spcAft>
          <a:spcPct val="0"/>
        </a:spcAft>
        <a:buClr>
          <a:srgbClr val="EDEEDC"/>
        </a:buClr>
        <a:buSzPct val="100000"/>
        <a:buFont typeface="Lucida Grande" pitchFamily="1" charset="0"/>
        <a:buChar char="»"/>
        <a:defRPr sz="1969" kern="1200">
          <a:solidFill>
            <a:srgbClr val="EDEEDC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9075"/>
            <a:ext cx="1107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38099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990600"/>
            <a:ext cx="11074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6806DE-D5D3-1C43-8A26-058803FE4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0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Symbol" charset="2"/>
        <a:buChar char="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2" name="Picture 4" descr="Faith Under Fire Part One">
            <a:extLst>
              <a:ext uri="{FF2B5EF4-FFF2-40B4-BE49-F238E27FC236}">
                <a16:creationId xmlns:a16="http://schemas.microsoft.com/office/drawing/2014/main" id="{861E2355-102E-08B6-ED90-127996CC3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3" b="195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98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125730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There be “false” faith?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(persuasion)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tested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order to be trusted! </a:t>
            </a:r>
            <a:r>
              <a:rPr lang="en-US" sz="6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(conviction)</a:t>
            </a:r>
          </a:p>
          <a:p>
            <a:pPr marL="0" indent="0" algn="ctr">
              <a:spcBef>
                <a:spcPts val="0"/>
              </a:spcBef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48:10-12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“Behold, I have </a:t>
            </a:r>
            <a:r>
              <a:rPr lang="en-US" sz="6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…;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ṣārap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purged, </a:t>
            </a:r>
            <a:r>
              <a:rPr lang="en-US" sz="4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fused. {joined}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have chosen thee in the furnace of affliction.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mine own sake will I do it…,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how shall my name be polluted.”</a:t>
            </a:r>
            <a:endParaRPr lang="en-US" sz="4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63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125730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untested is untrusted.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5486400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spcBef>
                <a:spcPts val="0"/>
              </a:spcBef>
            </a:pP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48:10-12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“Behold, I have </a:t>
            </a:r>
            <a:r>
              <a:rPr lang="en-US" sz="6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refined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thee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…;</a:t>
            </a:r>
          </a:p>
          <a:p>
            <a:pPr marL="0" lvl="0" indent="0" algn="ctr">
              <a:spcBef>
                <a:spcPts val="0"/>
              </a:spcBef>
            </a:pP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ṣārap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purged, </a:t>
            </a:r>
            <a:r>
              <a:rPr lang="en-US" sz="480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fused. {joined}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Notice How Jesus sought to “Fuse the Faith”</a:t>
            </a:r>
          </a:p>
          <a:p>
            <a:pPr marL="0" indent="0" algn="ctr">
              <a:spcBef>
                <a:spcPts val="0"/>
              </a:spcBef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His disciples.</a:t>
            </a:r>
            <a:endParaRPr lang="en-US" sz="96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53891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11544299" cy="1903139"/>
          </a:xfrm>
          <a:ln/>
        </p:spPr>
        <p:txBody>
          <a:bodyPr vert="horz" wrap="square" lIns="0" tIns="0" rIns="81275" bIns="0" numCol="1" anchor="ctr" anchorCtr="0" compatLnSpc="1">
            <a:prstTxWarp prst="textNoShape">
              <a:avLst/>
            </a:prstTxWarp>
          </a:bodyPr>
          <a:lstStyle/>
          <a:p>
            <a:pPr marL="40182" indent="-40182"/>
            <a:br>
              <a:rPr lang="en-US" altLang="en-US" sz="5400" dirty="0"/>
            </a:br>
            <a:r>
              <a:rPr lang="en-US" alt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“Faith under Fire!”</a:t>
            </a:r>
            <a:br>
              <a:rPr lang="en-US" alt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5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3FBB1E-82E5-463C-AB3B-6FB0DFF6E004}"/>
              </a:ext>
            </a:extLst>
          </p:cNvPr>
          <p:cNvSpPr/>
          <p:nvPr/>
        </p:nvSpPr>
        <p:spPr>
          <a:xfrm>
            <a:off x="190501" y="990600"/>
            <a:ext cx="11871849" cy="1446550"/>
          </a:xfrm>
          <a:prstGeom prst="rect">
            <a:avLst/>
          </a:prstGeom>
          <a:solidFill>
            <a:schemeClr val="bg1"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11: 9-10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“Hosanna; Blessed is he that cometh in the name of the Lord: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062DAC-3BCE-463D-A9AE-A877894EA849}"/>
              </a:ext>
            </a:extLst>
          </p:cNvPr>
          <p:cNvSpPr/>
          <p:nvPr/>
        </p:nvSpPr>
        <p:spPr>
          <a:xfrm>
            <a:off x="4343400" y="2589550"/>
            <a:ext cx="7626286" cy="2954655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Blessed be the kingdom of our father David, that cometh in the name of the Lord: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Hosanna in the highest.”</a:t>
            </a:r>
            <a:endParaRPr lang="en-US" sz="5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D7139-451F-4660-AFC9-7FE580FA4072}"/>
              </a:ext>
            </a:extLst>
          </p:cNvPr>
          <p:cNvSpPr txBox="1"/>
          <p:nvPr/>
        </p:nvSpPr>
        <p:spPr>
          <a:xfrm>
            <a:off x="126601" y="60960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Hosanna:  from Yasha: save 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91439F-FE9E-1FB9-332F-08BF6666719A}"/>
              </a:ext>
            </a:extLst>
          </p:cNvPr>
          <p:cNvSpPr txBox="1"/>
          <p:nvPr/>
        </p:nvSpPr>
        <p:spPr>
          <a:xfrm>
            <a:off x="8077200" y="6096000"/>
            <a:ext cx="6236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and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na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+mn-cs"/>
              </a:rPr>
              <a:t>: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04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799" y="-25153"/>
            <a:ext cx="11496583" cy="1549153"/>
          </a:xfrm>
          <a:solidFill>
            <a:schemeClr val="bg1">
              <a:alpha val="44000"/>
            </a:schemeClr>
          </a:solidFill>
          <a:ln/>
        </p:spPr>
        <p:txBody>
          <a:bodyPr vert="horz" wrap="square" lIns="0" tIns="0" rIns="81275" bIns="0" numCol="1" anchor="ctr" anchorCtr="0" compatLnSpc="1">
            <a:prstTxWarp prst="textNoShape">
              <a:avLst/>
            </a:prstTxWarp>
          </a:bodyPr>
          <a:lstStyle/>
          <a:p>
            <a:pPr marL="40182" indent="-40182"/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15:12-13 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”What will ye then that I shall do unto him whom ye call the King of the Jews? </a:t>
            </a:r>
            <a:br>
              <a:rPr lang="en-US" sz="4400" dirty="0"/>
            </a:br>
            <a:endParaRPr lang="en-US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B555E-7ECC-4184-8B69-7BC6ABA991A8}"/>
              </a:ext>
            </a:extLst>
          </p:cNvPr>
          <p:cNvSpPr/>
          <p:nvPr/>
        </p:nvSpPr>
        <p:spPr>
          <a:xfrm>
            <a:off x="7122909" y="2286000"/>
            <a:ext cx="4765338" cy="1938992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cried out Crucify him!”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4D9386-7BF3-42A5-9FC2-CFBF701F4484}"/>
              </a:ext>
            </a:extLst>
          </p:cNvPr>
          <p:cNvSpPr/>
          <p:nvPr/>
        </p:nvSpPr>
        <p:spPr>
          <a:xfrm>
            <a:off x="609600" y="5983881"/>
            <a:ext cx="11811000" cy="93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changed their cheers to jeers?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Pin on Jesus">
            <a:extLst>
              <a:ext uri="{FF2B5EF4-FFF2-40B4-BE49-F238E27FC236}">
                <a16:creationId xmlns:a16="http://schemas.microsoft.com/office/drawing/2014/main" id="{E4AD935B-E66F-DE7B-5170-AE78B4F1E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" y="1688847"/>
            <a:ext cx="6940502" cy="44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73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050369"/>
            <a:ext cx="11908971" cy="1845231"/>
          </a:xfrm>
        </p:spPr>
        <p:txBody>
          <a:bodyPr>
            <a:normAutofit lnSpcReduction="10000"/>
          </a:bodyPr>
          <a:lstStyle/>
          <a:p>
            <a:pPr marL="914400" indent="-914400">
              <a:buAutoNum type="arabicPeriod"/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11:12-19</a:t>
            </a:r>
            <a:endParaRPr lang="en-US" sz="7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600" b="1" dirty="0"/>
              <a:t>A. He Cursed the fruitless fig tree. V 13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62DFC-81AA-4ADB-AB08-08B5A55F7763}"/>
              </a:ext>
            </a:extLst>
          </p:cNvPr>
          <p:cNvSpPr/>
          <p:nvPr/>
        </p:nvSpPr>
        <p:spPr>
          <a:xfrm>
            <a:off x="228600" y="127039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follow Jesus steps  </a:t>
            </a:r>
            <a:endParaRPr lang="en-US" sz="7200" b="1" dirty="0"/>
          </a:p>
        </p:txBody>
      </p:sp>
      <p:pic>
        <p:nvPicPr>
          <p:cNvPr id="5" name="Picture 4" descr="A picture containing person, outdoor, sitting&#10;&#10;Description generated with high confidence">
            <a:extLst>
              <a:ext uri="{FF2B5EF4-FFF2-40B4-BE49-F238E27FC236}">
                <a16:creationId xmlns:a16="http://schemas.microsoft.com/office/drawing/2014/main" id="{08A726D3-7F37-4190-A25A-314ADF661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179320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759FEC-EB48-43F9-A011-1C539C5E2457}"/>
              </a:ext>
            </a:extLst>
          </p:cNvPr>
          <p:cNvSpPr txBox="1"/>
          <p:nvPr/>
        </p:nvSpPr>
        <p:spPr>
          <a:xfrm>
            <a:off x="4278882" y="2664768"/>
            <a:ext cx="746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found nothing but leaves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5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1000"/>
            <a:ext cx="11908971" cy="63246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11:12-19</a:t>
            </a:r>
            <a:endParaRPr lang="en-US" sz="7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600" b="1" dirty="0"/>
              <a:t>A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He Cursed the fruitless fig tree.</a:t>
            </a:r>
          </a:p>
          <a:p>
            <a:pPr marL="0" indent="0">
              <a:buNone/>
            </a:pPr>
            <a:r>
              <a:rPr lang="en-US" sz="5400" b="1" dirty="0"/>
              <a:t>   1)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 tree is a picture of Israel!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Hos. 9:10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“I found Israel like grapes in the wilderness; I saw your fathers as the first ripe fig tree”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Is. 5:7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vineyard of the Lord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the house of Israel”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1" y="0"/>
            <a:ext cx="11908971" cy="6858000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He Cursed the fruitless fig tree. 12-14</a:t>
            </a: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was “fruitless” in spite of God’s care.</a:t>
            </a:r>
          </a:p>
          <a:p>
            <a:pPr marL="0" indent="0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13:6-9 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 certain man had a fig tree     </a:t>
            </a:r>
          </a:p>
          <a:p>
            <a:pPr marL="0" indent="0">
              <a:buNone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planted in his vineyard; and he came and    </a:t>
            </a:r>
          </a:p>
          <a:p>
            <a:pPr marL="0" indent="0">
              <a:buNone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sought fruit thereon,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found none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said he unto the dresser of his vineyard, Behold, these three years I come seeking fruit on this fig tree, and find none: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cut it down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buNone/>
            </a:pPr>
            <a:r>
              <a:rPr lang="en-US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6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cumbereth</a:t>
            </a:r>
            <a:r>
              <a:rPr lang="en-US" sz="6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 the ground?”</a:t>
            </a:r>
          </a:p>
          <a:p>
            <a:pPr marL="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7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0"/>
            <a:ext cx="12140682" cy="6705600"/>
          </a:xfrm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11:12-19</a:t>
            </a:r>
            <a:endParaRPr lang="en-US" sz="7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A. He Cursed the fruitless fig tree.</a:t>
            </a:r>
          </a:p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He expect “fruit” from us?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Jn. 15:8,16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“Herein is my Father glorified,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bear much fruit;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shall ye be </a:t>
            </a:r>
          </a:p>
          <a:p>
            <a:pPr marL="0" indent="0" algn="ctr">
              <a:buNone/>
            </a:pP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my disciples.” </a:t>
            </a: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AAB45-782E-4A49-9AF4-BE659819F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4417506" cy="287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1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0"/>
            <a:ext cx="12064482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What happens if we’re “Fruitless?”</a:t>
            </a: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41DE18-1D31-4946-82BE-01E8FFB4D91A}"/>
              </a:ext>
            </a:extLst>
          </p:cNvPr>
          <p:cNvSpPr/>
          <p:nvPr/>
        </p:nvSpPr>
        <p:spPr>
          <a:xfrm>
            <a:off x="152400" y="609600"/>
            <a:ext cx="11506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 man abide not in me,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cast forth as a branch,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is withered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John 15:2,6</a:t>
            </a:r>
          </a:p>
        </p:txBody>
      </p:sp>
      <p:pic>
        <p:nvPicPr>
          <p:cNvPr id="7" name="Picture 6" descr="A picture containing tree, outdoor, sitting&#10;&#10;Description generated with very high confidence">
            <a:extLst>
              <a:ext uri="{FF2B5EF4-FFF2-40B4-BE49-F238E27FC236}">
                <a16:creationId xmlns:a16="http://schemas.microsoft.com/office/drawing/2014/main" id="{741B5F56-DE7C-43E2-8398-ABB4EE98B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4964684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A6810A-0E5B-4854-BF71-A6259F2087C5}"/>
              </a:ext>
            </a:extLst>
          </p:cNvPr>
          <p:cNvSpPr txBox="1"/>
          <p:nvPr/>
        </p:nvSpPr>
        <p:spPr>
          <a:xfrm>
            <a:off x="4724400" y="3194923"/>
            <a:ext cx="7315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the body without the spirit is dead,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faith without works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(fruit)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dead also!”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James 2:26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0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1" y="0"/>
            <a:ext cx="11908971" cy="1905000"/>
          </a:xfrm>
        </p:spPr>
        <p:txBody>
          <a:bodyPr>
            <a:normAutofit lnSpcReduction="10000"/>
          </a:bodyPr>
          <a:lstStyle/>
          <a:p>
            <a:pPr marL="914400" indent="-914400">
              <a:buAutoNum type="arabicPeriod"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Monday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11:12-19</a:t>
            </a:r>
            <a:endParaRPr lang="en-US" sz="7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 He Cleansed the Temple. Vs 15-18</a:t>
            </a:r>
          </a:p>
        </p:txBody>
      </p:sp>
      <p:pic>
        <p:nvPicPr>
          <p:cNvPr id="6" name="Picture 5" descr="A group of people riding on the back of a horse&#10;&#10;Description generated with high confidence">
            <a:extLst>
              <a:ext uri="{FF2B5EF4-FFF2-40B4-BE49-F238E27FC236}">
                <a16:creationId xmlns:a16="http://schemas.microsoft.com/office/drawing/2014/main" id="{955DEE94-8B7B-4544-8F43-967C17ACD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04048"/>
            <a:ext cx="4724400" cy="50834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CB0CE7-BBD0-454E-A4F1-C829EC5D3E2D}"/>
              </a:ext>
            </a:extLst>
          </p:cNvPr>
          <p:cNvSpPr/>
          <p:nvPr/>
        </p:nvSpPr>
        <p:spPr>
          <a:xfrm>
            <a:off x="4572000" y="1600200"/>
            <a:ext cx="7467600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They used the court of the Gentiles for business.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house shall be called of all nations the house of prayer. 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ye have made it a den of thieves!”</a:t>
            </a:r>
          </a:p>
          <a:p>
            <a:pPr algn="ctr">
              <a:spcBef>
                <a:spcPts val="18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16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152401" y="-152400"/>
            <a:ext cx="12031824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1 Cor 13 closes with: </a:t>
            </a:r>
          </a:p>
          <a:p>
            <a:pPr marL="0" indent="0"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now we see through a glass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darkly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6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</a:t>
            </a:r>
            <a:r>
              <a:rPr lang="en-US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ai’nigma</a:t>
            </a: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obscured, unclear!) </a:t>
            </a:r>
          </a:p>
          <a:p>
            <a:pPr marL="0" indent="0">
              <a:spcBef>
                <a:spcPts val="0"/>
              </a:spcBef>
            </a:pPr>
            <a:r>
              <a:rPr 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{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the English “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enig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​ma” comes from.} 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know 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ginōskō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understand) </a:t>
            </a:r>
            <a:r>
              <a:rPr lang="en-US" sz="4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part</a:t>
            </a: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can we “trust” in the face of such obscurity and uncertainty?</a:t>
            </a:r>
            <a:endParaRPr lang="en-US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“Now </a:t>
            </a:r>
            <a:r>
              <a:rPr lang="en-US" sz="5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faith,</a:t>
            </a: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hope, charity”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13 </a:t>
            </a:r>
          </a:p>
          <a:p>
            <a:pPr marL="0" indent="0">
              <a:spcBef>
                <a:spcPts val="0"/>
              </a:spcBef>
            </a:pPr>
            <a:endParaRPr lang="en-US" sz="5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25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2216882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914400" indent="-914400">
              <a:buAutoNum type="arabicPeriod"/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Monday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11:12-19</a:t>
            </a:r>
            <a:endParaRPr lang="en-US" sz="7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/>
              <a:t> B. He Cleansed the Temple.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They resented Jesus’ meddling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chief priests heard it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sought how they might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destroy him”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18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instruments of outreach,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obstacles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people coming to God?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54B71-51E2-4BC2-9E20-D47994DB0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2" y="0"/>
            <a:ext cx="32289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050369"/>
            <a:ext cx="11908971" cy="5426631"/>
          </a:xfrm>
        </p:spPr>
        <p:txBody>
          <a:bodyPr>
            <a:normAutofit/>
          </a:bodyPr>
          <a:lstStyle/>
          <a:p>
            <a:pPr marL="1143000" indent="-1143000"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Figs, faith, and forgiveness.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11:20-26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the morning, as they passed by,</a:t>
            </a:r>
          </a:p>
          <a:p>
            <a:pPr marL="0" indent="0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they saw the fig tree </a:t>
            </a:r>
          </a:p>
          <a:p>
            <a:pPr marL="0" indent="0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dried up from </a:t>
            </a:r>
          </a:p>
          <a:p>
            <a:pPr marL="0" indent="0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the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roots.”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62DFC-81AA-4ADB-AB08-08B5A55F7763}"/>
              </a:ext>
            </a:extLst>
          </p:cNvPr>
          <p:cNvSpPr/>
          <p:nvPr/>
        </p:nvSpPr>
        <p:spPr>
          <a:xfrm>
            <a:off x="228600" y="127039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Tuesday  Mark 11:20-13:37 </a:t>
            </a:r>
            <a:endParaRPr lang="en-US" sz="8800" b="1" dirty="0"/>
          </a:p>
        </p:txBody>
      </p:sp>
      <p:pic>
        <p:nvPicPr>
          <p:cNvPr id="6" name="Picture 5" descr="A large tree&#10;&#10;Description generated with very high confidence">
            <a:extLst>
              <a:ext uri="{FF2B5EF4-FFF2-40B4-BE49-F238E27FC236}">
                <a16:creationId xmlns:a16="http://schemas.microsoft.com/office/drawing/2014/main" id="{9D654072-6B1A-492C-96CC-543473FC0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" y="2629939"/>
            <a:ext cx="5637415" cy="422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050369"/>
            <a:ext cx="11908971" cy="5426631"/>
          </a:xfrm>
        </p:spPr>
        <p:txBody>
          <a:bodyPr>
            <a:normAutofit/>
          </a:bodyPr>
          <a:lstStyle/>
          <a:p>
            <a:pPr marL="1143000" indent="-1143000">
              <a:buAutoNum type="alphaUcPeriod"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Figs, faith, and forgiveness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11:20-26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1) Jesus related this event to Faith!</a:t>
            </a:r>
          </a:p>
          <a:p>
            <a:pPr marL="0" indent="0">
              <a:buNone/>
            </a:pP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“have faith in God”.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(22)     </a:t>
            </a:r>
          </a:p>
          <a:p>
            <a:pPr marL="0" indent="0" algn="ctr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Faith involves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recognizing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God’s will </a:t>
            </a:r>
          </a:p>
          <a:p>
            <a:pPr marL="0" indent="0" algn="ctr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responding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it!  (Heb. 11)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62DFC-81AA-4ADB-AB08-08B5A55F7763}"/>
              </a:ext>
            </a:extLst>
          </p:cNvPr>
          <p:cNvSpPr/>
          <p:nvPr/>
        </p:nvSpPr>
        <p:spPr>
          <a:xfrm>
            <a:off x="228600" y="127039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Tuesday  Mark 11:20-13:37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23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381000"/>
            <a:ext cx="12039600" cy="6324600"/>
          </a:xfrm>
        </p:spPr>
        <p:txBody>
          <a:bodyPr>
            <a:normAutofit fontScale="85000" lnSpcReduction="10000"/>
          </a:bodyPr>
          <a:lstStyle/>
          <a:p>
            <a:pPr marL="1143000" indent="-1143000">
              <a:buAutoNum type="alphaU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Faith, Figs, and Forgiveness.  11:20-26</a:t>
            </a:r>
          </a:p>
          <a:p>
            <a:pPr marL="0" indent="0" algn="ctr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25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ye stand praying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forgive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your Father also which is in heaven </a:t>
            </a:r>
          </a:p>
          <a:p>
            <a:pPr marL="0" indent="0" algn="ctr"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may forgive you your trespasses.” </a:t>
            </a: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 What does Faith have to do with Forgiveness?</a:t>
            </a:r>
          </a:p>
          <a:p>
            <a:pPr marL="0" indent="0"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is the instrument through which God </a:t>
            </a:r>
          </a:p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demonstrates His power and purposes!</a:t>
            </a:r>
            <a:endParaRPr lang="en-US" sz="4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b) 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Bitterness </a:t>
            </a:r>
            <a:r>
              <a:rPr lang="en-US" sz="5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poisons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process! </a:t>
            </a:r>
          </a:p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(Heb. 12:15)</a:t>
            </a:r>
          </a:p>
          <a:p>
            <a:pPr marL="0" indent="0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050368"/>
            <a:ext cx="11908971" cy="14642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priests Challenge His authority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27-33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what authority </a:t>
            </a:r>
            <a:r>
              <a:rPr lang="en-US" sz="4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these things? 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62DFC-81AA-4ADB-AB08-08B5A55F7763}"/>
              </a:ext>
            </a:extLst>
          </p:cNvPr>
          <p:cNvSpPr/>
          <p:nvPr/>
        </p:nvSpPr>
        <p:spPr>
          <a:xfrm>
            <a:off x="206828" y="-57628"/>
            <a:ext cx="11734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Tuesday  Mark 11:20-13:37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957E1-0B44-C7E1-BA82-0A6218C9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466244"/>
            <a:ext cx="3839183" cy="43917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82E03F-33F0-056A-E5EB-70B49BDDB357}"/>
              </a:ext>
            </a:extLst>
          </p:cNvPr>
          <p:cNvSpPr txBox="1"/>
          <p:nvPr/>
        </p:nvSpPr>
        <p:spPr>
          <a:xfrm>
            <a:off x="-76200" y="2571121"/>
            <a:ext cx="867220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Jesus answered and said unto them, I will also ask of you one question,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answer me, and I will tell you by what authority I do these things.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The baptism of John, was it from heaven, or of men? answer me.” </a:t>
            </a:r>
          </a:p>
        </p:txBody>
      </p:sp>
    </p:spTree>
    <p:extLst>
      <p:ext uri="{BB962C8B-B14F-4D97-AF65-F5344CB8AC3E}">
        <p14:creationId xmlns:p14="http://schemas.microsoft.com/office/powerpoint/2010/main" val="46759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" y="152400"/>
            <a:ext cx="12061371" cy="7162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priests Challenge His authority</a:t>
            </a:r>
            <a:r>
              <a:rPr lang="en-US" sz="5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27-33</a:t>
            </a:r>
            <a:endParaRPr lang="en-US" sz="5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Why did Jesus bring up John the Baptist?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Since they had rejected the truth (light) of John’s message, (Jn 1:7,8)</a:t>
            </a:r>
          </a:p>
          <a:p>
            <a:pPr marL="0" indent="0" algn="ctr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they would receive no more light! </a:t>
            </a:r>
          </a:p>
          <a:p>
            <a:pPr marL="0" indent="0" algn="ctr">
              <a:buNone/>
            </a:pP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 16:29-31)  </a:t>
            </a:r>
            <a:r>
              <a:rPr lang="en-US" sz="5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 </a:t>
            </a:r>
            <a:r>
              <a:rPr lang="en-US" sz="6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“Nay, father Abraham: but if one went unto them from the dead, they will repent. </a:t>
            </a:r>
          </a:p>
          <a:p>
            <a:pPr marL="0" indent="0" algn="ctr">
              <a:buNone/>
            </a:pPr>
            <a:r>
              <a:rPr lang="en-US" sz="6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they hear not Moses and the prophets,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6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neither will they </a:t>
            </a:r>
            <a:r>
              <a:rPr lang="en-US" sz="6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persuaded 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peitho</a:t>
            </a:r>
            <a:r>
              <a:rPr lang="en-US" sz="6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trust)</a:t>
            </a:r>
          </a:p>
          <a:p>
            <a:pPr marL="0" indent="0" algn="ctr">
              <a:buNone/>
            </a:pPr>
            <a:r>
              <a:rPr lang="en-US" sz="6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though one rose from the dead”</a:t>
            </a:r>
          </a:p>
          <a:p>
            <a:pPr marL="0" indent="0">
              <a:buNone/>
            </a:pPr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59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-76200"/>
            <a:ext cx="11908971" cy="5426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    </a:t>
            </a:r>
          </a:p>
        </p:txBody>
      </p:sp>
      <p:pic>
        <p:nvPicPr>
          <p:cNvPr id="11" name="Picture 10" descr="A picture containing indoor, floor&#10;&#10;Description generated with high confidence">
            <a:extLst>
              <a:ext uri="{FF2B5EF4-FFF2-40B4-BE49-F238E27FC236}">
                <a16:creationId xmlns:a16="http://schemas.microsoft.com/office/drawing/2014/main" id="{92738908-BA84-4D1D-B47D-E966567F2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21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0BB9E-D92A-970C-D375-669A1ECCFF2E}"/>
              </a:ext>
            </a:extLst>
          </p:cNvPr>
          <p:cNvSpPr txBox="1"/>
          <p:nvPr/>
        </p:nvSpPr>
        <p:spPr>
          <a:xfrm>
            <a:off x="4191000" y="6027575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 John 1:7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DA16B-C05F-9F70-DB7B-7F60445F25DD}"/>
              </a:ext>
            </a:extLst>
          </p:cNvPr>
          <p:cNvSpPr txBox="1"/>
          <p:nvPr/>
        </p:nvSpPr>
        <p:spPr>
          <a:xfrm>
            <a:off x="1066799" y="4632568"/>
            <a:ext cx="10058400" cy="15881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softEdge rad="2413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with the “Light” God’s already given you?  </a:t>
            </a:r>
          </a:p>
        </p:txBody>
      </p:sp>
    </p:spTree>
    <p:extLst>
      <p:ext uri="{BB962C8B-B14F-4D97-AF65-F5344CB8AC3E}">
        <p14:creationId xmlns:p14="http://schemas.microsoft.com/office/powerpoint/2010/main" val="13138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862370"/>
            <a:ext cx="11908971" cy="59194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400" b="1" dirty="0"/>
              <a:t> </a:t>
            </a:r>
            <a:r>
              <a:rPr lang="en-US" sz="5200" b="1" dirty="0"/>
              <a:t>C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Parables of the wicked stewards.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12:1-11</a:t>
            </a:r>
          </a:p>
          <a:p>
            <a:pPr marL="0" indent="0" algn="ctr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sought to lay hold on him, for they knew that he had spoken the parable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them” </a:t>
            </a:r>
          </a:p>
          <a:p>
            <a:pPr marL="0" indent="0">
              <a:buNone/>
            </a:pPr>
            <a:r>
              <a:rPr lang="en-US" sz="6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We’re all “Stewards” of God! 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“Moreover it is required in stewards, that a man be found </a:t>
            </a: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faithful.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pistos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trustworthy)</a:t>
            </a:r>
          </a:p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Cor. 4:2  (also Mt. 25:14-30)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God really trust us?</a:t>
            </a: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62DFC-81AA-4ADB-AB08-08B5A55F7763}"/>
              </a:ext>
            </a:extLst>
          </p:cNvPr>
          <p:cNvSpPr/>
          <p:nvPr/>
        </p:nvSpPr>
        <p:spPr>
          <a:xfrm>
            <a:off x="206828" y="-76200"/>
            <a:ext cx="1173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Tuesday     Mark 11:20-13:37  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8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050369"/>
            <a:ext cx="11908971" cy="5680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Tests and Traps.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12:13-34</a:t>
            </a:r>
          </a:p>
          <a:p>
            <a:pPr marL="0" indent="0" algn="ctr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“they sent certain Pharisees and Herodians to catch him in his words”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13  </a:t>
            </a:r>
          </a:p>
          <a:p>
            <a:pPr marL="0" indent="0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Tribute (taxes) to Caesar.  13-17</a:t>
            </a:r>
          </a:p>
          <a:p>
            <a:pPr marL="0" indent="0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Sadducee Snare.  18-27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“Ye do err not knowing the scriptures,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nor the power of God” 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24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62DFC-81AA-4ADB-AB08-08B5A55F7763}"/>
              </a:ext>
            </a:extLst>
          </p:cNvPr>
          <p:cNvSpPr/>
          <p:nvPr/>
        </p:nvSpPr>
        <p:spPr>
          <a:xfrm>
            <a:off x="228600" y="127039"/>
            <a:ext cx="1173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Tuesday    Mark 11:20-13:37  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39467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228600"/>
            <a:ext cx="11908971" cy="6553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Tests and Traps.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12:13-34</a:t>
            </a:r>
          </a:p>
          <a:p>
            <a:pPr marL="0" indent="0">
              <a:buNone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 The Scribe’s Set up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Mark 12:28-34</a:t>
            </a:r>
          </a:p>
          <a:p>
            <a:pPr marL="0" indent="0">
              <a:buNone/>
            </a:pPr>
            <a:r>
              <a:rPr lang="en-US" sz="5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“Which is the first commandment?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Thou shalt love the Lord thy God with </a:t>
            </a: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thy heart, with all thy soul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with </a:t>
            </a: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thy mind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</a:t>
            </a: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thy strength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the first and great Commandment.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second is like, namely this,</a:t>
            </a:r>
          </a:p>
          <a:p>
            <a:pPr marL="0" indent="0" algn="ctr">
              <a:buNone/>
            </a:pP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Love thy neighbor as thyself”  </a:t>
            </a:r>
            <a:endParaRPr lang="en-US" sz="6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125730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“Now </a:t>
            </a:r>
            <a:r>
              <a:rPr lang="en-US" sz="6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faith, hope, charity” </a:t>
            </a:r>
            <a:endParaRPr 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Faith,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persuasion, conviction)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Hope,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elpis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anticipation, confidence)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Charity! 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(agape: expression of God’s love). 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becomes the basis of our hope,</a:t>
            </a:r>
          </a:p>
          <a:p>
            <a:pPr marL="0" indent="0" algn="ctr">
              <a:spcBef>
                <a:spcPts val="0"/>
              </a:spcBef>
            </a:pP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enabling us to love!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Faith is more than a mental persuasion 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a Moral Conviction!</a:t>
            </a:r>
          </a:p>
          <a:p>
            <a:pPr marL="0" indent="0">
              <a:spcBef>
                <a:spcPts val="0"/>
              </a:spcBef>
            </a:pP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8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" y="304800"/>
            <a:ext cx="11908971" cy="6477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5400" b="1" dirty="0"/>
              <a:t>F.  Contrast of the scribes  </a:t>
            </a:r>
            <a:r>
              <a:rPr lang="en-US" sz="4800" b="1" dirty="0"/>
              <a:t>12:32-34; 38-40</a:t>
            </a:r>
            <a:endParaRPr lang="en-US" sz="5400" b="1" dirty="0"/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Sincerely “seeking” scribe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12:32-34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“master, thou hast said the truth”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32</a:t>
            </a:r>
          </a:p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Notice Jesus’ response. Vs 34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“Thou are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far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the kingdom of God”</a:t>
            </a:r>
          </a:p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1) He had recognized the truth, (vs 32) </a:t>
            </a:r>
          </a:p>
          <a:p>
            <a:pPr marL="0" indent="0" algn="ctr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but hadn’t yet </a:t>
            </a:r>
            <a:r>
              <a:rPr lang="en-US" sz="5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responded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it! (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14:6)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2) Too many stop short of the strait gate!</a:t>
            </a:r>
          </a:p>
          <a:p>
            <a:pPr marL="0" indent="0" algn="ctr">
              <a:buNone/>
            </a:pP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Luke 13:24; Mt 23:13</a:t>
            </a:r>
          </a:p>
        </p:txBody>
      </p:sp>
    </p:spTree>
    <p:extLst>
      <p:ext uri="{BB962C8B-B14F-4D97-AF65-F5344CB8AC3E}">
        <p14:creationId xmlns:p14="http://schemas.microsoft.com/office/powerpoint/2010/main" val="31617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76200"/>
            <a:ext cx="11908971" cy="5816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Faith is a journey some never complete. </a:t>
            </a:r>
          </a:p>
          <a:p>
            <a:pPr marL="0" indent="0" algn="ctr"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Acts 26:27-28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“King Agrippa,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believest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the prophets? I know that thou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believest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Agrippa said unto Paul,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50" name="Picture 2" descr="The Power of Testimonies of Jesus Christ">
            <a:extLst>
              <a:ext uri="{FF2B5EF4-FFF2-40B4-BE49-F238E27FC236}">
                <a16:creationId xmlns:a16="http://schemas.microsoft.com/office/drawing/2014/main" id="{18A048E6-C75C-0F95-5C3A-84765B367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6667"/>
          <a:stretch/>
        </p:blipFill>
        <p:spPr bwMode="auto">
          <a:xfrm>
            <a:off x="7086600" y="3200400"/>
            <a:ext cx="46767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9D9325-11AB-558D-6CC4-E5AC05D02030}"/>
              </a:ext>
            </a:extLst>
          </p:cNvPr>
          <p:cNvSpPr txBox="1"/>
          <p:nvPr/>
        </p:nvSpPr>
        <p:spPr>
          <a:xfrm>
            <a:off x="0" y="3505200"/>
            <a:ext cx="7696200" cy="284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Almost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persuadest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 be a Christian”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76200"/>
            <a:ext cx="12050486" cy="6324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 Contrast of the scribes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12:32-34; 38-40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The insincere “showman” scribe. 38-40</a:t>
            </a:r>
          </a:p>
          <a:p>
            <a:pPr marL="0" indent="0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“Beware of the scribes…who love salutations, great       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seats…these shall receive greater damnation.”</a:t>
            </a:r>
          </a:p>
          <a:p>
            <a:pPr marL="0" indent="0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a) More about show than substance!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6:2 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“Therefore when thou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thine alms, do not sound a trumpet before thee, as the hypocrites do in the synagogues and in the streets,</a:t>
            </a:r>
          </a:p>
          <a:p>
            <a:pPr marL="0" indent="0" algn="ctr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they may have glory of men. 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Verily I say unto you, They have their reward.” </a:t>
            </a: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76200"/>
            <a:ext cx="11908971" cy="7391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12:41 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“Jesus sat over against the treasury, and beheld:</a:t>
            </a:r>
          </a:p>
          <a:p>
            <a:pPr marL="0" indent="0">
              <a:buNone/>
            </a:pP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The Widow’s mite.  12:41-44</a:t>
            </a:r>
          </a:p>
          <a:p>
            <a:pPr marL="0" indent="0">
              <a:buNone/>
            </a:pPr>
            <a:r>
              <a:rPr lang="en-US" sz="6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Jesus take the time to watch   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“how people cast money into the treasury”</a:t>
            </a:r>
            <a:r>
              <a:rPr lang="en-US" sz="5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en-US" sz="3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What did the wealthy have that the widow lacked?</a:t>
            </a:r>
          </a:p>
          <a:p>
            <a:pPr marL="0" indent="0">
              <a:buNone/>
            </a:pPr>
            <a:r>
              <a:rPr lang="en-US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3) What did the widow have that the others lacked?</a:t>
            </a:r>
          </a:p>
          <a:p>
            <a:pPr marL="0" indent="0" algn="ctr">
              <a:buNone/>
            </a:pPr>
            <a:r>
              <a:rPr lang="en-US" sz="7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was more “valuable”?</a:t>
            </a:r>
          </a:p>
          <a:p>
            <a:pPr marL="0" indent="0" algn="ctr">
              <a:buNone/>
            </a:pPr>
            <a:endParaRPr lang="en-US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5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76200"/>
            <a:ext cx="11908971" cy="2286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was more “valuable”?</a:t>
            </a:r>
          </a:p>
          <a:p>
            <a:pPr marL="0" indent="0"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“this poor widow hath cast 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more in, than all…:</a:t>
            </a:r>
            <a:endParaRPr lang="en-US" sz="7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EW Artwork The Widows Mite depicting a young | Etsy">
            <a:extLst>
              <a:ext uri="{FF2B5EF4-FFF2-40B4-BE49-F238E27FC236}">
                <a16:creationId xmlns:a16="http://schemas.microsoft.com/office/drawing/2014/main" id="{204D4599-DBD8-D1FE-749C-BB1508958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/>
          <a:stretch/>
        </p:blipFill>
        <p:spPr bwMode="auto">
          <a:xfrm>
            <a:off x="7536108" y="1066801"/>
            <a:ext cx="4514377" cy="580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C93F19-911D-B8B8-77B4-A81FB2AC0268}"/>
              </a:ext>
            </a:extLst>
          </p:cNvPr>
          <p:cNvSpPr txBox="1"/>
          <p:nvPr/>
        </p:nvSpPr>
        <p:spPr>
          <a:xfrm>
            <a:off x="-152400" y="2133600"/>
            <a:ext cx="7772400" cy="35897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they did cast in of their abundance;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but she of her want did cast in all that she had,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even all her living.” </a:t>
            </a:r>
          </a:p>
        </p:txBody>
      </p:sp>
    </p:spTree>
    <p:extLst>
      <p:ext uri="{BB962C8B-B14F-4D97-AF65-F5344CB8AC3E}">
        <p14:creationId xmlns:p14="http://schemas.microsoft.com/office/powerpoint/2010/main" val="264865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152400"/>
            <a:ext cx="11908971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 </a:t>
            </a:r>
            <a:r>
              <a:rPr lang="en-US" sz="5400" b="1" dirty="0"/>
              <a:t> 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 Mt Olivet discourse.  Mark 13</a:t>
            </a:r>
          </a:p>
          <a:p>
            <a:pPr marL="0" indent="0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After teaching about signs of his return:</a:t>
            </a:r>
          </a:p>
          <a:p>
            <a:pPr marL="0" indent="0" algn="ctr"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Son of man is as a man taking a far journey, who left his house, </a:t>
            </a:r>
            <a:r>
              <a:rPr lang="en-US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gave authority to his servants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to every man his work, </a:t>
            </a:r>
          </a:p>
          <a:p>
            <a:pPr marL="0" indent="0" algn="ctr">
              <a:buNone/>
            </a:pP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commanded the porter to watch. </a:t>
            </a:r>
          </a:p>
          <a:p>
            <a:pPr marL="0" indent="0" algn="ctr"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4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 ye therefore: for ye know not when the master of the house cometh, </a:t>
            </a:r>
          </a:p>
          <a:p>
            <a:pPr marL="0" indent="0" algn="ctr">
              <a:buNone/>
            </a:pPr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4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Lest coming suddenly he find you sleeping.”  </a:t>
            </a:r>
            <a:endParaRPr lang="en-US" sz="5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8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28" y="1050369"/>
            <a:ext cx="11756571" cy="588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really about “Faith”!</a:t>
            </a:r>
            <a:endParaRPr lang="en-US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“Have Faith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God</a:t>
            </a:r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!”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11:22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Jesus didn’t restore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our father David.”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 11:10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Turned on Him!</a:t>
            </a:r>
          </a:p>
          <a:p>
            <a:pPr marL="0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we so different today?</a:t>
            </a: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B62DFC-81AA-4ADB-AB08-08B5A55F7763}"/>
              </a:ext>
            </a:extLst>
          </p:cNvPr>
          <p:cNvSpPr/>
          <p:nvPr/>
        </p:nvSpPr>
        <p:spPr>
          <a:xfrm>
            <a:off x="228600" y="127039"/>
            <a:ext cx="1173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Why did the cheers turn to jeers?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816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50AF-257F-4F02-BD34-B5587DDEC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304800"/>
            <a:ext cx="11756571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“Have Faith </a:t>
            </a:r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God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 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Mk 11:22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Pistis: persuasion that becomes conviction. </a:t>
            </a:r>
          </a:p>
          <a:p>
            <a:pPr marL="0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“mental persuasion” </a:t>
            </a:r>
          </a:p>
          <a:p>
            <a:pPr marL="0" indent="0" algn="ctr">
              <a:buNone/>
            </a:pP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become “Moral conviction”?</a:t>
            </a:r>
          </a:p>
          <a:p>
            <a:pPr marL="0" indent="0" algn="ctr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to our faith in times of disappointment and darkness? </a:t>
            </a:r>
          </a:p>
        </p:txBody>
      </p:sp>
    </p:spTree>
    <p:extLst>
      <p:ext uri="{BB962C8B-B14F-4D97-AF65-F5344CB8AC3E}">
        <p14:creationId xmlns:p14="http://schemas.microsoft.com/office/powerpoint/2010/main" val="39054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125730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Fires of disappointment!</a:t>
            </a:r>
            <a:endParaRPr 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Peter 1:6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greatly rejoice, though now for a season, if need be, ye are in heaviness </a:t>
            </a:r>
          </a:p>
          <a:p>
            <a:pPr marL="0" indent="0" algn="ctr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manifold temptations: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B5DF3-1349-88DD-59EC-030E57890D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76"/>
          <a:stretch/>
        </p:blipFill>
        <p:spPr>
          <a:xfrm>
            <a:off x="533400" y="2956560"/>
            <a:ext cx="11250386" cy="39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36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125730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the Fires of disappointment!</a:t>
            </a:r>
            <a:endParaRPr lang="en-US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2438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Pt 1:7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 trial of your faith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being much more precious than of gold that </a:t>
            </a:r>
            <a:r>
              <a:rPr lang="en-US" sz="4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perisheth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though it be tried with fire, </a:t>
            </a:r>
          </a:p>
        </p:txBody>
      </p:sp>
      <p:pic>
        <p:nvPicPr>
          <p:cNvPr id="5" name="Picture 4" descr="A person standing in front of a cross&#10;&#10;Description automatically generated">
            <a:extLst>
              <a:ext uri="{FF2B5EF4-FFF2-40B4-BE49-F238E27FC236}">
                <a16:creationId xmlns:a16="http://schemas.microsoft.com/office/drawing/2014/main" id="{4447657B-607C-9ABB-6D04-62053B900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31" y="2209800"/>
            <a:ext cx="4075261" cy="461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F5A363-BF68-E266-B263-A42D39F31727}"/>
              </a:ext>
            </a:extLst>
          </p:cNvPr>
          <p:cNvSpPr txBox="1"/>
          <p:nvPr/>
        </p:nvSpPr>
        <p:spPr>
          <a:xfrm>
            <a:off x="457200" y="3273445"/>
            <a:ext cx="7315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might be found unto praise and honor and glory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at the appearing of Jesus Christ:” </a:t>
            </a:r>
          </a:p>
        </p:txBody>
      </p:sp>
    </p:spTree>
    <p:extLst>
      <p:ext uri="{BB962C8B-B14F-4D97-AF65-F5344CB8AC3E}">
        <p14:creationId xmlns:p14="http://schemas.microsoft.com/office/powerpoint/2010/main" val="397913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-304800" y="76200"/>
            <a:ext cx="12573000" cy="533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kind of faith is: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1219200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substance of things hoped for, 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evidence of things not seen….</a:t>
            </a:r>
          </a:p>
          <a:p>
            <a:pPr marL="0" indent="0" algn="ctr">
              <a:spcBef>
                <a:spcPts val="0"/>
              </a:spcBef>
            </a:pP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60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(such) </a:t>
            </a:r>
            <a:r>
              <a:rPr lang="en-US" sz="6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Faith it is impossible to Please God”  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Hebrews 11:1,6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God move our faith from persuasion to “Conviction”? </a:t>
            </a:r>
          </a:p>
          <a:p>
            <a:pPr marL="0" indent="0">
              <a:spcBef>
                <a:spcPts val="0"/>
              </a:spcBef>
            </a:pPr>
            <a:endParaRPr lang="en-US" sz="6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26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7348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must be tested!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304801" y="685800"/>
            <a:ext cx="11884890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1956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 Lewis married American Poet Joy Davidson to keep her from being deported. </a:t>
            </a:r>
          </a:p>
          <a:p>
            <a:pPr marL="0" indent="0">
              <a:spcBef>
                <a:spcPts val="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Later that year she discovered she had cancer at 41.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684CA-7DD9-4A51-A17C-40BE2D7719C0}"/>
              </a:ext>
            </a:extLst>
          </p:cNvPr>
          <p:cNvSpPr txBox="1"/>
          <p:nvPr/>
        </p:nvSpPr>
        <p:spPr>
          <a:xfrm>
            <a:off x="403473" y="2938141"/>
            <a:ext cx="115374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the next few difficult years,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their friendship blossomed into genuine love,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only to end in her death in 1960.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produced a crisis of personal faith for Lewis.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described his life during this time as 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shadowlands.”</a:t>
            </a:r>
          </a:p>
        </p:txBody>
      </p:sp>
    </p:spTree>
    <p:extLst>
      <p:ext uri="{BB962C8B-B14F-4D97-AF65-F5344CB8AC3E}">
        <p14:creationId xmlns:p14="http://schemas.microsoft.com/office/powerpoint/2010/main" val="3401157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117348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Trust must be tested!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454889" y="685800"/>
            <a:ext cx="11734801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684CA-7DD9-4A51-A17C-40BE2D7719C0}"/>
              </a:ext>
            </a:extLst>
          </p:cNvPr>
          <p:cNvSpPr txBox="1"/>
          <p:nvPr/>
        </p:nvSpPr>
        <p:spPr>
          <a:xfrm>
            <a:off x="179682" y="990600"/>
            <a:ext cx="1153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Joy’s death he wrote </a:t>
            </a: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Grief Observed”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(under a false name) chronicling his struggle for faith in the face of his deep disappointment. </a:t>
            </a:r>
          </a:p>
        </p:txBody>
      </p:sp>
      <p:pic>
        <p:nvPicPr>
          <p:cNvPr id="5" name="Picture 4" descr="A picture containing text&#10;&#10;Description generated with very high confidence">
            <a:extLst>
              <a:ext uri="{FF2B5EF4-FFF2-40B4-BE49-F238E27FC236}">
                <a16:creationId xmlns:a16="http://schemas.microsoft.com/office/drawing/2014/main" id="{DD355145-1803-4A87-A207-7F85D94F51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59" y="2667000"/>
            <a:ext cx="6003851" cy="419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C24F7D-4BA6-44AC-85E1-3C86C115EC7E}"/>
              </a:ext>
            </a:extLst>
          </p:cNvPr>
          <p:cNvSpPr txBox="1"/>
          <p:nvPr/>
        </p:nvSpPr>
        <p:spPr>
          <a:xfrm>
            <a:off x="177373" y="2757606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struggle became the inspiration for the 1995 movie “Shadowlands”.</a:t>
            </a:r>
          </a:p>
        </p:txBody>
      </p:sp>
    </p:spTree>
    <p:extLst>
      <p:ext uri="{BB962C8B-B14F-4D97-AF65-F5344CB8AC3E}">
        <p14:creationId xmlns:p14="http://schemas.microsoft.com/office/powerpoint/2010/main" val="2575427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11734800" cy="533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Intimacy is impossible without vulnerability!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11771118" cy="5486400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Lewis wrote of this time: </a:t>
            </a:r>
            <a:endParaRPr lang="en-US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pray because </a:t>
            </a:r>
            <a:r>
              <a:rPr lang="en-US" sz="48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can't help myself.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pray because </a:t>
            </a:r>
            <a:r>
              <a:rPr lang="en-US" sz="48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I'm helpless</a:t>
            </a: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pray because </a:t>
            </a:r>
            <a:r>
              <a:rPr lang="en-US" sz="4800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need flows out of me</a:t>
            </a: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marL="0" indent="0">
              <a:spcBef>
                <a:spcPts val="0"/>
              </a:spcBef>
            </a:pPr>
            <a:r>
              <a:rPr lang="en-US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doesn't change God,</a:t>
            </a:r>
          </a:p>
          <a:p>
            <a:pPr marL="0" indent="0">
              <a:spcBef>
                <a:spcPts val="0"/>
              </a:spcBef>
            </a:pPr>
            <a:r>
              <a:rPr lang="en-US" sz="72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changes me</a:t>
            </a:r>
            <a:r>
              <a:rPr lang="en-US" sz="6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endParaRPr lang="en-US" sz="60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BD4D0FA8-AB14-48C8-B9F2-BEC0BC0880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/>
          <a:stretch/>
        </p:blipFill>
        <p:spPr>
          <a:xfrm>
            <a:off x="6490780" y="4267200"/>
            <a:ext cx="5677546" cy="26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67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A982C4-9FB2-4BFC-8787-376D354BE689}"/>
              </a:ext>
            </a:extLst>
          </p:cNvPr>
          <p:cNvSpPr/>
          <p:nvPr/>
        </p:nvSpPr>
        <p:spPr>
          <a:xfrm>
            <a:off x="228600" y="275779"/>
            <a:ext cx="115823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Faith that doesn’t challenge us </a:t>
            </a:r>
          </a:p>
          <a:p>
            <a:pPr algn="ctr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Can’t  “</a:t>
            </a:r>
            <a:r>
              <a:rPr lang="en-US" altLang="en-US" sz="5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change</a:t>
            </a:r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” us! </a:t>
            </a:r>
          </a:p>
          <a:p>
            <a:pPr algn="ctr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If it can’t handle “Testing” </a:t>
            </a:r>
          </a:p>
          <a:p>
            <a:pPr algn="ctr"/>
            <a:r>
              <a:rPr lang="en-US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How can it “Transform” us?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75B351-CEA5-4A15-9264-DF29D94E7AC0}"/>
              </a:ext>
            </a:extLst>
          </p:cNvPr>
          <p:cNvSpPr/>
          <p:nvPr/>
        </p:nvSpPr>
        <p:spPr>
          <a:xfrm>
            <a:off x="1066800" y="3581400"/>
            <a:ext cx="9677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man be in Christ,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a new creature”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Corinthians 5:17  </a:t>
            </a:r>
          </a:p>
        </p:txBody>
      </p:sp>
    </p:spTree>
    <p:extLst>
      <p:ext uri="{BB962C8B-B14F-4D97-AF65-F5344CB8AC3E}">
        <p14:creationId xmlns:p14="http://schemas.microsoft.com/office/powerpoint/2010/main" val="15027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3BB5D57-6178-4F62-B472-0312F6D95A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2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id="{D59AE85A-0AC5-4527-91DA-98D6D7665D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4" r="1" b="1"/>
          <a:stretch/>
        </p:blipFill>
        <p:spPr>
          <a:xfrm>
            <a:off x="477012" y="480060"/>
            <a:ext cx="11142062" cy="58978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C61BD32-7542-4D52-BA5A-3ADE869BF8A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FF0B54-9F21-4588-8130-CDF4F6265815}"/>
              </a:ext>
            </a:extLst>
          </p:cNvPr>
          <p:cNvSpPr txBox="1"/>
          <p:nvPr/>
        </p:nvSpPr>
        <p:spPr>
          <a:xfrm>
            <a:off x="630853" y="464861"/>
            <a:ext cx="10439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Georgia" panose="02040502050405020303" pitchFamily="18" charset="0"/>
              </a:rPr>
              <a:t>Developing such faith involves a </a:t>
            </a:r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“Journey”.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10:27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“My sheep hear</a:t>
            </a:r>
          </a:p>
          <a:p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my voice and I know them</a:t>
            </a:r>
          </a:p>
          <a:p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they follow me!”</a:t>
            </a:r>
            <a:endParaRPr lang="en-U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93DE46-B86A-4E0F-94D8-4855701861A6}"/>
              </a:ext>
            </a:extLst>
          </p:cNvPr>
          <p:cNvSpPr/>
          <p:nvPr/>
        </p:nvSpPr>
        <p:spPr>
          <a:xfrm>
            <a:off x="660400" y="5334000"/>
            <a:ext cx="99501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we walk by faith” 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5:7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526C53-126B-43FE-B8EA-926B9E5B6391}"/>
              </a:ext>
            </a:extLst>
          </p:cNvPr>
          <p:cNvSpPr txBox="1"/>
          <p:nvPr/>
        </p:nvSpPr>
        <p:spPr>
          <a:xfrm>
            <a:off x="6858000" y="5181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Cor 5:7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6FEFD-B0E7-4411-81F1-45B067220794}"/>
              </a:ext>
            </a:extLst>
          </p:cNvPr>
          <p:cNvSpPr txBox="1"/>
          <p:nvPr/>
        </p:nvSpPr>
        <p:spPr>
          <a:xfrm>
            <a:off x="131406" y="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Faith must be tested to be Trusted!</a:t>
            </a:r>
          </a:p>
        </p:txBody>
      </p:sp>
      <p:pic>
        <p:nvPicPr>
          <p:cNvPr id="4" name="Picture 2" descr="Premium Photo | A foggy mountain range is seen from the top of a mountain.">
            <a:extLst>
              <a:ext uri="{FF2B5EF4-FFF2-40B4-BE49-F238E27FC236}">
                <a16:creationId xmlns:a16="http://schemas.microsoft.com/office/drawing/2014/main" id="{1AAC507E-0E20-5F97-85F3-25A30E4E5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12197408" cy="68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2FEAC-2A34-F56B-1AEE-12620D16D7BC}"/>
              </a:ext>
            </a:extLst>
          </p:cNvPr>
          <p:cNvSpPr txBox="1"/>
          <p:nvPr/>
        </p:nvSpPr>
        <p:spPr>
          <a:xfrm>
            <a:off x="76200" y="923330"/>
            <a:ext cx="11485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We can’t reach the mountain tops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050DFD-B3AA-B358-1812-D86904C05C66}"/>
              </a:ext>
            </a:extLst>
          </p:cNvPr>
          <p:cNvSpPr txBox="1"/>
          <p:nvPr/>
        </p:nvSpPr>
        <p:spPr>
          <a:xfrm>
            <a:off x="228600" y="5899352"/>
            <a:ext cx="12344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</a:rPr>
              <a:t>without walking through some valleys!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21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457199" y="685800"/>
            <a:ext cx="11734801" cy="17526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Sometimes we must walk through the dark to teach us to Trust!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(Job 23:10)</a:t>
            </a:r>
          </a:p>
          <a:p>
            <a:pPr marL="0" indent="0">
              <a:spcBef>
                <a:spcPts val="0"/>
              </a:spcBef>
            </a:pPr>
            <a:endParaRPr lang="en-US" sz="6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5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26C53-126B-43FE-B8EA-926B9E5B6391}"/>
              </a:ext>
            </a:extLst>
          </p:cNvPr>
          <p:cNvSpPr txBox="1"/>
          <p:nvPr/>
        </p:nvSpPr>
        <p:spPr>
          <a:xfrm>
            <a:off x="6858000" y="51816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 Cor 5:7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6FEFD-B0E7-4411-81F1-45B067220794}"/>
              </a:ext>
            </a:extLst>
          </p:cNvPr>
          <p:cNvSpPr txBox="1"/>
          <p:nvPr/>
        </p:nvSpPr>
        <p:spPr>
          <a:xfrm>
            <a:off x="131406" y="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Faith must be tested to be Trusted!</a:t>
            </a:r>
          </a:p>
        </p:txBody>
      </p:sp>
      <p:pic>
        <p:nvPicPr>
          <p:cNvPr id="1026" name="Picture 2" descr="Pin by Crystal on JESUS MY SWEET SAVIOUR! | Christian woman encouragement, Christian images ...">
            <a:extLst>
              <a:ext uri="{FF2B5EF4-FFF2-40B4-BE49-F238E27FC236}">
                <a16:creationId xmlns:a16="http://schemas.microsoft.com/office/drawing/2014/main" id="{A19CCA62-83BD-AC11-C804-C9D66C46F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56"/>
          <a:stretch/>
        </p:blipFill>
        <p:spPr bwMode="auto">
          <a:xfrm>
            <a:off x="1312506" y="2278565"/>
            <a:ext cx="9372600" cy="45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82102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-152400" y="990600"/>
            <a:ext cx="12371773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“I gave my back to the </a:t>
            </a:r>
            <a:r>
              <a:rPr lang="en-US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smiters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my cheeks to them that plucked off the hair: 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hid not my face from shame and spitting. 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For the Lord GOD will help me; therefore shall I not be confounded: therefore have I set my face like a flint, and I know that I shall not be ashamed. 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near 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justifieth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me; …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stand together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Behold, </a:t>
            </a:r>
            <a:r>
              <a:rPr lang="en-US" sz="40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GOD will help me…“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Isaiah 50:6-9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99991A-E82C-059C-B628-64F72D7BB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Jesus modeled this truth!</a:t>
            </a:r>
          </a:p>
        </p:txBody>
      </p:sp>
    </p:spTree>
    <p:extLst>
      <p:ext uri="{BB962C8B-B14F-4D97-AF65-F5344CB8AC3E}">
        <p14:creationId xmlns:p14="http://schemas.microsoft.com/office/powerpoint/2010/main" val="745257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12219373" cy="5486400"/>
          </a:xfrm>
        </p:spPr>
        <p:txBody>
          <a:bodyPr/>
          <a:lstStyle/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obeyeth</a:t>
            </a: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voice of his servant, 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walketh in darkness, and hath no light? 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trust in the name of the </a:t>
            </a:r>
            <a:r>
              <a:rPr lang="en-US" sz="4400" i="1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0"/>
              </a:spcBef>
            </a:pP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shāan</a:t>
            </a:r>
            <a:r>
              <a:rPr 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lean) </a:t>
            </a:r>
            <a:r>
              <a:rPr lang="en-US" sz="4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upon his God. 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all ye that kindle a fire, that compass yourselves about with sparks: walk in the light of your fire, </a:t>
            </a: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the sparks that ye have kindled. 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shall ye have of mine hand;</a:t>
            </a:r>
          </a:p>
          <a:p>
            <a:pPr marL="0" indent="0" algn="ctr">
              <a:spcBef>
                <a:spcPts val="0"/>
              </a:spcBef>
            </a:pPr>
            <a:r>
              <a:rPr lang="en-US" sz="4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shall lie down in sorrow.” </a:t>
            </a:r>
          </a:p>
          <a:p>
            <a:pPr marL="0" indent="0" algn="ctr">
              <a:spcBef>
                <a:spcPts val="0"/>
              </a:spcBef>
            </a:pPr>
            <a:b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</a:pP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5C418-4E42-670B-01B7-C43A26AC0E27}"/>
              </a:ext>
            </a:extLst>
          </p:cNvPr>
          <p:cNvSpPr txBox="1"/>
          <p:nvPr/>
        </p:nvSpPr>
        <p:spPr>
          <a:xfrm>
            <a:off x="283464" y="121170"/>
            <a:ext cx="11506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10 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/>
              </a:rPr>
              <a:t> 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/>
              </a:rPr>
              <a:t>”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Who is among you that </a:t>
            </a:r>
            <a:r>
              <a:rPr kumimoji="0" lang="en-US" sz="4400" b="1" i="1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feareth</a:t>
            </a:r>
            <a:r>
              <a:rPr kumimoji="0" lang="en-US" sz="4400" b="1" i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the </a:t>
            </a:r>
            <a:r>
              <a:rPr kumimoji="0" lang="en-US" sz="4400" b="1" i="1" u="none" strike="noStrike" kern="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LORD,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81947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06FEFD-B0E7-4411-81F1-45B067220794}"/>
              </a:ext>
            </a:extLst>
          </p:cNvPr>
          <p:cNvSpPr txBox="1"/>
          <p:nvPr/>
        </p:nvSpPr>
        <p:spPr>
          <a:xfrm>
            <a:off x="131406" y="0"/>
            <a:ext cx="1173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Bunyan Illustrated this!</a:t>
            </a:r>
          </a:p>
        </p:txBody>
      </p:sp>
      <p:pic>
        <p:nvPicPr>
          <p:cNvPr id="1028" name="Picture 4" descr="Pilgrim's Progress: Chained Lions by DouglasRamsey THE LIONS ARE CHAINED AND THERE IS NOTHING TO ...">
            <a:extLst>
              <a:ext uri="{FF2B5EF4-FFF2-40B4-BE49-F238E27FC236}">
                <a16:creationId xmlns:a16="http://schemas.microsoft.com/office/drawing/2014/main" id="{2FD66023-4DAE-CF5B-5DB5-95733AA25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" y="2502560"/>
            <a:ext cx="5516538" cy="43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B98A0-B610-1A3A-49C7-B50274A6A766}"/>
              </a:ext>
            </a:extLst>
          </p:cNvPr>
          <p:cNvSpPr txBox="1"/>
          <p:nvPr/>
        </p:nvSpPr>
        <p:spPr>
          <a:xfrm>
            <a:off x="5477867" y="2304695"/>
            <a:ext cx="67056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Fear not the lions, for they are chained, and are placed there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for trial of faith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where it is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and for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discovery of those that have none: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keep in the midst of the path, and no hurt shall come unto thee. “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 Pilgrim's Progress  1679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6F9049-9756-150C-20BB-DB1BFDB5E052}"/>
              </a:ext>
            </a:extLst>
          </p:cNvPr>
          <p:cNvSpPr txBox="1"/>
          <p:nvPr/>
        </p:nvSpPr>
        <p:spPr>
          <a:xfrm>
            <a:off x="49110" y="757378"/>
            <a:ext cx="121880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 Porter at the lodge, (Watchful) perceiving that Christian made a halt, as if he would go back, cried unto him, saying,</a:t>
            </a:r>
          </a:p>
          <a:p>
            <a:pPr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“Is thy strength (faith) so small?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 (Mark 4:40)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497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la-Triumph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8B7B70"/>
      </a:accent1>
      <a:accent2>
        <a:srgbClr val="333399"/>
      </a:accent2>
      <a:accent3>
        <a:srgbClr val="AAAAAA"/>
      </a:accent3>
      <a:accent4>
        <a:srgbClr val="DADADA"/>
      </a:accent4>
      <a:accent5>
        <a:srgbClr val="C4BFBB"/>
      </a:accent5>
      <a:accent6>
        <a:srgbClr val="2D2D8A"/>
      </a:accent6>
      <a:hlink>
        <a:srgbClr val="009999"/>
      </a:hlink>
      <a:folHlink>
        <a:srgbClr val="99CC00"/>
      </a:folHlink>
    </a:clrScheme>
    <a:fontScheme name="Mela-Triumph">
      <a:majorFont>
        <a:latin typeface="Georgia"/>
        <a:ea typeface="ヒラギノ明朝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B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1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N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B7B70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1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N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Mela-Triump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33"/>
      </a:hlink>
      <a:folHlink>
        <a:srgbClr val="0000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1619</TotalTime>
  <Words>2647</Words>
  <Application>Microsoft Office PowerPoint</Application>
  <PresentationFormat>Widescreen</PresentationFormat>
  <Paragraphs>301</Paragraphs>
  <Slides>44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Calibri Light</vt:lpstr>
      <vt:lpstr>Georgia</vt:lpstr>
      <vt:lpstr>Lucida Grande</vt:lpstr>
      <vt:lpstr>Symbol</vt:lpstr>
      <vt:lpstr>Times</vt:lpstr>
      <vt:lpstr>Times New Roman</vt:lpstr>
      <vt:lpstr>Wingdings</vt:lpstr>
      <vt:lpstr>Blank Presentation</vt:lpstr>
      <vt:lpstr>Mela-Triumph</vt:lpstr>
      <vt:lpstr>1_Blank Presentation</vt:lpstr>
      <vt:lpstr>PowerPoint Presentation</vt:lpstr>
      <vt:lpstr>PowerPoint Presentation</vt:lpstr>
      <vt:lpstr>“Now abideth faith, hope, charity” </vt:lpstr>
      <vt:lpstr>This kind of faith is:</vt:lpstr>
      <vt:lpstr>PowerPoint Presentation</vt:lpstr>
      <vt:lpstr>PowerPoint Presentation</vt:lpstr>
      <vt:lpstr>Jesus modeled this truth!</vt:lpstr>
      <vt:lpstr>PowerPoint Presentation</vt:lpstr>
      <vt:lpstr>PowerPoint Presentation</vt:lpstr>
      <vt:lpstr>Can There be “false” faith?</vt:lpstr>
      <vt:lpstr>Faith untested is untrusted.</vt:lpstr>
      <vt:lpstr> “Faith under Fire!” </vt:lpstr>
      <vt:lpstr> Mk 15:12-13    ”What will ye then that I shall do unto him whom ye call the King of the Jews?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Fires of disappointment!</vt:lpstr>
      <vt:lpstr>In the Fires of disappointment!</vt:lpstr>
      <vt:lpstr>Trust must be tested!</vt:lpstr>
      <vt:lpstr>Trust must be tested!</vt:lpstr>
      <vt:lpstr>Intimacy is impossible without vulnerability! </vt:lpstr>
      <vt:lpstr>PowerPoint Presentation</vt:lpstr>
      <vt:lpstr>PowerPoint Presentation</vt:lpstr>
    </vt:vector>
  </TitlesOfParts>
  <Company>̉ꀀథཛྷ̩暐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Media Dep</cp:lastModifiedBy>
  <cp:revision>90</cp:revision>
  <dcterms:created xsi:type="dcterms:W3CDTF">2017-04-04T14:24:51Z</dcterms:created>
  <dcterms:modified xsi:type="dcterms:W3CDTF">2024-03-24T01:53:57Z</dcterms:modified>
</cp:coreProperties>
</file>