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notesMasterIdLst>
    <p:notesMasterId r:id="rId29"/>
  </p:notesMasterIdLst>
  <p:sldIdLst>
    <p:sldId id="267" r:id="rId2"/>
    <p:sldId id="269" r:id="rId3"/>
    <p:sldId id="273" r:id="rId4"/>
    <p:sldId id="276" r:id="rId5"/>
    <p:sldId id="274" r:id="rId6"/>
    <p:sldId id="277" r:id="rId7"/>
    <p:sldId id="275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7" r:id="rId17"/>
    <p:sldId id="288" r:id="rId18"/>
    <p:sldId id="289" r:id="rId19"/>
    <p:sldId id="298" r:id="rId20"/>
    <p:sldId id="299" r:id="rId21"/>
    <p:sldId id="290" r:id="rId22"/>
    <p:sldId id="291" r:id="rId23"/>
    <p:sldId id="293" r:id="rId24"/>
    <p:sldId id="295" r:id="rId25"/>
    <p:sldId id="296" r:id="rId26"/>
    <p:sldId id="297" r:id="rId27"/>
    <p:sldId id="294" r:id="rId28"/>
  </p:sldIdLst>
  <p:sldSz cx="17340263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N W3" pitchFamily="-128" charset="-128"/>
        <a:cs typeface="+mn-cs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N W3" pitchFamily="-128" charset="-128"/>
        <a:cs typeface="+mn-cs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N W3" pitchFamily="-128" charset="-128"/>
        <a:cs typeface="+mn-cs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N W3" pitchFamily="-128" charset="-128"/>
        <a:cs typeface="+mn-cs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N W3" pitchFamily="-128" charset="-128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N W3" pitchFamily="-128" charset="-128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N W3" pitchFamily="-128" charset="-128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N W3" pitchFamily="-128" charset="-128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N W3" pitchFamily="-128" charset="-128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58" d="100"/>
          <a:sy n="58" d="100"/>
        </p:scale>
        <p:origin x="72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C3BE0-8A45-4B78-8AA4-D1C513FA6DD1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DFD8E-DAE0-4BE4-9450-F12CC42F2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0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DFD8E-DAE0-4BE4-9450-F12CC42F2F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2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2D2D-3B18-458C-A511-9840420B918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91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3" y="2596444"/>
            <a:ext cx="1495597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2143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43962" y="9040143"/>
            <a:ext cx="585233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46561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F8EB-760C-44D3-9818-90A3A5D0E3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13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64331" y="2514600"/>
            <a:ext cx="11963400" cy="3034453"/>
          </a:xfrm>
        </p:spPr>
        <p:txBody>
          <a:bodyPr anchor="t">
            <a:normAutofit fontScale="9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5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3004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950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6009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251149" algn="l" defTabSz="130046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901379" algn="l" defTabSz="130046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551609" algn="l" defTabSz="130046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5201839" algn="l" defTabSz="130046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1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Navigating the</a:t>
            </a:r>
            <a:br>
              <a:rPr lang="en-US" altLang="en-US" sz="11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</a:br>
            <a:r>
              <a:rPr lang="en-US" altLang="en-US" sz="11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 New Year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5E5DAF-F46F-43A9-9DF7-81EB634CB241}"/>
              </a:ext>
            </a:extLst>
          </p:cNvPr>
          <p:cNvSpPr txBox="1"/>
          <p:nvPr/>
        </p:nvSpPr>
        <p:spPr>
          <a:xfrm>
            <a:off x="-106767" y="8534400"/>
            <a:ext cx="17433132" cy="1015663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Recognizing God’s Directions During Difficult Times.</a:t>
            </a:r>
          </a:p>
        </p:txBody>
      </p:sp>
    </p:spTree>
    <p:extLst>
      <p:ext uri="{BB962C8B-B14F-4D97-AF65-F5344CB8AC3E}">
        <p14:creationId xmlns:p14="http://schemas.microsoft.com/office/powerpoint/2010/main" val="195150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Robert and Darlene Deibler">
            <a:extLst>
              <a:ext uri="{FF2B5EF4-FFF2-40B4-BE49-F238E27FC236}">
                <a16:creationId xmlns:a16="http://schemas.microsoft.com/office/drawing/2014/main" id="{DA1E8F00-3328-4D4F-B3D0-A3BD0901D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" y="1905000"/>
            <a:ext cx="7995920" cy="799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Robert and Darlene Deibler">
            <a:extLst>
              <a:ext uri="{FF2B5EF4-FFF2-40B4-BE49-F238E27FC236}">
                <a16:creationId xmlns:a16="http://schemas.microsoft.com/office/drawing/2014/main" id="{03380E03-8D43-4B23-BA56-EFF8F5A32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756" y="2057400"/>
            <a:ext cx="4863998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E6E599-1725-4A18-8945-881092C02AC1}"/>
              </a:ext>
            </a:extLst>
          </p:cNvPr>
          <p:cNvSpPr/>
          <p:nvPr/>
        </p:nvSpPr>
        <p:spPr>
          <a:xfrm>
            <a:off x="288131" y="457200"/>
            <a:ext cx="1755480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6600" b="1" dirty="0">
                <a:solidFill>
                  <a:schemeClr val="tx1"/>
                </a:solidFill>
              </a:rPr>
              <a:t>2)  Missionaries Robert and Darlene </a:t>
            </a:r>
            <a:r>
              <a:rPr lang="en-US" altLang="en-US" sz="6600" b="1" dirty="0" err="1">
                <a:solidFill>
                  <a:schemeClr val="tx1"/>
                </a:solidFill>
              </a:rPr>
              <a:t>Deibler</a:t>
            </a:r>
            <a:endParaRPr lang="en-US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08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E6E599-1725-4A18-8945-881092C02AC1}"/>
              </a:ext>
            </a:extLst>
          </p:cNvPr>
          <p:cNvSpPr/>
          <p:nvPr/>
        </p:nvSpPr>
        <p:spPr>
          <a:xfrm>
            <a:off x="211931" y="25400"/>
            <a:ext cx="16916400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6600" b="1" dirty="0">
                <a:solidFill>
                  <a:schemeClr val="tx1"/>
                </a:solidFill>
              </a:rPr>
              <a:t> They were captured by the Japanese,</a:t>
            </a:r>
          </a:p>
          <a:p>
            <a:pPr algn="ctr"/>
            <a:r>
              <a:rPr lang="en-US" altLang="en-US" sz="6600" b="1" dirty="0">
                <a:solidFill>
                  <a:schemeClr val="tx1"/>
                </a:solidFill>
              </a:rPr>
              <a:t>Who killed Robert.</a:t>
            </a:r>
          </a:p>
          <a:p>
            <a:pPr algn="ctr"/>
            <a:r>
              <a:rPr lang="en-US" altLang="en-US" sz="6600" b="1" dirty="0">
                <a:solidFill>
                  <a:schemeClr val="tx1"/>
                </a:solidFill>
              </a:rPr>
              <a:t> Darlene endured years of suffering and was finally sent to a death camp where she was locked away beneath a sign: </a:t>
            </a:r>
            <a:r>
              <a:rPr lang="en-US" altLang="en-US" sz="6600" b="1" i="1" dirty="0">
                <a:solidFill>
                  <a:srgbClr val="0000FF"/>
                </a:solidFill>
              </a:rPr>
              <a:t>“This person must die!” </a:t>
            </a:r>
          </a:p>
          <a:p>
            <a:r>
              <a:rPr lang="en-US" altLang="en-US" sz="6600" b="1" dirty="0">
                <a:solidFill>
                  <a:schemeClr val="tx1"/>
                </a:solidFill>
              </a:rPr>
              <a:t> </a:t>
            </a:r>
            <a:r>
              <a:rPr lang="en-US" altLang="en-US" sz="6600" b="1" i="1" dirty="0">
                <a:solidFill>
                  <a:schemeClr val="tx1"/>
                </a:solidFill>
              </a:rPr>
              <a:t>Gripped with fear and horror, she prayed and God reminded her of a childhood song that brought her hope and courage.  </a:t>
            </a:r>
          </a:p>
        </p:txBody>
      </p:sp>
    </p:spTree>
    <p:extLst>
      <p:ext uri="{BB962C8B-B14F-4D97-AF65-F5344CB8AC3E}">
        <p14:creationId xmlns:p14="http://schemas.microsoft.com/office/powerpoint/2010/main" val="135716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0B1AC-98E6-4E0A-9CE9-0365A6D52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304800"/>
            <a:ext cx="16518731" cy="9560052"/>
          </a:xfrm>
        </p:spPr>
        <p:txBody>
          <a:bodyPr>
            <a:normAutofit lnSpcReduction="10000"/>
          </a:bodyPr>
          <a:lstStyle/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endParaRPr lang="en-US" altLang="en-US" sz="2800" dirty="0"/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5400" b="1" dirty="0"/>
              <a:t>Fear not, precious flock, He </a:t>
            </a:r>
            <a:r>
              <a:rPr lang="en-US" altLang="en-US" sz="5400" b="1" dirty="0" err="1"/>
              <a:t>goeth</a:t>
            </a:r>
            <a:r>
              <a:rPr lang="en-US" altLang="en-US" sz="5400" b="1" dirty="0"/>
              <a:t> ahead, 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5400" b="1" dirty="0"/>
              <a:t>Your Shepherd selects the path you must tread;</a:t>
            </a:r>
            <a:br>
              <a:rPr lang="en-US" altLang="en-US" sz="5400" b="1" dirty="0"/>
            </a:br>
            <a:r>
              <a:rPr lang="en-US" altLang="en-US" sz="5400" b="1" dirty="0"/>
              <a:t>The waters of Mara He'll sweeten for thee, 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5400" b="1" dirty="0"/>
              <a:t>He drank all the bitter in Gethsemane.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5400" b="1" i="1" dirty="0">
                <a:solidFill>
                  <a:srgbClr val="0033CC"/>
                </a:solidFill>
              </a:rPr>
              <a:t>Fear not little flock, whatever your lot; 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5400" b="1" i="1" dirty="0">
                <a:solidFill>
                  <a:srgbClr val="0033CC"/>
                </a:solidFill>
              </a:rPr>
              <a:t>He enters all rooms, the doors being shut.</a:t>
            </a:r>
            <a:endParaRPr lang="en-US" altLang="en-US" sz="5400" b="1" dirty="0">
              <a:solidFill>
                <a:srgbClr val="0033CC"/>
              </a:solidFill>
            </a:endParaRP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5400" b="1" i="1" dirty="0">
                <a:solidFill>
                  <a:srgbClr val="0033CC"/>
                </a:solidFill>
              </a:rPr>
              <a:t>     He never forsakes, He never is gone;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5400" b="1" i="1" dirty="0">
                <a:solidFill>
                  <a:srgbClr val="0033CC"/>
                </a:solidFill>
              </a:rPr>
              <a:t>So count on His presence, In darkness and dawn. </a:t>
            </a:r>
            <a:endParaRPr lang="en-US" altLang="en-US" sz="5400" b="1" dirty="0">
              <a:solidFill>
                <a:srgbClr val="0033CC"/>
              </a:solidFill>
            </a:endParaRP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5400" b="1" dirty="0"/>
              <a:t>Only believe, only believe;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5400" b="1" dirty="0"/>
              <a:t> All things are possible, only believe;</a:t>
            </a:r>
            <a:br>
              <a:rPr lang="en-US" altLang="en-US" sz="5400" b="1" dirty="0"/>
            </a:br>
            <a:r>
              <a:rPr lang="en-US" altLang="en-US" sz="5400" b="1" dirty="0"/>
              <a:t>Only believe, only believe; 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5400" b="1" dirty="0"/>
              <a:t>All things are possible, only believe.   </a:t>
            </a:r>
            <a:r>
              <a:rPr lang="en-US" altLang="en-US" sz="5400" dirty="0"/>
              <a:t> (Paul Rader)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6000" b="1" dirty="0"/>
              <a:t>She survived and returned to health and ministry.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pic>
        <p:nvPicPr>
          <p:cNvPr id="2050" name="Picture 2" descr="“Evidence Not Seen”  By Darlene Deibler Rose">
            <a:extLst>
              <a:ext uri="{FF2B5EF4-FFF2-40B4-BE49-F238E27FC236}">
                <a16:creationId xmlns:a16="http://schemas.microsoft.com/office/drawing/2014/main" id="{84D41011-91D4-4A85-9847-32B06CB6E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" y="0"/>
            <a:ext cx="6217920" cy="956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88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D03968-065D-4E90-80D8-094BE7BC348B}"/>
              </a:ext>
            </a:extLst>
          </p:cNvPr>
          <p:cNvSpPr txBox="1"/>
          <p:nvPr/>
        </p:nvSpPr>
        <p:spPr>
          <a:xfrm>
            <a:off x="-1" y="304800"/>
            <a:ext cx="101179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3) Remember Martin and </a:t>
            </a:r>
            <a:r>
              <a:rPr lang="en-US" sz="6600" b="1" dirty="0" err="1">
                <a:solidFill>
                  <a:schemeClr val="tx1"/>
                </a:solidFill>
              </a:rPr>
              <a:t>Gracia</a:t>
            </a:r>
            <a:r>
              <a:rPr lang="en-US" sz="6600" b="1" dirty="0">
                <a:solidFill>
                  <a:schemeClr val="tx1"/>
                </a:solidFill>
              </a:rPr>
              <a:t> Burnham?</a:t>
            </a:r>
          </a:p>
        </p:txBody>
      </p:sp>
      <p:pic>
        <p:nvPicPr>
          <p:cNvPr id="4100" name="Picture 4" descr="Image result for gracia burnham book">
            <a:extLst>
              <a:ext uri="{FF2B5EF4-FFF2-40B4-BE49-F238E27FC236}">
                <a16:creationId xmlns:a16="http://schemas.microsoft.com/office/drawing/2014/main" id="{030DB1EA-65CA-48C9-ACF2-ED5B09BA5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7" r="6647"/>
          <a:stretch/>
        </p:blipFill>
        <p:spPr bwMode="auto">
          <a:xfrm>
            <a:off x="48029" y="2743200"/>
            <a:ext cx="10575053" cy="625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gracia burnham book">
            <a:extLst>
              <a:ext uri="{FF2B5EF4-FFF2-40B4-BE49-F238E27FC236}">
                <a16:creationId xmlns:a16="http://schemas.microsoft.com/office/drawing/2014/main" id="{B3F747BA-0A56-47C5-83E6-1E99626EE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034" y="-62848"/>
            <a:ext cx="6553200" cy="987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61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D03968-065D-4E90-80D8-094BE7BC348B}"/>
              </a:ext>
            </a:extLst>
          </p:cNvPr>
          <p:cNvSpPr txBox="1"/>
          <p:nvPr/>
        </p:nvSpPr>
        <p:spPr>
          <a:xfrm>
            <a:off x="-21749" y="533400"/>
            <a:ext cx="162139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4) Jim and Elizabeth Elliot who surrendered to serve as Missionaries?</a:t>
            </a:r>
          </a:p>
        </p:txBody>
      </p:sp>
      <p:pic>
        <p:nvPicPr>
          <p:cNvPr id="8" name="Picture 2" descr="Related image">
            <a:extLst>
              <a:ext uri="{FF2B5EF4-FFF2-40B4-BE49-F238E27FC236}">
                <a16:creationId xmlns:a16="http://schemas.microsoft.com/office/drawing/2014/main" id="{80773A02-E66D-4E12-8464-DD319820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90385"/>
            <a:ext cx="6217920" cy="657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lated image">
            <a:extLst>
              <a:ext uri="{FF2B5EF4-FFF2-40B4-BE49-F238E27FC236}">
                <a16:creationId xmlns:a16="http://schemas.microsoft.com/office/drawing/2014/main" id="{4F162849-D6D8-4527-965E-97EC876A0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482" y="3380433"/>
            <a:ext cx="977265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68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through gates of splendor">
            <a:extLst>
              <a:ext uri="{FF2B5EF4-FFF2-40B4-BE49-F238E27FC236}">
                <a16:creationId xmlns:a16="http://schemas.microsoft.com/office/drawing/2014/main" id="{A72B87B4-D17A-40ED-9CAB-5D689F62F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" t="1546"/>
          <a:stretch/>
        </p:blipFill>
        <p:spPr bwMode="auto">
          <a:xfrm>
            <a:off x="9889331" y="533400"/>
            <a:ext cx="7924800" cy="970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lated image">
            <a:extLst>
              <a:ext uri="{FF2B5EF4-FFF2-40B4-BE49-F238E27FC236}">
                <a16:creationId xmlns:a16="http://schemas.microsoft.com/office/drawing/2014/main" id="{20BC8F99-57FE-43D7-943E-70423AFAD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6898"/>
            <a:ext cx="9753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42BFB5-200B-48D2-B1ED-AA28C3AA3CC4}"/>
              </a:ext>
            </a:extLst>
          </p:cNvPr>
          <p:cNvSpPr txBox="1"/>
          <p:nvPr/>
        </p:nvSpPr>
        <p:spPr>
          <a:xfrm>
            <a:off x="135732" y="228600"/>
            <a:ext cx="96178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murder of her husband, Elizabeth returned </a:t>
            </a:r>
            <a:r>
              <a:rPr lang="en-US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(with her baby)</a:t>
            </a:r>
            <a:r>
              <a:rPr lang="en-US" sz="5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people who killed him to bring them the gospel. </a:t>
            </a:r>
          </a:p>
        </p:txBody>
      </p:sp>
    </p:spTree>
    <p:extLst>
      <p:ext uri="{BB962C8B-B14F-4D97-AF65-F5344CB8AC3E}">
        <p14:creationId xmlns:p14="http://schemas.microsoft.com/office/powerpoint/2010/main" val="21866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239799A0-41C6-4DA3-ABF3-5AE1DE0D4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957"/>
            <a:ext cx="17340263" cy="937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070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50802F-072F-48F6-9C67-529A16AADE9B}"/>
              </a:ext>
            </a:extLst>
          </p:cNvPr>
          <p:cNvSpPr/>
          <p:nvPr/>
        </p:nvSpPr>
        <p:spPr>
          <a:xfrm>
            <a:off x="13811" y="0"/>
            <a:ext cx="17128331" cy="10741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6000" b="1" dirty="0">
                <a:solidFill>
                  <a:srgbClr val="0000FF"/>
                </a:solidFill>
              </a:rPr>
              <a:t>Remember Who Brought You Here. </a:t>
            </a:r>
            <a:endParaRPr lang="en-US" alt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When We Follow God Into Dead Ends, He’ll make a way.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God Won’t Lead You Where His Grace Can’t Sustain You.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God Has Purposes We Don’t Readily Recognize.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 Beware of the “PROSPERITY GOSPEL.” 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Pet 4:12,13)  </a:t>
            </a:r>
            <a:r>
              <a:rPr lang="en-US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Beloved, think it not strange concerning the fiery trial which is to try you, as though some strange thing happened unto you:  But rejoice,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inasmuch as ye are partakers of Christ's sufferings;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that, when his glory shall be revealed,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may be glad also with exceeding joy.”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2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50802F-072F-48F6-9C67-529A16AADE9B}"/>
              </a:ext>
            </a:extLst>
          </p:cNvPr>
          <p:cNvSpPr/>
          <p:nvPr/>
        </p:nvSpPr>
        <p:spPr>
          <a:xfrm>
            <a:off x="13811" y="0"/>
            <a:ext cx="17128331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God Has Purposes We Don’t Readily Recognize.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  </a:t>
            </a:r>
            <a:r>
              <a:rPr lang="en-US" alt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uses the fire of Trials to purify us.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Job. 23:10  </a:t>
            </a: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shall come forth as gold…”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Isa 48:10,11  </a:t>
            </a:r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Behold, I have refined thee…;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have </a:t>
            </a:r>
            <a:r>
              <a:rPr lang="en-US" alt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chosen thee in the furnace of affliction.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mine own sake, even for mine own sake, will I do it: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how should my name be polluted?”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Pt 1:7 </a:t>
            </a: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trial of your faith, being much more precious than of gold that </a:t>
            </a:r>
            <a:r>
              <a:rPr lang="en-US" altLang="en-US" sz="6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perisheth</a:t>
            </a: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though it be tried with fire, might be found unto praise and honor and glory at the appearing of Jesus Christ” </a:t>
            </a:r>
          </a:p>
          <a:p>
            <a:pPr algn="ctr">
              <a:buFont typeface="Wingdings 2" panose="05020102010507070707" pitchFamily="18" charset="2"/>
              <a:buNone/>
            </a:pP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9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50802F-072F-48F6-9C67-529A16AADE9B}"/>
              </a:ext>
            </a:extLst>
          </p:cNvPr>
          <p:cNvSpPr/>
          <p:nvPr/>
        </p:nvSpPr>
        <p:spPr>
          <a:xfrm>
            <a:off x="13811" y="0"/>
            <a:ext cx="17495520" cy="1003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How The old Hymns reflected this truth.    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“Am I a soldier of the Cross—  A follower of the Lamb?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shall I fear to own His cause,  Or blush to speak His name?</a:t>
            </a:r>
          </a:p>
          <a:p>
            <a:pPr algn="ctr">
              <a:spcBef>
                <a:spcPts val="1200"/>
              </a:spcBef>
              <a:buFont typeface="Wingdings 2" panose="05020102010507070707" pitchFamily="18" charset="2"/>
              <a:buNone/>
            </a:pP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In the name, the precious name,  Of Him who died for me,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grace I’ll win the promised crown, Whate’er my cross may be.</a:t>
            </a:r>
          </a:p>
          <a:p>
            <a:pPr algn="ctr">
              <a:spcBef>
                <a:spcPts val="1200"/>
              </a:spcBef>
              <a:buFont typeface="Wingdings 2" panose="05020102010507070707" pitchFamily="18" charset="2"/>
              <a:buNone/>
            </a:pP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I be carried to the skies  On flowery beds of ease,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others fought to win the prize And sailed through bloody seas?</a:t>
            </a:r>
          </a:p>
          <a:p>
            <a:pPr algn="ctr">
              <a:spcBef>
                <a:spcPts val="1200"/>
              </a:spcBef>
              <a:buFont typeface="Wingdings 2" panose="05020102010507070707" pitchFamily="18" charset="2"/>
              <a:buNone/>
            </a:pP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 no foes for me to face?  Must I not stem the flood?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this vile world a friend to grace,  To help me on to God?</a:t>
            </a:r>
          </a:p>
          <a:p>
            <a:pPr algn="ctr">
              <a:buFont typeface="Wingdings 2" panose="05020102010507070707" pitchFamily="18" charset="2"/>
              <a:buNone/>
            </a:pPr>
            <a:endParaRPr lang="en-US" alt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I must fight if I would reign,  Increase my courage, Lord!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I’ll bear the toil, endure the pain,  Supported by Thy Word.”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Isaac Watts  1709</a:t>
            </a:r>
          </a:p>
          <a:p>
            <a:pPr algn="ctr">
              <a:buFont typeface="Wingdings 2" panose="05020102010507070707" pitchFamily="18" charset="2"/>
              <a:buNone/>
            </a:pP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0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775224-1CF2-4DD3-A633-0DECDAF1A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31" y="156368"/>
            <a:ext cx="16916400" cy="9749631"/>
          </a:xfrm>
        </p:spPr>
        <p:txBody>
          <a:bodyPr>
            <a:norm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altLang="en-US" dirty="0"/>
              <a:t> 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Just shall live by his faith.”</a:t>
            </a:r>
            <a:r>
              <a:rPr lang="en-US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(Hab. 2:4) 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“We Walk by faith, not by sight.”</a:t>
            </a:r>
            <a:r>
              <a:rPr lang="en-US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Cor 5:7) </a:t>
            </a:r>
            <a:endParaRPr lang="en-US" alt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6000" dirty="0"/>
              <a:t>   </a:t>
            </a:r>
            <a:r>
              <a:rPr lang="en-US" altLang="en-US" sz="6000" b="1" dirty="0"/>
              <a:t>What does it mean to “walk” or “live” by faith?   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6000" dirty="0"/>
              <a:t> </a:t>
            </a:r>
            <a:r>
              <a:rPr lang="en-US" altLang="en-US" sz="6000" b="1" dirty="0"/>
              <a:t>How is that contrasted to walking by sight?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5400" b="1" dirty="0"/>
              <a:t> Living (walking) by sight </a:t>
            </a:r>
            <a:r>
              <a:rPr lang="en-US" altLang="en-US" sz="5400" b="1" dirty="0">
                <a:sym typeface="Wingdings" panose="05000000000000000000" pitchFamily="2" charset="2"/>
              </a:rPr>
              <a:t></a:t>
            </a:r>
            <a:r>
              <a:rPr lang="en-US" altLang="en-US" sz="5400" b="1" dirty="0"/>
              <a:t>   I live Reactively,       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5400" i="1" dirty="0"/>
              <a:t>                      </a:t>
            </a:r>
            <a:r>
              <a:rPr lang="en-US" altLang="en-US" sz="5400" b="1" i="1" dirty="0">
                <a:solidFill>
                  <a:srgbClr val="0000FF"/>
                </a:solidFill>
              </a:rPr>
              <a:t>using</a:t>
            </a:r>
            <a:r>
              <a:rPr lang="en-US" altLang="en-US" sz="5400" i="1" dirty="0"/>
              <a:t> </a:t>
            </a:r>
            <a:r>
              <a:rPr lang="en-US" altLang="en-US" sz="5400" b="1" i="1" dirty="0">
                <a:solidFill>
                  <a:srgbClr val="0000FF"/>
                </a:solidFill>
              </a:rPr>
              <a:t>Human </a:t>
            </a:r>
            <a:r>
              <a:rPr lang="en-US" altLang="en-US" sz="5400" b="1" i="1" u="sng" dirty="0">
                <a:solidFill>
                  <a:srgbClr val="FF0066"/>
                </a:solidFill>
              </a:rPr>
              <a:t>Reasoning</a:t>
            </a:r>
            <a:r>
              <a:rPr lang="en-US" altLang="en-US" sz="5400" b="1" i="1" u="sng" dirty="0">
                <a:solidFill>
                  <a:srgbClr val="0000FF"/>
                </a:solidFill>
              </a:rPr>
              <a:t> </a:t>
            </a:r>
            <a:r>
              <a:rPr lang="en-US" altLang="en-US" sz="5400" b="1" i="1" dirty="0">
                <a:solidFill>
                  <a:srgbClr val="0000FF"/>
                </a:solidFill>
              </a:rPr>
              <a:t>as my guide</a:t>
            </a:r>
            <a:r>
              <a:rPr lang="en-US" altLang="en-US" sz="5400" b="1" dirty="0">
                <a:solidFill>
                  <a:srgbClr val="0000FF"/>
                </a:solidFill>
              </a:rPr>
              <a:t>.</a:t>
            </a:r>
            <a:r>
              <a:rPr lang="en-US" altLang="en-US" sz="5400" b="1" i="1" dirty="0">
                <a:solidFill>
                  <a:srgbClr val="0000FF"/>
                </a:solidFill>
              </a:rPr>
              <a:t>  </a:t>
            </a:r>
            <a:r>
              <a:rPr lang="en-US" altLang="en-US" sz="5400" b="1" dirty="0">
                <a:solidFill>
                  <a:srgbClr val="0000FF"/>
                </a:solidFill>
              </a:rPr>
              <a:t>(god)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5400" b="1" dirty="0">
                <a:solidFill>
                  <a:srgbClr val="0000FF"/>
                </a:solidFill>
              </a:rPr>
              <a:t> </a:t>
            </a:r>
            <a:r>
              <a:rPr lang="en-US" altLang="en-US" sz="5400" b="1" dirty="0"/>
              <a:t>Living (walking) by faith</a:t>
            </a:r>
            <a:r>
              <a:rPr lang="en-US" altLang="en-US" sz="5400" b="1" dirty="0">
                <a:sym typeface="Wingdings" panose="05000000000000000000" pitchFamily="2" charset="2"/>
              </a:rPr>
              <a:t></a:t>
            </a:r>
            <a:r>
              <a:rPr lang="en-US" altLang="en-US" sz="5400" b="1" dirty="0"/>
              <a:t>  I live Proactively,</a:t>
            </a:r>
            <a:r>
              <a:rPr lang="en-US" altLang="en-US" sz="5400" b="1" dirty="0">
                <a:solidFill>
                  <a:srgbClr val="0000FF"/>
                </a:solidFill>
              </a:rPr>
              <a:t>   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5400" b="1" dirty="0">
                <a:solidFill>
                  <a:srgbClr val="0000FF"/>
                </a:solidFill>
              </a:rPr>
              <a:t>                    using Divine </a:t>
            </a:r>
            <a:r>
              <a:rPr lang="en-US" altLang="en-US" sz="5400" b="1" i="1" u="sng" dirty="0">
                <a:solidFill>
                  <a:srgbClr val="FF0066"/>
                </a:solidFill>
              </a:rPr>
              <a:t>Revelation </a:t>
            </a:r>
            <a:r>
              <a:rPr lang="en-US" altLang="en-US" sz="5400" b="1" i="1" dirty="0">
                <a:solidFill>
                  <a:srgbClr val="0000FF"/>
                </a:solidFill>
              </a:rPr>
              <a:t>is my Guide</a:t>
            </a:r>
            <a:r>
              <a:rPr lang="en-US" altLang="en-US" sz="5400" dirty="0">
                <a:solidFill>
                  <a:srgbClr val="0000FF"/>
                </a:solidFill>
              </a:rPr>
              <a:t>. </a:t>
            </a:r>
          </a:p>
          <a:p>
            <a:pPr algn="ctr">
              <a:spcBef>
                <a:spcPts val="1800"/>
              </a:spcBef>
              <a:buFont typeface="Wingdings 2" panose="05020102010507070707" pitchFamily="18" charset="2"/>
              <a:buNone/>
            </a:pP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we do when faced with Revelation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(directions from God’s Word) 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seems to contradict Reason? 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07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50802F-072F-48F6-9C67-529A16AADE9B}"/>
              </a:ext>
            </a:extLst>
          </p:cNvPr>
          <p:cNvSpPr/>
          <p:nvPr/>
        </p:nvSpPr>
        <p:spPr>
          <a:xfrm>
            <a:off x="13811" y="0"/>
            <a:ext cx="17128331" cy="997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alt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“Fear not, I am with thee, O be not dismayed,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 am thy God, and will still give thee aid;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I’ll strengthen thee, help thee, and cause thee to stand,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Upheld by My righteous, omnipotent hand.”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through the deep waters I call thee to go,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rivers of sorrow shall not overflow;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 will be with thee, thy troubles to bless,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sanctify to thee thy deepest distress.”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through fiery trials thy pathway shall lie,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grace all sufficient shall be thy supply.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flame shall not harm thee, I only design;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 dross to consume and thy gold to refine.”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(How firm a Foundation) 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1787 John Rippon</a:t>
            </a:r>
            <a:endParaRPr lang="en-US" alt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 2" panose="05020102010507070707" pitchFamily="18" charset="2"/>
              <a:buNone/>
            </a:pP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84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RonDiCianni-TheRefinersFire.jpg">
            <a:extLst>
              <a:ext uri="{FF2B5EF4-FFF2-40B4-BE49-F238E27FC236}">
                <a16:creationId xmlns:a16="http://schemas.microsoft.com/office/drawing/2014/main" id="{88972A49-3C2C-43D4-B3AA-BE073E3EB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531" y="38793"/>
            <a:ext cx="8139460" cy="957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BBC4239C-2D4B-49A6-AABE-FCACE993E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609599"/>
            <a:ext cx="8746331" cy="84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/>
              <a:t>2)  </a:t>
            </a:r>
            <a:r>
              <a:rPr lang="en-US" altLang="en-US" sz="6600" b="1" i="1" dirty="0">
                <a:solidFill>
                  <a:srgbClr val="0000FF"/>
                </a:solidFill>
              </a:rPr>
              <a:t>When God directs His children into the fiery furnace, </a:t>
            </a:r>
          </a:p>
          <a:p>
            <a:pPr algn="ctr" eaLnBrk="1" hangingPunct="1"/>
            <a:r>
              <a:rPr lang="en-US" altLang="en-US" sz="6600" b="1" i="1" dirty="0">
                <a:solidFill>
                  <a:srgbClr val="0000FF"/>
                </a:solidFill>
              </a:rPr>
              <a:t>He keeps his eye on His children </a:t>
            </a:r>
          </a:p>
          <a:p>
            <a:pPr algn="ctr" eaLnBrk="1" hangingPunct="1"/>
            <a:r>
              <a:rPr lang="en-US" altLang="en-US" sz="6600" b="1" i="1" dirty="0">
                <a:solidFill>
                  <a:srgbClr val="0000FF"/>
                </a:solidFill>
              </a:rPr>
              <a:t>and His hand on the thermostat!</a:t>
            </a:r>
          </a:p>
          <a:p>
            <a:pPr algn="ctr" eaLnBrk="1" hangingPunct="1"/>
            <a:r>
              <a:rPr lang="en-US" altLang="en-US" sz="6600" b="1" i="1" dirty="0">
                <a:solidFill>
                  <a:srgbClr val="0000FF"/>
                </a:solidFill>
              </a:rPr>
              <a:t>Isaiah 43:1-7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99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50802F-072F-48F6-9C67-529A16AADE9B}"/>
              </a:ext>
            </a:extLst>
          </p:cNvPr>
          <p:cNvSpPr/>
          <p:nvPr/>
        </p:nvSpPr>
        <p:spPr>
          <a:xfrm>
            <a:off x="13811" y="-17069"/>
            <a:ext cx="1712833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God Has Purposes We Don’t Readily Recognize.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 God has bigger purposes at stake than our </a:t>
            </a:r>
            <a:r>
              <a:rPr lang="en-US" alt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comfort</a:t>
            </a:r>
            <a:r>
              <a:rPr lang="en-US" alt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41 years later Rahab (in Jericho) revealed in 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Josh. 2:9,10:</a:t>
            </a:r>
            <a:endParaRPr lang="en-US" alt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know that the LORD hath given you the land, and that your terror is fallen upon us, and that all the inhabitants of the land faint because of you. </a:t>
            </a:r>
          </a:p>
          <a:p>
            <a:pPr algn="ctr">
              <a:buFont typeface="Wingdings 2" panose="05020102010507070707" pitchFamily="18" charset="2"/>
              <a:buNone/>
            </a:pP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Image result for rahab and the spies">
            <a:extLst>
              <a:ext uri="{FF2B5EF4-FFF2-40B4-BE49-F238E27FC236}">
                <a16:creationId xmlns:a16="http://schemas.microsoft.com/office/drawing/2014/main" id="{ADDBCD5D-A845-489C-8566-45B078E50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" y="4222394"/>
            <a:ext cx="4008120" cy="553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7FE75D3-85E6-4CC9-A3EA-40A3101B12A9}"/>
              </a:ext>
            </a:extLst>
          </p:cNvPr>
          <p:cNvSpPr/>
          <p:nvPr/>
        </p:nvSpPr>
        <p:spPr>
          <a:xfrm>
            <a:off x="3869531" y="5083728"/>
            <a:ext cx="134707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we have heard how the LORD dried up the water of the Red sea for you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CC0031-C687-450E-9D53-3FB8739306A6}"/>
              </a:ext>
            </a:extLst>
          </p:cNvPr>
          <p:cNvSpPr txBox="1"/>
          <p:nvPr/>
        </p:nvSpPr>
        <p:spPr>
          <a:xfrm>
            <a:off x="4120991" y="7093013"/>
            <a:ext cx="129678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Rahab became the mother of Boaz,</a:t>
            </a:r>
          </a:p>
          <a:p>
            <a:pPr algn="ctr"/>
            <a:r>
              <a:rPr lang="en-US" sz="5400" b="1" dirty="0">
                <a:solidFill>
                  <a:schemeClr val="tx1"/>
                </a:solidFill>
              </a:rPr>
              <a:t> and the Great, Great Grandmother</a:t>
            </a:r>
          </a:p>
          <a:p>
            <a:pPr algn="ctr"/>
            <a:r>
              <a:rPr lang="en-US" sz="5400" b="1" dirty="0">
                <a:solidFill>
                  <a:schemeClr val="tx1"/>
                </a:solidFill>
              </a:rPr>
              <a:t> of King David!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761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50802F-072F-48F6-9C67-529A16AADE9B}"/>
              </a:ext>
            </a:extLst>
          </p:cNvPr>
          <p:cNvSpPr/>
          <p:nvPr/>
        </p:nvSpPr>
        <p:spPr>
          <a:xfrm>
            <a:off x="13811" y="0"/>
            <a:ext cx="1712833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6000" b="1" dirty="0">
                <a:solidFill>
                  <a:srgbClr val="0000FF"/>
                </a:solidFill>
              </a:rPr>
              <a:t>Conclusion: Principles of Painful Times.  </a:t>
            </a:r>
            <a:endParaRPr lang="en-US" alt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When We Follow God Into Dead Ends, He’ll make a way.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God Won’t Lead You Where His Grace Can’t Sustain You.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God Has Purposes We Don’t Readily Recognize. </a:t>
            </a:r>
          </a:p>
          <a:p>
            <a:pPr algn="ctr"/>
            <a:r>
              <a:rPr lang="en-US" alt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Psa</a:t>
            </a: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37:23-24</a:t>
            </a:r>
            <a:r>
              <a:rPr lang="en-US" altLang="en-US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"The steps of a good man are ordered by the LORD: and he </a:t>
            </a:r>
            <a:r>
              <a:rPr lang="en-US" alt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delighteth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his way. 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Jesus at the helm.jpg">
            <a:extLst>
              <a:ext uri="{FF2B5EF4-FFF2-40B4-BE49-F238E27FC236}">
                <a16:creationId xmlns:a16="http://schemas.microsoft.com/office/drawing/2014/main" id="{A3344D41-CB8D-4D64-BBA4-9A83AD483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155"/>
            <a:ext cx="5622131" cy="409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7C2949-3189-463F-A5CD-2D1F50156E96}"/>
              </a:ext>
            </a:extLst>
          </p:cNvPr>
          <p:cNvSpPr/>
          <p:nvPr/>
        </p:nvSpPr>
        <p:spPr>
          <a:xfrm>
            <a:off x="6231731" y="5812051"/>
            <a:ext cx="1066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 he fall, he shall not be utterly cast down:</a:t>
            </a:r>
          </a:p>
          <a:p>
            <a:pPr algn="ctr"/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LORD </a:t>
            </a:r>
            <a:r>
              <a:rPr lang="en-US" alt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upholdeth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him with his hand.“</a:t>
            </a:r>
          </a:p>
        </p:txBody>
      </p:sp>
    </p:spTree>
    <p:extLst>
      <p:ext uri="{BB962C8B-B14F-4D97-AF65-F5344CB8AC3E}">
        <p14:creationId xmlns:p14="http://schemas.microsoft.com/office/powerpoint/2010/main" val="32458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0CF0EF-8957-4F8D-8196-411C9FA018FA}"/>
              </a:ext>
            </a:extLst>
          </p:cNvPr>
          <p:cNvSpPr/>
          <p:nvPr/>
        </p:nvSpPr>
        <p:spPr>
          <a:xfrm>
            <a:off x="211931" y="228600"/>
            <a:ext cx="1676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Example: South African Pastor Andrew Murray was a prolific author who wrote many books on prayer, faith, and surrender. </a:t>
            </a:r>
          </a:p>
          <a:p>
            <a:pPr algn="ctr"/>
            <a:r>
              <a:rPr lang="en-US" sz="5400" b="1" dirty="0">
                <a:solidFill>
                  <a:schemeClr val="tx1"/>
                </a:solidFill>
              </a:rPr>
              <a:t>At one point he faced a terrible crisis that took his health and threatened his faith.  </a:t>
            </a:r>
          </a:p>
          <a:p>
            <a:pPr algn="ctr"/>
            <a:r>
              <a:rPr lang="en-US" sz="5400" b="1" dirty="0">
                <a:solidFill>
                  <a:schemeClr val="tx1"/>
                </a:solidFill>
              </a:rPr>
              <a:t>This crisis caused him and others to doubt God’s purposes and plan.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997BEC-9D19-443F-950E-BB556EFE0871}"/>
              </a:ext>
            </a:extLst>
          </p:cNvPr>
          <p:cNvSpPr/>
          <p:nvPr/>
        </p:nvSpPr>
        <p:spPr>
          <a:xfrm>
            <a:off x="26324" y="6477000"/>
            <a:ext cx="179074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5400" b="1" i="1" dirty="0">
                <a:solidFill>
                  <a:schemeClr val="tx1"/>
                </a:solidFill>
              </a:rPr>
              <a:t>In response to the questions of his church</a:t>
            </a:r>
          </a:p>
          <a:p>
            <a:r>
              <a:rPr lang="en-US" altLang="en-US" sz="5400" b="1" i="1" dirty="0">
                <a:solidFill>
                  <a:schemeClr val="tx1"/>
                </a:solidFill>
              </a:rPr>
              <a:t>     he prayerfully wrote the following :</a:t>
            </a:r>
            <a:endParaRPr lang="en-US" sz="5400" i="1" dirty="0">
              <a:solidFill>
                <a:schemeClr val="tx1"/>
              </a:solidFill>
            </a:endParaRPr>
          </a:p>
        </p:txBody>
      </p:sp>
      <p:pic>
        <p:nvPicPr>
          <p:cNvPr id="13314" name="Picture 2" descr="Image result for Pastor Andrew Murray">
            <a:extLst>
              <a:ext uri="{FF2B5EF4-FFF2-40B4-BE49-F238E27FC236}">
                <a16:creationId xmlns:a16="http://schemas.microsoft.com/office/drawing/2014/main" id="{445905C1-D1BD-4EDA-91C7-355617E32A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"/>
          <a:stretch/>
        </p:blipFill>
        <p:spPr bwMode="auto">
          <a:xfrm>
            <a:off x="14156530" y="5343402"/>
            <a:ext cx="3149053" cy="441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74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5522DD-004A-4E26-AD8A-9B8E86CC0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52400"/>
            <a:ext cx="17340263" cy="9372600"/>
          </a:xfrm>
        </p:spPr>
        <p:txBody>
          <a:bodyPr>
            <a:norm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altLang="en-US" sz="6000" b="1" dirty="0"/>
              <a:t>First, God brought me here, it is by His will that I am in this strait place;  In that I can rest.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6000" b="1" dirty="0"/>
              <a:t> Next, He will keep me here in his love and give me the grace to behave as His child. 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6000" b="1" dirty="0"/>
              <a:t> Then, He’ll make this trial a blessing, teaching me the lessons He intends me to learn and working in me the grace He means to bestow.  </a:t>
            </a:r>
            <a:endParaRPr lang="en-US" altLang="en-US" sz="3600" dirty="0"/>
          </a:p>
        </p:txBody>
      </p:sp>
      <p:pic>
        <p:nvPicPr>
          <p:cNvPr id="8" name="Picture 2" descr="Image result for Pastor Andrew Murray">
            <a:extLst>
              <a:ext uri="{FF2B5EF4-FFF2-40B4-BE49-F238E27FC236}">
                <a16:creationId xmlns:a16="http://schemas.microsoft.com/office/drawing/2014/main" id="{DB109503-9305-4B30-9B01-2DBEBDC2D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"/>
          <a:stretch/>
        </p:blipFill>
        <p:spPr bwMode="auto">
          <a:xfrm>
            <a:off x="14156530" y="5343402"/>
            <a:ext cx="3149053" cy="441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372260-C8DF-4BE9-8C53-35FB7DFBEE93}"/>
              </a:ext>
            </a:extLst>
          </p:cNvPr>
          <p:cNvSpPr/>
          <p:nvPr/>
        </p:nvSpPr>
        <p:spPr>
          <a:xfrm>
            <a:off x="-169069" y="6324600"/>
            <a:ext cx="15517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altLang="en-US" sz="5400" b="1" dirty="0">
                <a:solidFill>
                  <a:schemeClr val="tx1"/>
                </a:solidFill>
              </a:rPr>
              <a:t>Finally, in His time He can bring me out-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5400" b="1" dirty="0">
                <a:solidFill>
                  <a:schemeClr val="tx1"/>
                </a:solidFill>
              </a:rPr>
              <a:t>How and when He knows.</a:t>
            </a:r>
            <a:r>
              <a:rPr lang="en-US" altLang="en-US" sz="4800" b="1" dirty="0">
                <a:solidFill>
                  <a:schemeClr val="tx1"/>
                </a:solidFill>
              </a:rPr>
              <a:t>       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5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5522DD-004A-4E26-AD8A-9B8E86CC0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52400"/>
            <a:ext cx="17340263" cy="9372600"/>
          </a:xfrm>
        </p:spPr>
        <p:txBody>
          <a:bodyPr>
            <a:norm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alt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then I am here: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By God’s appointment 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2) In His keeping 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3) Under His Training 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4) For His Time. 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dirty="0"/>
          </a:p>
        </p:txBody>
      </p:sp>
      <p:pic>
        <p:nvPicPr>
          <p:cNvPr id="3" name="Picture 2" descr="Image result for Pastor Andrew Murray">
            <a:extLst>
              <a:ext uri="{FF2B5EF4-FFF2-40B4-BE49-F238E27FC236}">
                <a16:creationId xmlns:a16="http://schemas.microsoft.com/office/drawing/2014/main" id="{1EED4862-5963-4972-BCD7-85C139A560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"/>
          <a:stretch/>
        </p:blipFill>
        <p:spPr bwMode="auto">
          <a:xfrm>
            <a:off x="11946732" y="2248614"/>
            <a:ext cx="5358852" cy="750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93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50802F-072F-48F6-9C67-529A16AADE9B}"/>
              </a:ext>
            </a:extLst>
          </p:cNvPr>
          <p:cNvSpPr/>
          <p:nvPr/>
        </p:nvSpPr>
        <p:spPr>
          <a:xfrm>
            <a:off x="13811" y="0"/>
            <a:ext cx="17128331" cy="1126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6600" b="1" dirty="0">
                <a:solidFill>
                  <a:srgbClr val="0000FF"/>
                </a:solidFill>
              </a:rPr>
              <a:t>What if we led ourselves into the Mess?</a:t>
            </a:r>
          </a:p>
          <a:p>
            <a:pPr algn="ctr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(The Sowing and Reaping of Gal. 6:6,7</a:t>
            </a:r>
            <a:r>
              <a:rPr lang="en-US" alt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143000" indent="-1143000">
              <a:buAutoNum type="arabicParenR"/>
            </a:pPr>
            <a:r>
              <a:rPr lang="en-US" alt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Confess the sin and attitude that created the </a:t>
            </a:r>
          </a:p>
          <a:p>
            <a:r>
              <a:rPr lang="en-US" alt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problem.   (</a:t>
            </a:r>
            <a:r>
              <a:rPr lang="en-US" altLang="en-US" sz="6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Jn 1:9; Pr. 28:13)  </a:t>
            </a:r>
            <a:endParaRPr lang="en-US" altLang="en-US" sz="6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Learn from the lesson.  </a:t>
            </a:r>
            <a:r>
              <a:rPr lang="en-US" altLang="en-US" sz="6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(Heb. 12:1-15)</a:t>
            </a:r>
          </a:p>
          <a:p>
            <a:r>
              <a:rPr lang="en-US" altLang="en-US" sz="6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(Don’t repeat or prolong it by further rebellion</a:t>
            </a:r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</a:p>
          <a:p>
            <a:pPr>
              <a:spcBef>
                <a:spcPts val="1200"/>
              </a:spcBef>
            </a:pPr>
            <a:r>
              <a:rPr lang="en-US" alt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 Allow God to use it to purify you.  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(Job 23:10-16</a:t>
            </a:r>
            <a:endParaRPr lang="en-US" altLang="en-US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>
              <a:spcBef>
                <a:spcPts val="1200"/>
              </a:spcBef>
              <a:buAutoNum type="arabicParenR" startAt="4"/>
            </a:pPr>
            <a:r>
              <a:rPr lang="en-US" alt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 to follow God’s directions in the </a:t>
            </a:r>
          </a:p>
          <a:p>
            <a:r>
              <a:rPr lang="en-US" alt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Future.  </a:t>
            </a:r>
            <a:r>
              <a:rPr lang="en-US" altLang="en-US" sz="6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(Ps. 119:71; Pr. 3:5,6; Isaiah 61:1-7)</a:t>
            </a:r>
          </a:p>
          <a:p>
            <a:endParaRPr lang="en-US" alt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2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775224-1CF2-4DD3-A633-0DECDAF1A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31" y="156369"/>
            <a:ext cx="16916400" cy="9440862"/>
          </a:xfrm>
        </p:spPr>
        <p:txBody>
          <a:bodyPr>
            <a:norm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Pr. 3:5,6  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“Trust in the Lord with all thine heart 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and lean not unto thine own understanding.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all thy ways </a:t>
            </a:r>
            <a:r>
              <a:rPr lang="en-US" alt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acknowledge </a:t>
            </a: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(yada: know) 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Him,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shall </a:t>
            </a:r>
            <a:r>
              <a:rPr lang="en-US" altLang="en-US" sz="7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direct</a:t>
            </a:r>
            <a:r>
              <a:rPr lang="en-US" alt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thy paths.” </a:t>
            </a:r>
            <a:endParaRPr lang="en-US" altLang="en-US" sz="6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yāshar</a:t>
            </a: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make straight, prosper)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Ancient Israel is an example (both negative and positive) of this.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Cor 10:11-12  </a:t>
            </a:r>
            <a:r>
              <a:rPr lang="en-US" altLang="en-US" sz="5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“these things happened unto them for ensamples: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5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they are written for our admonition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en-US" altLang="en-US" sz="5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Wherefore let him that thinks he stands 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take heed lest he fall!” 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394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775224-1CF2-4DD3-A633-0DECDAF1A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31" y="156369"/>
            <a:ext cx="16916400" cy="9440862"/>
          </a:xfrm>
        </p:spPr>
        <p:txBody>
          <a:bodyPr>
            <a:norm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“and they are written for our admonition… 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Cor 10:13  </a:t>
            </a:r>
            <a:r>
              <a:rPr lang="en-US" altLang="en-US" sz="5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hath no temptation </a:t>
            </a:r>
            <a:r>
              <a:rPr lang="en-US" alt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peirasmos</a:t>
            </a:r>
            <a:r>
              <a:rPr lang="en-US" alt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test)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5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taken you but such as is common to man: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9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God is faithful, 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pistos</a:t>
            </a:r>
            <a:r>
              <a:rPr lang="en-US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trustworthy)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5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who will not suffer you to be tempted above that ye are able; but will with the temptation </a:t>
            </a:r>
            <a:r>
              <a:rPr lang="en-US" altLang="en-US" sz="5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also make a way to escape</a:t>
            </a:r>
            <a:r>
              <a:rPr lang="en-US" altLang="en-US" sz="5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ye may be able to bear it.” </a:t>
            </a:r>
            <a:endParaRPr lang="en-US" alt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704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775224-1CF2-4DD3-A633-0DECDAF1A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31" y="156369"/>
            <a:ext cx="16916400" cy="9440862"/>
          </a:xfrm>
        </p:spPr>
        <p:txBody>
          <a:bodyPr>
            <a:norm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beginning of the “Exodus”, God seemed to direct His people contrary to human reason,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one point even leading them into a “trap”.  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 14:1-3  </a:t>
            </a:r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LORD </a:t>
            </a:r>
            <a:r>
              <a:rPr lang="en-US" alt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spake</a:t>
            </a:r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unto Moses, saying,  Speak unto the children of Israel, that they turn and encamp before </a:t>
            </a:r>
            <a:r>
              <a:rPr lang="en-US" alt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Pihahiroth</a:t>
            </a:r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between </a:t>
            </a:r>
            <a:r>
              <a:rPr lang="en-US" alt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Migdol</a:t>
            </a:r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sea, over against </a:t>
            </a:r>
            <a:r>
              <a:rPr lang="en-US" alt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Baalzephon</a:t>
            </a:r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before it shall ye encamp by the sea.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Pharaoh will say of the children of Israel, They are entangled in the land, the wilderness hath shut them in.” 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3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C4DE374D-7087-4AF9-8260-1039D5578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wrap="square" lIns="0" tIns="0" rIns="154125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marL="76204" indent="-76204"/>
            <a:r>
              <a:rPr lang="en-US" altLang="en-US" sz="8800" b="1" dirty="0">
                <a:solidFill>
                  <a:schemeClr val="bg1"/>
                </a:solidFill>
              </a:rPr>
              <a:t>God’s Directions for Difficult times. </a:t>
            </a:r>
          </a:p>
        </p:txBody>
      </p:sp>
      <p:pic>
        <p:nvPicPr>
          <p:cNvPr id="1026" name="Picture 2" descr="Image result for israel trapped by the red sea">
            <a:extLst>
              <a:ext uri="{FF2B5EF4-FFF2-40B4-BE49-F238E27FC236}">
                <a16:creationId xmlns:a16="http://schemas.microsoft.com/office/drawing/2014/main" id="{F244EC98-1ED7-499D-92EB-4FC149742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6" b="20326"/>
          <a:stretch/>
        </p:blipFill>
        <p:spPr bwMode="auto">
          <a:xfrm>
            <a:off x="30223" y="0"/>
            <a:ext cx="17362387" cy="966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F16060-CBFE-4B9B-8F1C-DDFA64EB171E}"/>
              </a:ext>
            </a:extLst>
          </p:cNvPr>
          <p:cNvSpPr/>
          <p:nvPr/>
        </p:nvSpPr>
        <p:spPr>
          <a:xfrm>
            <a:off x="211931" y="7391400"/>
            <a:ext cx="16535400" cy="212365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God expect of us when He leads us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6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“between the Devil and the Deep blue Sea?” </a:t>
            </a:r>
            <a:endParaRPr lang="en-US" altLang="en-US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653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775224-1CF2-4DD3-A633-0DECDAF1A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201" y="156369"/>
            <a:ext cx="17344464" cy="9440862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8800" b="1" dirty="0">
                <a:solidFill>
                  <a:srgbClr val="0000FF"/>
                </a:solidFill>
              </a:rPr>
              <a:t>Remember Who Brought You Here. </a:t>
            </a:r>
            <a:endParaRPr lang="en-US" alt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When We Follow God Into Dead Ends,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He Will </a:t>
            </a:r>
            <a:r>
              <a:rPr lang="en-US" altLang="en-US" sz="66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</a:t>
            </a: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A Way. 1 Cor. 10:13</a:t>
            </a:r>
          </a:p>
          <a:p>
            <a:pPr>
              <a:buNone/>
            </a:pP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“who will not suffer you to be tempted above that ye are able; </a:t>
            </a:r>
          </a:p>
          <a:p>
            <a:pPr>
              <a:buNone/>
            </a:pP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but will with the temptation </a:t>
            </a:r>
            <a:r>
              <a:rPr lang="en-US" alt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also make a way to escape…”</a:t>
            </a:r>
          </a:p>
          <a:p>
            <a:pPr>
              <a:spcBef>
                <a:spcPts val="180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A.  THIS IS THE EXPERIENCE OF ALL OF GOD’S SAINTS. 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1) 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23:10-14 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</a:t>
            </a:r>
            <a:r>
              <a:rPr lang="en-US" alt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knoweth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way that I take…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he </a:t>
            </a:r>
            <a:r>
              <a:rPr lang="en-US" alt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performeth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thing that is appointed for me"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1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775224-1CF2-4DD3-A633-0DECDAF1A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201" y="156369"/>
            <a:ext cx="17344464" cy="9440862"/>
          </a:xfrm>
        </p:spPr>
        <p:txBody>
          <a:bodyPr>
            <a:normAutofit lnSpcReduction="10000"/>
          </a:bodyPr>
          <a:lstStyle/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8800" b="1" dirty="0">
                <a:solidFill>
                  <a:srgbClr val="0000FF"/>
                </a:solidFill>
              </a:rPr>
              <a:t>Remember Who Brought You Here. </a:t>
            </a:r>
            <a:endParaRPr lang="en-US" alt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 THIS IS THE EXPERIENCE OF ALL OF GOD’S SAINTS. 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1) JOB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2)  JOSEPH:   (Gen 50:20)  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 thought evil against me;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but God meant it unto good.“</a:t>
            </a:r>
          </a:p>
          <a:p>
            <a:pPr>
              <a:spcBef>
                <a:spcPts val="1200"/>
              </a:spcBef>
              <a:buFont typeface="Wingdings 2" panose="05020102010507070707" pitchFamily="18" charset="2"/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  DANIEL:   (Dan. 1:8; 9:23 and 10:11,19)</a:t>
            </a:r>
          </a:p>
          <a:p>
            <a:pPr>
              <a:spcBef>
                <a:spcPts val="1200"/>
              </a:spcBef>
              <a:buFont typeface="Wingdings 2" panose="05020102010507070707" pitchFamily="18" charset="2"/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 DAVID:  (Anointed King, fleeing for years from Saul)</a:t>
            </a:r>
          </a:p>
          <a:p>
            <a:pPr>
              <a:spcBef>
                <a:spcPts val="1200"/>
              </a:spcBef>
              <a:buFont typeface="Wingdings 2" panose="05020102010507070707" pitchFamily="18" charset="2"/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5) HEZEKIAH: (Revival, Sickness, Assyrian Army, deliverance.)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6) APOSTLES:  Finding a storm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route to the Lord’s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commands.  (Mt 8,14)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7) 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Paul:  Saved, Preaching, Persecuted.  (2 Cor 12)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29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775224-1CF2-4DD3-A633-0DECDAF1A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31" y="0"/>
            <a:ext cx="17344464" cy="9978231"/>
          </a:xfrm>
        </p:spPr>
        <p:txBody>
          <a:bodyPr>
            <a:normAutofit lnSpcReduction="10000"/>
          </a:bodyPr>
          <a:lstStyle/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8800" b="1" dirty="0">
                <a:solidFill>
                  <a:srgbClr val="0000FF"/>
                </a:solidFill>
              </a:rPr>
              <a:t>Remember Who Brought You Here. </a:t>
            </a:r>
            <a:endParaRPr lang="en-US" alt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2. God’s Spirit Will Not Lead You Where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His </a:t>
            </a:r>
            <a:r>
              <a:rPr lang="en-US" altLang="en-US" sz="6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Cannot Sustain You.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A. Examples: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1) Paul.  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Cor. 12:7-9 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"there was given to me </a:t>
            </a:r>
            <a:r>
              <a:rPr lang="en-US" alt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thorn in the flesh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messenger of Satan 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buffet me…. </a:t>
            </a:r>
          </a:p>
          <a:p>
            <a:pPr algn="ctr">
              <a:spcBef>
                <a:spcPts val="1200"/>
              </a:spcBef>
              <a:buFont typeface="Wingdings 2" panose="05020102010507070707" pitchFamily="18" charset="2"/>
              <a:buNone/>
            </a:pP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this thing I besought the Lord thrice, that it might depart from me.  And he said unto me, </a:t>
            </a:r>
          </a:p>
          <a:p>
            <a:pPr algn="ctr"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altLang="en-US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grace is sufficient for thee: </a:t>
            </a:r>
          </a:p>
          <a:p>
            <a:pPr algn="ctr"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alt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my strength is made perfect in weakness” </a:t>
            </a:r>
            <a:endParaRPr lang="en-US" altLang="en-US" sz="6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42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NewDirection</Template>
  <TotalTime>334</TotalTime>
  <Pages>0</Pages>
  <Words>2064</Words>
  <Characters>0</Characters>
  <Application>Microsoft Office PowerPoint</Application>
  <PresentationFormat>Custom</PresentationFormat>
  <Lines>0</Lines>
  <Paragraphs>177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Georgia</vt:lpstr>
      <vt:lpstr>Times New Roman</vt:lpstr>
      <vt:lpstr>Wingdings 2</vt:lpstr>
      <vt:lpstr>1_Office Theme</vt:lpstr>
      <vt:lpstr>Navigating the  New Year</vt:lpstr>
      <vt:lpstr>PowerPoint Presentation</vt:lpstr>
      <vt:lpstr>PowerPoint Presentation</vt:lpstr>
      <vt:lpstr>PowerPoint Presentation</vt:lpstr>
      <vt:lpstr>PowerPoint Presentation</vt:lpstr>
      <vt:lpstr>God’s Directions for Difficult times.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Keith Peters</dc:creator>
  <cp:keywords/>
  <dc:description/>
  <cp:lastModifiedBy>Keith Peters</cp:lastModifiedBy>
  <cp:revision>26</cp:revision>
  <dcterms:created xsi:type="dcterms:W3CDTF">2020-01-01T05:14:18Z</dcterms:created>
  <dcterms:modified xsi:type="dcterms:W3CDTF">2020-01-02T21:16:05Z</dcterms:modified>
</cp:coreProperties>
</file>