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Peters" userId="165f7ea119fd5f68" providerId="LiveId" clId="{0AA17F01-0919-40B1-B3CC-9BB159345C7C}"/>
    <pc:docChg chg="custSel modSld">
      <pc:chgData name="Joseph Peters" userId="165f7ea119fd5f68" providerId="LiveId" clId="{0AA17F01-0919-40B1-B3CC-9BB159345C7C}" dt="2022-11-26T18:09:53.992" v="2" actId="313"/>
      <pc:docMkLst>
        <pc:docMk/>
      </pc:docMkLst>
      <pc:sldChg chg="modSp mod">
        <pc:chgData name="Joseph Peters" userId="165f7ea119fd5f68" providerId="LiveId" clId="{0AA17F01-0919-40B1-B3CC-9BB159345C7C}" dt="2022-11-26T18:09:53.992" v="2" actId="313"/>
        <pc:sldMkLst>
          <pc:docMk/>
          <pc:sldMk cId="1074727246" sldId="281"/>
        </pc:sldMkLst>
        <pc:spChg chg="mod">
          <ac:chgData name="Joseph Peters" userId="165f7ea119fd5f68" providerId="LiveId" clId="{0AA17F01-0919-40B1-B3CC-9BB159345C7C}" dt="2022-11-26T18:09:53.992" v="2" actId="313"/>
          <ac:spMkLst>
            <pc:docMk/>
            <pc:sldMk cId="1074727246" sldId="281"/>
            <ac:spMk id="3" creationId="{61987473-C1AE-28EB-15CA-DB1235940A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981D4-942A-4F3D-8E61-EE0FFB26DBEF}"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962BDFF3-1A6B-4521-AB82-4879BE594916}">
      <dgm:prSet/>
      <dgm:spPr/>
      <dgm:t>
        <a:bodyPr/>
        <a:lstStyle/>
        <a:p>
          <a:r>
            <a:rPr lang="en-US" dirty="0"/>
            <a:t>Every Christian can understand what the right heart for missions is</a:t>
          </a:r>
        </a:p>
      </dgm:t>
    </dgm:pt>
    <dgm:pt modelId="{F8F112E2-CA40-4CA2-AD41-FEA230437CDE}" type="parTrans" cxnId="{263CE6C8-6667-430B-925A-E839AF3564FD}">
      <dgm:prSet/>
      <dgm:spPr/>
      <dgm:t>
        <a:bodyPr/>
        <a:lstStyle/>
        <a:p>
          <a:endParaRPr lang="en-US"/>
        </a:p>
      </dgm:t>
    </dgm:pt>
    <dgm:pt modelId="{7822DC4E-5A12-490C-953A-B2E86EDCE8D3}" type="sibTrans" cxnId="{263CE6C8-6667-430B-925A-E839AF3564FD}">
      <dgm:prSet/>
      <dgm:spPr/>
      <dgm:t>
        <a:bodyPr/>
        <a:lstStyle/>
        <a:p>
          <a:endParaRPr lang="en-US"/>
        </a:p>
      </dgm:t>
    </dgm:pt>
    <dgm:pt modelId="{9CB87C44-739E-4458-AF8F-40A3521B0680}">
      <dgm:prSet/>
      <dgm:spPr/>
      <dgm:t>
        <a:bodyPr/>
        <a:lstStyle/>
        <a:p>
          <a:r>
            <a:rPr lang="en-US" dirty="0"/>
            <a:t>By understanding these two stories. </a:t>
          </a:r>
        </a:p>
      </dgm:t>
    </dgm:pt>
    <dgm:pt modelId="{C071147E-5F9B-4CA5-8246-9AE7A351358A}" type="parTrans" cxnId="{7C16008F-A41D-4002-A5EB-D839B63FC6D9}">
      <dgm:prSet/>
      <dgm:spPr/>
      <dgm:t>
        <a:bodyPr/>
        <a:lstStyle/>
        <a:p>
          <a:endParaRPr lang="en-US"/>
        </a:p>
      </dgm:t>
    </dgm:pt>
    <dgm:pt modelId="{D6CD8589-1CC5-4F6C-8A37-B337F3C83F2B}" type="sibTrans" cxnId="{7C16008F-A41D-4002-A5EB-D839B63FC6D9}">
      <dgm:prSet/>
      <dgm:spPr/>
      <dgm:t>
        <a:bodyPr/>
        <a:lstStyle/>
        <a:p>
          <a:endParaRPr lang="en-US"/>
        </a:p>
      </dgm:t>
    </dgm:pt>
    <dgm:pt modelId="{591048B3-33EE-40DF-9AA5-2513FE518520}" type="pres">
      <dgm:prSet presAssocID="{709981D4-942A-4F3D-8E61-EE0FFB26DBEF}" presName="hierChild1" presStyleCnt="0">
        <dgm:presLayoutVars>
          <dgm:orgChart val="1"/>
          <dgm:chPref val="1"/>
          <dgm:dir/>
          <dgm:animOne val="branch"/>
          <dgm:animLvl val="lvl"/>
          <dgm:resizeHandles/>
        </dgm:presLayoutVars>
      </dgm:prSet>
      <dgm:spPr/>
    </dgm:pt>
    <dgm:pt modelId="{14140A64-687C-4AED-981E-A6F4D4988CA5}" type="pres">
      <dgm:prSet presAssocID="{962BDFF3-1A6B-4521-AB82-4879BE594916}" presName="hierRoot1" presStyleCnt="0">
        <dgm:presLayoutVars>
          <dgm:hierBranch val="init"/>
        </dgm:presLayoutVars>
      </dgm:prSet>
      <dgm:spPr/>
    </dgm:pt>
    <dgm:pt modelId="{15111947-7A77-45D6-BBE6-9323A50990FA}" type="pres">
      <dgm:prSet presAssocID="{962BDFF3-1A6B-4521-AB82-4879BE594916}" presName="rootComposite1" presStyleCnt="0"/>
      <dgm:spPr/>
    </dgm:pt>
    <dgm:pt modelId="{C6602A80-04E2-452F-B875-CB65465B2C7E}" type="pres">
      <dgm:prSet presAssocID="{962BDFF3-1A6B-4521-AB82-4879BE594916}" presName="rootText1" presStyleLbl="node0" presStyleIdx="0" presStyleCnt="2">
        <dgm:presLayoutVars>
          <dgm:chPref val="3"/>
        </dgm:presLayoutVars>
      </dgm:prSet>
      <dgm:spPr/>
    </dgm:pt>
    <dgm:pt modelId="{529E6686-44F0-4A1B-8836-AD8C6880AEE5}" type="pres">
      <dgm:prSet presAssocID="{962BDFF3-1A6B-4521-AB82-4879BE594916}" presName="rootConnector1" presStyleLbl="node1" presStyleIdx="0" presStyleCnt="0"/>
      <dgm:spPr/>
    </dgm:pt>
    <dgm:pt modelId="{F865262D-FEFF-4D0D-A72D-3D29CB6DA51D}" type="pres">
      <dgm:prSet presAssocID="{962BDFF3-1A6B-4521-AB82-4879BE594916}" presName="hierChild2" presStyleCnt="0"/>
      <dgm:spPr/>
    </dgm:pt>
    <dgm:pt modelId="{FC2E36F0-A239-40B6-A500-56B1E5A88486}" type="pres">
      <dgm:prSet presAssocID="{962BDFF3-1A6B-4521-AB82-4879BE594916}" presName="hierChild3" presStyleCnt="0"/>
      <dgm:spPr/>
    </dgm:pt>
    <dgm:pt modelId="{FBD20ED9-5EC5-44FE-A7B2-4D7213A8B55C}" type="pres">
      <dgm:prSet presAssocID="{9CB87C44-739E-4458-AF8F-40A3521B0680}" presName="hierRoot1" presStyleCnt="0">
        <dgm:presLayoutVars>
          <dgm:hierBranch val="init"/>
        </dgm:presLayoutVars>
      </dgm:prSet>
      <dgm:spPr/>
    </dgm:pt>
    <dgm:pt modelId="{5DDC16C2-89AA-4BF5-BB66-2EF21B3120DF}" type="pres">
      <dgm:prSet presAssocID="{9CB87C44-739E-4458-AF8F-40A3521B0680}" presName="rootComposite1" presStyleCnt="0"/>
      <dgm:spPr/>
    </dgm:pt>
    <dgm:pt modelId="{29C92A7B-F4CC-4708-97DF-45ACDF1BFA65}" type="pres">
      <dgm:prSet presAssocID="{9CB87C44-739E-4458-AF8F-40A3521B0680}" presName="rootText1" presStyleLbl="node0" presStyleIdx="1" presStyleCnt="2">
        <dgm:presLayoutVars>
          <dgm:chPref val="3"/>
        </dgm:presLayoutVars>
      </dgm:prSet>
      <dgm:spPr/>
    </dgm:pt>
    <dgm:pt modelId="{59AF0CDE-7742-44FF-B666-5A647E470FC1}" type="pres">
      <dgm:prSet presAssocID="{9CB87C44-739E-4458-AF8F-40A3521B0680}" presName="rootConnector1" presStyleLbl="node1" presStyleIdx="0" presStyleCnt="0"/>
      <dgm:spPr/>
    </dgm:pt>
    <dgm:pt modelId="{A6023B02-207C-4C36-B9D4-6E78CCC987E3}" type="pres">
      <dgm:prSet presAssocID="{9CB87C44-739E-4458-AF8F-40A3521B0680}" presName="hierChild2" presStyleCnt="0"/>
      <dgm:spPr/>
    </dgm:pt>
    <dgm:pt modelId="{C3733E82-301D-4250-AE66-432BFE89D792}" type="pres">
      <dgm:prSet presAssocID="{9CB87C44-739E-4458-AF8F-40A3521B0680}" presName="hierChild3" presStyleCnt="0"/>
      <dgm:spPr/>
    </dgm:pt>
  </dgm:ptLst>
  <dgm:cxnLst>
    <dgm:cxn modelId="{8408DB4F-E681-43AB-B4B4-E9C49C614661}" type="presOf" srcId="{9CB87C44-739E-4458-AF8F-40A3521B0680}" destId="{59AF0CDE-7742-44FF-B666-5A647E470FC1}" srcOrd="1" destOrd="0" presId="urn:microsoft.com/office/officeart/2009/3/layout/HorizontalOrganizationChart"/>
    <dgm:cxn modelId="{2E1ED677-E074-4438-8E7D-9A4A0D3DCC5E}" type="presOf" srcId="{709981D4-942A-4F3D-8E61-EE0FFB26DBEF}" destId="{591048B3-33EE-40DF-9AA5-2513FE518520}" srcOrd="0" destOrd="0" presId="urn:microsoft.com/office/officeart/2009/3/layout/HorizontalOrganizationChart"/>
    <dgm:cxn modelId="{E0CFAA7A-D19C-4C8D-9923-0DB2E7576F98}" type="presOf" srcId="{9CB87C44-739E-4458-AF8F-40A3521B0680}" destId="{29C92A7B-F4CC-4708-97DF-45ACDF1BFA65}" srcOrd="0" destOrd="0" presId="urn:microsoft.com/office/officeart/2009/3/layout/HorizontalOrganizationChart"/>
    <dgm:cxn modelId="{7C16008F-A41D-4002-A5EB-D839B63FC6D9}" srcId="{709981D4-942A-4F3D-8E61-EE0FFB26DBEF}" destId="{9CB87C44-739E-4458-AF8F-40A3521B0680}" srcOrd="1" destOrd="0" parTransId="{C071147E-5F9B-4CA5-8246-9AE7A351358A}" sibTransId="{D6CD8589-1CC5-4F6C-8A37-B337F3C83F2B}"/>
    <dgm:cxn modelId="{263CE6C8-6667-430B-925A-E839AF3564FD}" srcId="{709981D4-942A-4F3D-8E61-EE0FFB26DBEF}" destId="{962BDFF3-1A6B-4521-AB82-4879BE594916}" srcOrd="0" destOrd="0" parTransId="{F8F112E2-CA40-4CA2-AD41-FEA230437CDE}" sibTransId="{7822DC4E-5A12-490C-953A-B2E86EDCE8D3}"/>
    <dgm:cxn modelId="{37B1FDDC-4772-4901-A386-0792E5DE376E}" type="presOf" srcId="{962BDFF3-1A6B-4521-AB82-4879BE594916}" destId="{C6602A80-04E2-452F-B875-CB65465B2C7E}" srcOrd="0" destOrd="0" presId="urn:microsoft.com/office/officeart/2009/3/layout/HorizontalOrganizationChart"/>
    <dgm:cxn modelId="{E3D70DDF-C883-4597-9453-715C07CF0E32}" type="presOf" srcId="{962BDFF3-1A6B-4521-AB82-4879BE594916}" destId="{529E6686-44F0-4A1B-8836-AD8C6880AEE5}" srcOrd="1" destOrd="0" presId="urn:microsoft.com/office/officeart/2009/3/layout/HorizontalOrganizationChart"/>
    <dgm:cxn modelId="{B1530524-4EF1-4F1B-9AF2-2A4D11E86C41}" type="presParOf" srcId="{591048B3-33EE-40DF-9AA5-2513FE518520}" destId="{14140A64-687C-4AED-981E-A6F4D4988CA5}" srcOrd="0" destOrd="0" presId="urn:microsoft.com/office/officeart/2009/3/layout/HorizontalOrganizationChart"/>
    <dgm:cxn modelId="{FD93D50E-529C-416D-ADC0-A2073D1427B6}" type="presParOf" srcId="{14140A64-687C-4AED-981E-A6F4D4988CA5}" destId="{15111947-7A77-45D6-BBE6-9323A50990FA}" srcOrd="0" destOrd="0" presId="urn:microsoft.com/office/officeart/2009/3/layout/HorizontalOrganizationChart"/>
    <dgm:cxn modelId="{3A4D32EF-35CD-486F-8AFD-CFF502249F93}" type="presParOf" srcId="{15111947-7A77-45D6-BBE6-9323A50990FA}" destId="{C6602A80-04E2-452F-B875-CB65465B2C7E}" srcOrd="0" destOrd="0" presId="urn:microsoft.com/office/officeart/2009/3/layout/HorizontalOrganizationChart"/>
    <dgm:cxn modelId="{44782256-9E8E-4B31-BD92-B3ED5762C94F}" type="presParOf" srcId="{15111947-7A77-45D6-BBE6-9323A50990FA}" destId="{529E6686-44F0-4A1B-8836-AD8C6880AEE5}" srcOrd="1" destOrd="0" presId="urn:microsoft.com/office/officeart/2009/3/layout/HorizontalOrganizationChart"/>
    <dgm:cxn modelId="{95972094-D9DD-4B5D-95C2-05CBF926C991}" type="presParOf" srcId="{14140A64-687C-4AED-981E-A6F4D4988CA5}" destId="{F865262D-FEFF-4D0D-A72D-3D29CB6DA51D}" srcOrd="1" destOrd="0" presId="urn:microsoft.com/office/officeart/2009/3/layout/HorizontalOrganizationChart"/>
    <dgm:cxn modelId="{91403AE9-81A6-45C6-AA60-344D4619E954}" type="presParOf" srcId="{14140A64-687C-4AED-981E-A6F4D4988CA5}" destId="{FC2E36F0-A239-40B6-A500-56B1E5A88486}" srcOrd="2" destOrd="0" presId="urn:microsoft.com/office/officeart/2009/3/layout/HorizontalOrganizationChart"/>
    <dgm:cxn modelId="{4EBFAD4D-71EA-4FC0-8F3F-8DAA364F4592}" type="presParOf" srcId="{591048B3-33EE-40DF-9AA5-2513FE518520}" destId="{FBD20ED9-5EC5-44FE-A7B2-4D7213A8B55C}" srcOrd="1" destOrd="0" presId="urn:microsoft.com/office/officeart/2009/3/layout/HorizontalOrganizationChart"/>
    <dgm:cxn modelId="{33448703-A9AB-437E-A40F-4115D6A388AE}" type="presParOf" srcId="{FBD20ED9-5EC5-44FE-A7B2-4D7213A8B55C}" destId="{5DDC16C2-89AA-4BF5-BB66-2EF21B3120DF}" srcOrd="0" destOrd="0" presId="urn:microsoft.com/office/officeart/2009/3/layout/HorizontalOrganizationChart"/>
    <dgm:cxn modelId="{8974ACBA-C909-40EF-9E49-07BDA54B6C76}" type="presParOf" srcId="{5DDC16C2-89AA-4BF5-BB66-2EF21B3120DF}" destId="{29C92A7B-F4CC-4708-97DF-45ACDF1BFA65}" srcOrd="0" destOrd="0" presId="urn:microsoft.com/office/officeart/2009/3/layout/HorizontalOrganizationChart"/>
    <dgm:cxn modelId="{43EB3053-E3EB-4A09-9E2C-7323F9738E01}" type="presParOf" srcId="{5DDC16C2-89AA-4BF5-BB66-2EF21B3120DF}" destId="{59AF0CDE-7742-44FF-B666-5A647E470FC1}" srcOrd="1" destOrd="0" presId="urn:microsoft.com/office/officeart/2009/3/layout/HorizontalOrganizationChart"/>
    <dgm:cxn modelId="{303AA816-7C89-47B5-B721-70059D735AB3}" type="presParOf" srcId="{FBD20ED9-5EC5-44FE-A7B2-4D7213A8B55C}" destId="{A6023B02-207C-4C36-B9D4-6E78CCC987E3}" srcOrd="1" destOrd="0" presId="urn:microsoft.com/office/officeart/2009/3/layout/HorizontalOrganizationChart"/>
    <dgm:cxn modelId="{874D7BBF-6501-493E-A0E9-798A6038B97D}" type="presParOf" srcId="{FBD20ED9-5EC5-44FE-A7B2-4D7213A8B55C}" destId="{C3733E82-301D-4250-AE66-432BFE89D792}"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CF553-DC76-4AA7-A4EC-FDA1675D9D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52A73DD-ABAA-4E41-8197-AAEFCD2E34C6}">
      <dgm:prSet/>
      <dgm:spPr/>
      <dgm:t>
        <a:bodyPr/>
        <a:lstStyle/>
        <a:p>
          <a:r>
            <a:rPr lang="en-US"/>
            <a:t>Jonah, the Prophet</a:t>
          </a:r>
        </a:p>
      </dgm:t>
    </dgm:pt>
    <dgm:pt modelId="{386E7E8B-E009-45D4-83FF-34E43C29ACDB}" type="parTrans" cxnId="{971338CE-82D8-46ED-AFE0-CD23554EA173}">
      <dgm:prSet/>
      <dgm:spPr/>
      <dgm:t>
        <a:bodyPr/>
        <a:lstStyle/>
        <a:p>
          <a:endParaRPr lang="en-US"/>
        </a:p>
      </dgm:t>
    </dgm:pt>
    <dgm:pt modelId="{FB2E3E29-8E41-427F-9732-72882B05AC00}" type="sibTrans" cxnId="{971338CE-82D8-46ED-AFE0-CD23554EA173}">
      <dgm:prSet/>
      <dgm:spPr/>
      <dgm:t>
        <a:bodyPr/>
        <a:lstStyle/>
        <a:p>
          <a:endParaRPr lang="en-US"/>
        </a:p>
      </dgm:t>
    </dgm:pt>
    <dgm:pt modelId="{F0C7C2C4-2308-47F0-8CC4-4A025C3EEF42}">
      <dgm:prSet/>
      <dgm:spPr/>
      <dgm:t>
        <a:bodyPr/>
        <a:lstStyle/>
        <a:p>
          <a:r>
            <a:rPr lang="en-US"/>
            <a:t>William Carey</a:t>
          </a:r>
        </a:p>
      </dgm:t>
    </dgm:pt>
    <dgm:pt modelId="{437AAC72-D839-4C22-8657-3040C0698313}" type="parTrans" cxnId="{9F6C4F38-104C-4460-90F9-96B25D124C79}">
      <dgm:prSet/>
      <dgm:spPr/>
      <dgm:t>
        <a:bodyPr/>
        <a:lstStyle/>
        <a:p>
          <a:endParaRPr lang="en-US"/>
        </a:p>
      </dgm:t>
    </dgm:pt>
    <dgm:pt modelId="{5CD86495-3965-4AC5-81C4-A5C4ADD90E24}" type="sibTrans" cxnId="{9F6C4F38-104C-4460-90F9-96B25D124C79}">
      <dgm:prSet/>
      <dgm:spPr/>
      <dgm:t>
        <a:bodyPr/>
        <a:lstStyle/>
        <a:p>
          <a:endParaRPr lang="en-US"/>
        </a:p>
      </dgm:t>
    </dgm:pt>
    <dgm:pt modelId="{B8DBDDB6-D13F-431F-B965-2882F813CB6E}" type="pres">
      <dgm:prSet presAssocID="{C41CF553-DC76-4AA7-A4EC-FDA1675D9D39}" presName="hierChild1" presStyleCnt="0">
        <dgm:presLayoutVars>
          <dgm:chPref val="1"/>
          <dgm:dir/>
          <dgm:animOne val="branch"/>
          <dgm:animLvl val="lvl"/>
          <dgm:resizeHandles/>
        </dgm:presLayoutVars>
      </dgm:prSet>
      <dgm:spPr/>
    </dgm:pt>
    <dgm:pt modelId="{FE76AF78-F595-46BB-AE4B-A2653FB561D3}" type="pres">
      <dgm:prSet presAssocID="{052A73DD-ABAA-4E41-8197-AAEFCD2E34C6}" presName="hierRoot1" presStyleCnt="0"/>
      <dgm:spPr/>
    </dgm:pt>
    <dgm:pt modelId="{2F860CBB-0D06-47FC-B4F6-AA009BC48856}" type="pres">
      <dgm:prSet presAssocID="{052A73DD-ABAA-4E41-8197-AAEFCD2E34C6}" presName="composite" presStyleCnt="0"/>
      <dgm:spPr/>
    </dgm:pt>
    <dgm:pt modelId="{543EB063-CBE6-432F-9B59-188296907607}" type="pres">
      <dgm:prSet presAssocID="{052A73DD-ABAA-4E41-8197-AAEFCD2E34C6}" presName="background" presStyleLbl="node0" presStyleIdx="0" presStyleCnt="2"/>
      <dgm:spPr/>
    </dgm:pt>
    <dgm:pt modelId="{597B2842-75E0-49FD-BB38-B434C8172383}" type="pres">
      <dgm:prSet presAssocID="{052A73DD-ABAA-4E41-8197-AAEFCD2E34C6}" presName="text" presStyleLbl="fgAcc0" presStyleIdx="0" presStyleCnt="2">
        <dgm:presLayoutVars>
          <dgm:chPref val="3"/>
        </dgm:presLayoutVars>
      </dgm:prSet>
      <dgm:spPr/>
    </dgm:pt>
    <dgm:pt modelId="{052FAF95-471C-482E-BF76-01A690C45606}" type="pres">
      <dgm:prSet presAssocID="{052A73DD-ABAA-4E41-8197-AAEFCD2E34C6}" presName="hierChild2" presStyleCnt="0"/>
      <dgm:spPr/>
    </dgm:pt>
    <dgm:pt modelId="{7939AFD0-C252-4124-BC55-4ADF24ECD9C0}" type="pres">
      <dgm:prSet presAssocID="{F0C7C2C4-2308-47F0-8CC4-4A025C3EEF42}" presName="hierRoot1" presStyleCnt="0"/>
      <dgm:spPr/>
    </dgm:pt>
    <dgm:pt modelId="{9C596D6A-E8C9-4A29-A4F5-CFD8A80E51E9}" type="pres">
      <dgm:prSet presAssocID="{F0C7C2C4-2308-47F0-8CC4-4A025C3EEF42}" presName="composite" presStyleCnt="0"/>
      <dgm:spPr/>
    </dgm:pt>
    <dgm:pt modelId="{DCC2A5CC-64A1-4A0F-918D-B8BB4829BC93}" type="pres">
      <dgm:prSet presAssocID="{F0C7C2C4-2308-47F0-8CC4-4A025C3EEF42}" presName="background" presStyleLbl="node0" presStyleIdx="1" presStyleCnt="2"/>
      <dgm:spPr/>
    </dgm:pt>
    <dgm:pt modelId="{16FCC5A4-4264-4601-9048-16C781FCDE26}" type="pres">
      <dgm:prSet presAssocID="{F0C7C2C4-2308-47F0-8CC4-4A025C3EEF42}" presName="text" presStyleLbl="fgAcc0" presStyleIdx="1" presStyleCnt="2">
        <dgm:presLayoutVars>
          <dgm:chPref val="3"/>
        </dgm:presLayoutVars>
      </dgm:prSet>
      <dgm:spPr/>
    </dgm:pt>
    <dgm:pt modelId="{DEE55A28-5AD4-4844-AD75-0C4F04ACF372}" type="pres">
      <dgm:prSet presAssocID="{F0C7C2C4-2308-47F0-8CC4-4A025C3EEF42}" presName="hierChild2" presStyleCnt="0"/>
      <dgm:spPr/>
    </dgm:pt>
  </dgm:ptLst>
  <dgm:cxnLst>
    <dgm:cxn modelId="{9F6C4F38-104C-4460-90F9-96B25D124C79}" srcId="{C41CF553-DC76-4AA7-A4EC-FDA1675D9D39}" destId="{F0C7C2C4-2308-47F0-8CC4-4A025C3EEF42}" srcOrd="1" destOrd="0" parTransId="{437AAC72-D839-4C22-8657-3040C0698313}" sibTransId="{5CD86495-3965-4AC5-81C4-A5C4ADD90E24}"/>
    <dgm:cxn modelId="{A701C54B-EEB4-40E7-BA9A-637124AD9857}" type="presOf" srcId="{052A73DD-ABAA-4E41-8197-AAEFCD2E34C6}" destId="{597B2842-75E0-49FD-BB38-B434C8172383}" srcOrd="0" destOrd="0" presId="urn:microsoft.com/office/officeart/2005/8/layout/hierarchy1"/>
    <dgm:cxn modelId="{1CD89E84-6342-4D60-A069-9E9084A03CD1}" type="presOf" srcId="{F0C7C2C4-2308-47F0-8CC4-4A025C3EEF42}" destId="{16FCC5A4-4264-4601-9048-16C781FCDE26}" srcOrd="0" destOrd="0" presId="urn:microsoft.com/office/officeart/2005/8/layout/hierarchy1"/>
    <dgm:cxn modelId="{B53F71AD-A5B3-4E67-A12B-6FE616F67973}" type="presOf" srcId="{C41CF553-DC76-4AA7-A4EC-FDA1675D9D39}" destId="{B8DBDDB6-D13F-431F-B965-2882F813CB6E}" srcOrd="0" destOrd="0" presId="urn:microsoft.com/office/officeart/2005/8/layout/hierarchy1"/>
    <dgm:cxn modelId="{971338CE-82D8-46ED-AFE0-CD23554EA173}" srcId="{C41CF553-DC76-4AA7-A4EC-FDA1675D9D39}" destId="{052A73DD-ABAA-4E41-8197-AAEFCD2E34C6}" srcOrd="0" destOrd="0" parTransId="{386E7E8B-E009-45D4-83FF-34E43C29ACDB}" sibTransId="{FB2E3E29-8E41-427F-9732-72882B05AC00}"/>
    <dgm:cxn modelId="{F41A201F-A66B-4B2A-A732-005B2F8CADEB}" type="presParOf" srcId="{B8DBDDB6-D13F-431F-B965-2882F813CB6E}" destId="{FE76AF78-F595-46BB-AE4B-A2653FB561D3}" srcOrd="0" destOrd="0" presId="urn:microsoft.com/office/officeart/2005/8/layout/hierarchy1"/>
    <dgm:cxn modelId="{C217AD12-87C5-471F-912E-3A286340DA8F}" type="presParOf" srcId="{FE76AF78-F595-46BB-AE4B-A2653FB561D3}" destId="{2F860CBB-0D06-47FC-B4F6-AA009BC48856}" srcOrd="0" destOrd="0" presId="urn:microsoft.com/office/officeart/2005/8/layout/hierarchy1"/>
    <dgm:cxn modelId="{51F957E2-E3C5-4E88-9C60-8BF39F190658}" type="presParOf" srcId="{2F860CBB-0D06-47FC-B4F6-AA009BC48856}" destId="{543EB063-CBE6-432F-9B59-188296907607}" srcOrd="0" destOrd="0" presId="urn:microsoft.com/office/officeart/2005/8/layout/hierarchy1"/>
    <dgm:cxn modelId="{A0F31758-35F6-46A4-9C52-E8601CA58B63}" type="presParOf" srcId="{2F860CBB-0D06-47FC-B4F6-AA009BC48856}" destId="{597B2842-75E0-49FD-BB38-B434C8172383}" srcOrd="1" destOrd="0" presId="urn:microsoft.com/office/officeart/2005/8/layout/hierarchy1"/>
    <dgm:cxn modelId="{840D5E5C-7B4C-474F-BCEC-4F215A7C0059}" type="presParOf" srcId="{FE76AF78-F595-46BB-AE4B-A2653FB561D3}" destId="{052FAF95-471C-482E-BF76-01A690C45606}" srcOrd="1" destOrd="0" presId="urn:microsoft.com/office/officeart/2005/8/layout/hierarchy1"/>
    <dgm:cxn modelId="{B5C952AC-8434-4E0C-8F3E-9C2C81245D47}" type="presParOf" srcId="{B8DBDDB6-D13F-431F-B965-2882F813CB6E}" destId="{7939AFD0-C252-4124-BC55-4ADF24ECD9C0}" srcOrd="1" destOrd="0" presId="urn:microsoft.com/office/officeart/2005/8/layout/hierarchy1"/>
    <dgm:cxn modelId="{E93217F1-E5E0-41E3-9DDC-7DD0FEDCF4FD}" type="presParOf" srcId="{7939AFD0-C252-4124-BC55-4ADF24ECD9C0}" destId="{9C596D6A-E8C9-4A29-A4F5-CFD8A80E51E9}" srcOrd="0" destOrd="0" presId="urn:microsoft.com/office/officeart/2005/8/layout/hierarchy1"/>
    <dgm:cxn modelId="{B2B34B35-7A54-4210-86FD-96D944A8D840}" type="presParOf" srcId="{9C596D6A-E8C9-4A29-A4F5-CFD8A80E51E9}" destId="{DCC2A5CC-64A1-4A0F-918D-B8BB4829BC93}" srcOrd="0" destOrd="0" presId="urn:microsoft.com/office/officeart/2005/8/layout/hierarchy1"/>
    <dgm:cxn modelId="{21E02E43-92FE-49EA-B132-686180791902}" type="presParOf" srcId="{9C596D6A-E8C9-4A29-A4F5-CFD8A80E51E9}" destId="{16FCC5A4-4264-4601-9048-16C781FCDE26}" srcOrd="1" destOrd="0" presId="urn:microsoft.com/office/officeart/2005/8/layout/hierarchy1"/>
    <dgm:cxn modelId="{E2C4D365-B971-42D6-839F-FDDF646DA063}" type="presParOf" srcId="{7939AFD0-C252-4124-BC55-4ADF24ECD9C0}" destId="{DEE55A28-5AD4-4844-AD75-0C4F04ACF3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2A80-04E2-452F-B875-CB65465B2C7E}">
      <dsp:nvSpPr>
        <dsp:cNvPr id="0" name=""/>
        <dsp:cNvSpPr/>
      </dsp:nvSpPr>
      <dsp:spPr>
        <a:xfrm>
          <a:off x="764" y="488845"/>
          <a:ext cx="6259571" cy="190916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Every Christian can understand what the right heart for missions is</a:t>
          </a:r>
        </a:p>
      </dsp:txBody>
      <dsp:txXfrm>
        <a:off x="764" y="488845"/>
        <a:ext cx="6259571" cy="1909169"/>
      </dsp:txXfrm>
    </dsp:sp>
    <dsp:sp modelId="{29C92A7B-F4CC-4708-97DF-45ACDF1BFA65}">
      <dsp:nvSpPr>
        <dsp:cNvPr id="0" name=""/>
        <dsp:cNvSpPr/>
      </dsp:nvSpPr>
      <dsp:spPr>
        <a:xfrm>
          <a:off x="764" y="3180460"/>
          <a:ext cx="6259571" cy="190916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By understanding these two stories. </a:t>
          </a:r>
        </a:p>
      </dsp:txBody>
      <dsp:txXfrm>
        <a:off x="764" y="3180460"/>
        <a:ext cx="6259571" cy="1909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EB063-CBE6-432F-9B59-188296907607}">
      <dsp:nvSpPr>
        <dsp:cNvPr id="0" name=""/>
        <dsp:cNvSpPr/>
      </dsp:nvSpPr>
      <dsp:spPr>
        <a:xfrm>
          <a:off x="1322"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B2842-75E0-49FD-BB38-B434C8172383}">
      <dsp:nvSpPr>
        <dsp:cNvPr id="0" name=""/>
        <dsp:cNvSpPr/>
      </dsp:nvSpPr>
      <dsp:spPr>
        <a:xfrm>
          <a:off x="516940"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Jonah, the Prophet</a:t>
          </a:r>
        </a:p>
      </dsp:txBody>
      <dsp:txXfrm>
        <a:off x="603248" y="657277"/>
        <a:ext cx="4467954" cy="2774145"/>
      </dsp:txXfrm>
    </dsp:sp>
    <dsp:sp modelId="{DCC2A5CC-64A1-4A0F-918D-B8BB4829BC93}">
      <dsp:nvSpPr>
        <dsp:cNvPr id="0" name=""/>
        <dsp:cNvSpPr/>
      </dsp:nvSpPr>
      <dsp:spPr>
        <a:xfrm>
          <a:off x="5673129"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CC5A4-4264-4601-9048-16C781FCDE26}">
      <dsp:nvSpPr>
        <dsp:cNvPr id="0" name=""/>
        <dsp:cNvSpPr/>
      </dsp:nvSpPr>
      <dsp:spPr>
        <a:xfrm>
          <a:off x="6188748"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William Carey</a:t>
          </a:r>
        </a:p>
      </dsp:txBody>
      <dsp:txXfrm>
        <a:off x="6275056" y="657277"/>
        <a:ext cx="4467954" cy="277414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EF8BA-E331-4FEA-813E-809A239B7FC8}"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356511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375205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240134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F72656E-5EE4-4704-9F06-BE659FAC17E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9611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179162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8EF8BA-E331-4FEA-813E-809A239B7FC8}"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427411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8EF8BA-E331-4FEA-813E-809A239B7FC8}"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3748790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EF8BA-E331-4FEA-813E-809A239B7FC8}"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507710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78EF8BA-E331-4FEA-813E-809A239B7FC8}" type="datetimeFigureOut">
              <a:rPr lang="en-US" smtClean="0"/>
              <a:t>11/26/2022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F72656E-5EE4-4704-9F06-BE659FAC17ED}" type="slidenum">
              <a:rPr lang="en-US" smtClean="0"/>
              <a:t>‹#›</a:t>
            </a:fld>
            <a:endParaRPr lang="en-US"/>
          </a:p>
        </p:txBody>
      </p:sp>
    </p:spTree>
    <p:extLst>
      <p:ext uri="{BB962C8B-B14F-4D97-AF65-F5344CB8AC3E}">
        <p14:creationId xmlns:p14="http://schemas.microsoft.com/office/powerpoint/2010/main" val="73605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EF8BA-E331-4FEA-813E-809A239B7FC8}"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423333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EF8BA-E331-4FEA-813E-809A239B7FC8}"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395603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216273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EF8BA-E331-4FEA-813E-809A239B7FC8}"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116025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EF8BA-E331-4FEA-813E-809A239B7FC8}"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356894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78EF8BA-E331-4FEA-813E-809A239B7FC8}"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197242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199450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EF8BA-E331-4FEA-813E-809A239B7FC8}"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2656E-5EE4-4704-9F06-BE659FAC17ED}" type="slidenum">
              <a:rPr lang="en-US" smtClean="0"/>
              <a:t>‹#›</a:t>
            </a:fld>
            <a:endParaRPr lang="en-US"/>
          </a:p>
        </p:txBody>
      </p:sp>
    </p:spTree>
    <p:extLst>
      <p:ext uri="{BB962C8B-B14F-4D97-AF65-F5344CB8AC3E}">
        <p14:creationId xmlns:p14="http://schemas.microsoft.com/office/powerpoint/2010/main" val="194288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8EF8BA-E331-4FEA-813E-809A239B7FC8}" type="datetimeFigureOut">
              <a:rPr lang="en-US" smtClean="0"/>
              <a:t>11/26/2022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F72656E-5EE4-4704-9F06-BE659FAC17ED}" type="slidenum">
              <a:rPr lang="en-US" smtClean="0"/>
              <a:t>‹#›</a:t>
            </a:fld>
            <a:endParaRPr lang="en-US"/>
          </a:p>
        </p:txBody>
      </p:sp>
    </p:spTree>
    <p:extLst>
      <p:ext uri="{BB962C8B-B14F-4D97-AF65-F5344CB8AC3E}">
        <p14:creationId xmlns:p14="http://schemas.microsoft.com/office/powerpoint/2010/main" val="17444387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E609-8E82-6274-963F-2F1983BFAC8C}"/>
              </a:ext>
            </a:extLst>
          </p:cNvPr>
          <p:cNvSpPr>
            <a:spLocks noGrp="1"/>
          </p:cNvSpPr>
          <p:nvPr>
            <p:ph type="ctrTitle"/>
          </p:nvPr>
        </p:nvSpPr>
        <p:spPr>
          <a:xfrm>
            <a:off x="596346" y="2808354"/>
            <a:ext cx="8144134" cy="1373070"/>
          </a:xfrm>
        </p:spPr>
        <p:txBody>
          <a:bodyPr>
            <a:scene3d>
              <a:camera prst="orthographicFront"/>
              <a:lightRig rig="threePt" dir="t"/>
            </a:scene3d>
            <a:sp3d extrusionH="57150">
              <a:bevelT w="38100" h="38100" prst="angle"/>
            </a:sp3d>
          </a:bodyPr>
          <a:lstStyle/>
          <a:p>
            <a:r>
              <a:rPr lang="he-IL" sz="11500" b="1" dirty="0"/>
              <a:t>יְהוָ֔ה</a:t>
            </a:r>
            <a:r>
              <a:rPr lang="en-US" sz="11500" b="1" dirty="0"/>
              <a:t> </a:t>
            </a:r>
            <a:r>
              <a:rPr lang="he-IL" sz="11500" b="1" dirty="0"/>
              <a:t>עַבְדּ֞</a:t>
            </a:r>
            <a:endParaRPr lang="en-US" sz="11500" b="1" dirty="0"/>
          </a:p>
        </p:txBody>
      </p:sp>
      <p:sp>
        <p:nvSpPr>
          <p:cNvPr id="3" name="Subtitle 2">
            <a:extLst>
              <a:ext uri="{FF2B5EF4-FFF2-40B4-BE49-F238E27FC236}">
                <a16:creationId xmlns:a16="http://schemas.microsoft.com/office/drawing/2014/main" id="{A78E192B-5BC6-D70C-0968-84F1AC2CECAD}"/>
              </a:ext>
            </a:extLst>
          </p:cNvPr>
          <p:cNvSpPr>
            <a:spLocks noGrp="1"/>
          </p:cNvSpPr>
          <p:nvPr>
            <p:ph type="subTitle" idx="1"/>
          </p:nvPr>
        </p:nvSpPr>
        <p:spPr/>
        <p:txBody>
          <a:bodyPr/>
          <a:lstStyle/>
          <a:p>
            <a:r>
              <a:rPr lang="en-US" dirty="0"/>
              <a:t>By Joseph Peters</a:t>
            </a:r>
          </a:p>
        </p:txBody>
      </p:sp>
    </p:spTree>
    <p:extLst>
      <p:ext uri="{BB962C8B-B14F-4D97-AF65-F5344CB8AC3E}">
        <p14:creationId xmlns:p14="http://schemas.microsoft.com/office/powerpoint/2010/main" val="28387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with air water bubbles">
            <a:extLst>
              <a:ext uri="{FF2B5EF4-FFF2-40B4-BE49-F238E27FC236}">
                <a16:creationId xmlns:a16="http://schemas.microsoft.com/office/drawing/2014/main" id="{1FE93731-14E0-004A-AF06-476C67D8DBD0}"/>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a:xfrm>
            <a:off x="680321" y="753228"/>
            <a:ext cx="9613861" cy="1080938"/>
          </a:xfrm>
        </p:spPr>
        <p:txBody>
          <a:bodyPr>
            <a:normAutofit/>
          </a:bodyPr>
          <a:lstStyle/>
          <a:p>
            <a:r>
              <a:rPr lang="en-US" dirty="0"/>
              <a:t>Jonah’s Psalm of Thanksgiving</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a:xfrm>
            <a:off x="680321" y="2336873"/>
            <a:ext cx="9613861" cy="3395060"/>
          </a:xfrm>
        </p:spPr>
        <p:txBody>
          <a:bodyPr anchor="ctr">
            <a:normAutofit/>
          </a:bodyPr>
          <a:lstStyle/>
          <a:p>
            <a:pPr marL="0" indent="0">
              <a:lnSpc>
                <a:spcPct val="100000"/>
              </a:lnSpc>
              <a:buNone/>
            </a:pPr>
            <a:r>
              <a:rPr lang="en-US" sz="3200" dirty="0"/>
              <a:t>Jonah 2:6 </a:t>
            </a:r>
          </a:p>
          <a:p>
            <a:pPr>
              <a:lnSpc>
                <a:spcPct val="100000"/>
              </a:lnSpc>
            </a:pPr>
            <a:r>
              <a:rPr lang="en-US" sz="3200" dirty="0"/>
              <a:t>I went down to the bottoms of the mountains; The earth with her bars was about me for ever: Yet hast thou brought up my life from corruption, O LORD my God</a:t>
            </a:r>
          </a:p>
        </p:txBody>
      </p:sp>
    </p:spTree>
    <p:extLst>
      <p:ext uri="{BB962C8B-B14F-4D97-AF65-F5344CB8AC3E}">
        <p14:creationId xmlns:p14="http://schemas.microsoft.com/office/powerpoint/2010/main" val="57528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p:txBody>
          <a:bodyPr/>
          <a:lstStyle/>
          <a:p>
            <a:r>
              <a:rPr lang="en-US" dirty="0"/>
              <a:t>God’s Re-Commission</a:t>
            </a:r>
          </a:p>
        </p:txBody>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p:txBody>
          <a:bodyPr>
            <a:normAutofit/>
          </a:bodyPr>
          <a:lstStyle/>
          <a:p>
            <a:pPr marL="0" indent="0">
              <a:buNone/>
            </a:pPr>
            <a:r>
              <a:rPr lang="en-US" sz="3200" dirty="0"/>
              <a:t>Jonah 1:17</a:t>
            </a:r>
          </a:p>
          <a:p>
            <a:r>
              <a:rPr lang="en-US" sz="3200" dirty="0"/>
              <a:t> And the word of the LORD came unto Jonah the second time, saying, 2 Arise, go unto Nineveh, that great city, and preach unto it the preaching that I bid thee.</a:t>
            </a:r>
          </a:p>
        </p:txBody>
      </p:sp>
    </p:spTree>
    <p:extLst>
      <p:ext uri="{BB962C8B-B14F-4D97-AF65-F5344CB8AC3E}">
        <p14:creationId xmlns:p14="http://schemas.microsoft.com/office/powerpoint/2010/main" val="142645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1AB4-546B-6694-0D51-343E07698BBC}"/>
              </a:ext>
            </a:extLst>
          </p:cNvPr>
          <p:cNvSpPr>
            <a:spLocks noGrp="1"/>
          </p:cNvSpPr>
          <p:nvPr>
            <p:ph type="title"/>
          </p:nvPr>
        </p:nvSpPr>
        <p:spPr/>
        <p:txBody>
          <a:bodyPr/>
          <a:lstStyle/>
          <a:p>
            <a:r>
              <a:rPr lang="en-US" dirty="0"/>
              <a:t>Jonah’s Response</a:t>
            </a:r>
          </a:p>
        </p:txBody>
      </p:sp>
      <p:sp>
        <p:nvSpPr>
          <p:cNvPr id="3" name="Content Placeholder 2">
            <a:extLst>
              <a:ext uri="{FF2B5EF4-FFF2-40B4-BE49-F238E27FC236}">
                <a16:creationId xmlns:a16="http://schemas.microsoft.com/office/drawing/2014/main" id="{77562B83-3792-452F-3B1F-A9D864202C55}"/>
              </a:ext>
            </a:extLst>
          </p:cNvPr>
          <p:cNvSpPr>
            <a:spLocks noGrp="1"/>
          </p:cNvSpPr>
          <p:nvPr>
            <p:ph idx="1"/>
          </p:nvPr>
        </p:nvSpPr>
        <p:spPr>
          <a:xfrm>
            <a:off x="680321" y="2336873"/>
            <a:ext cx="10768340" cy="3599316"/>
          </a:xfrm>
        </p:spPr>
        <p:txBody>
          <a:bodyPr>
            <a:normAutofit/>
          </a:bodyPr>
          <a:lstStyle/>
          <a:p>
            <a:pPr marL="0" indent="0">
              <a:buNone/>
            </a:pPr>
            <a:r>
              <a:rPr lang="en-US" sz="3200" dirty="0"/>
              <a:t>Jonah 3:3-4</a:t>
            </a:r>
          </a:p>
          <a:p>
            <a:r>
              <a:rPr lang="en-US" sz="3200" dirty="0"/>
              <a:t>3 So Jonah arose, and went unto Nineveh, according to the word of the LORD. Now Nineveh was an exceeding great city of three days’ journey. 4 And Jonah began to enter into the city a day’s journey, and he cried, and said, Yet forty days, and Nineveh shall be overthrown.</a:t>
            </a:r>
          </a:p>
        </p:txBody>
      </p:sp>
    </p:spTree>
    <p:extLst>
      <p:ext uri="{BB962C8B-B14F-4D97-AF65-F5344CB8AC3E}">
        <p14:creationId xmlns:p14="http://schemas.microsoft.com/office/powerpoint/2010/main" val="167379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1AB4-546B-6694-0D51-343E07698BBC}"/>
              </a:ext>
            </a:extLst>
          </p:cNvPr>
          <p:cNvSpPr>
            <a:spLocks noGrp="1"/>
          </p:cNvSpPr>
          <p:nvPr>
            <p:ph type="title"/>
          </p:nvPr>
        </p:nvSpPr>
        <p:spPr/>
        <p:txBody>
          <a:bodyPr/>
          <a:lstStyle/>
          <a:p>
            <a:r>
              <a:rPr lang="en-US" dirty="0"/>
              <a:t>Nineveh’s Response</a:t>
            </a:r>
          </a:p>
        </p:txBody>
      </p:sp>
      <p:sp>
        <p:nvSpPr>
          <p:cNvPr id="3" name="Content Placeholder 2">
            <a:extLst>
              <a:ext uri="{FF2B5EF4-FFF2-40B4-BE49-F238E27FC236}">
                <a16:creationId xmlns:a16="http://schemas.microsoft.com/office/drawing/2014/main" id="{77562B83-3792-452F-3B1F-A9D864202C55}"/>
              </a:ext>
            </a:extLst>
          </p:cNvPr>
          <p:cNvSpPr>
            <a:spLocks noGrp="1"/>
          </p:cNvSpPr>
          <p:nvPr>
            <p:ph idx="1"/>
          </p:nvPr>
        </p:nvSpPr>
        <p:spPr>
          <a:xfrm>
            <a:off x="680321" y="2336873"/>
            <a:ext cx="10768340" cy="4297192"/>
          </a:xfrm>
        </p:spPr>
        <p:txBody>
          <a:bodyPr>
            <a:normAutofit fontScale="92500" lnSpcReduction="10000"/>
          </a:bodyPr>
          <a:lstStyle/>
          <a:p>
            <a:pPr marL="0" indent="0">
              <a:buNone/>
            </a:pPr>
            <a:r>
              <a:rPr lang="en-US" sz="3200" dirty="0"/>
              <a:t>Jonah 3:7-9</a:t>
            </a:r>
          </a:p>
          <a:p>
            <a:r>
              <a:rPr lang="en-US" sz="3200" dirty="0"/>
              <a:t> And he caused it to be proclaimed and published through Nineveh by the decree of the king and his nobles, saying, Let neither man nor beast, herd nor flock, taste any thing: let them not feed, nor drink water: 8 But let man and beast be covered with sackcloth, and cry mightily unto God: yea, let them turn every one from his evil way, and from the violence that is in their hands. 9 </a:t>
            </a:r>
            <a:r>
              <a:rPr lang="en-US" sz="3200" u="sng" dirty="0"/>
              <a:t>Who can tell if God will turn and repent, </a:t>
            </a:r>
            <a:r>
              <a:rPr lang="en-US" sz="3200" dirty="0"/>
              <a:t>and turn away from his fierce anger, that we perish not?</a:t>
            </a:r>
          </a:p>
          <a:p>
            <a:pPr marL="0" indent="0">
              <a:buNone/>
            </a:pPr>
            <a:endParaRPr lang="en-US" sz="3200" dirty="0"/>
          </a:p>
        </p:txBody>
      </p:sp>
    </p:spTree>
    <p:extLst>
      <p:ext uri="{BB962C8B-B14F-4D97-AF65-F5344CB8AC3E}">
        <p14:creationId xmlns:p14="http://schemas.microsoft.com/office/powerpoint/2010/main" val="337962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1AB4-546B-6694-0D51-343E07698BBC}"/>
              </a:ext>
            </a:extLst>
          </p:cNvPr>
          <p:cNvSpPr>
            <a:spLocks noGrp="1"/>
          </p:cNvSpPr>
          <p:nvPr>
            <p:ph type="title"/>
          </p:nvPr>
        </p:nvSpPr>
        <p:spPr/>
        <p:txBody>
          <a:bodyPr/>
          <a:lstStyle/>
          <a:p>
            <a:r>
              <a:rPr lang="en-US" dirty="0"/>
              <a:t>God’s Response</a:t>
            </a:r>
          </a:p>
        </p:txBody>
      </p:sp>
      <p:sp>
        <p:nvSpPr>
          <p:cNvPr id="3" name="Content Placeholder 2">
            <a:extLst>
              <a:ext uri="{FF2B5EF4-FFF2-40B4-BE49-F238E27FC236}">
                <a16:creationId xmlns:a16="http://schemas.microsoft.com/office/drawing/2014/main" id="{77562B83-3792-452F-3B1F-A9D864202C55}"/>
              </a:ext>
            </a:extLst>
          </p:cNvPr>
          <p:cNvSpPr>
            <a:spLocks noGrp="1"/>
          </p:cNvSpPr>
          <p:nvPr>
            <p:ph idx="1"/>
          </p:nvPr>
        </p:nvSpPr>
        <p:spPr>
          <a:xfrm>
            <a:off x="680321" y="2336873"/>
            <a:ext cx="10768340" cy="4297192"/>
          </a:xfrm>
        </p:spPr>
        <p:txBody>
          <a:bodyPr>
            <a:normAutofit/>
          </a:bodyPr>
          <a:lstStyle/>
          <a:p>
            <a:pPr marL="0" indent="0">
              <a:buNone/>
            </a:pPr>
            <a:r>
              <a:rPr lang="en-US" sz="3200" dirty="0"/>
              <a:t>Jonah 3:10</a:t>
            </a:r>
          </a:p>
          <a:p>
            <a:r>
              <a:rPr lang="en-US" sz="3200" dirty="0"/>
              <a:t> And God saw their works, that they turned from their evil way; and God repented of the evil, that he had said that he would do unto them; and he did it not.</a:t>
            </a:r>
          </a:p>
        </p:txBody>
      </p:sp>
    </p:spTree>
    <p:extLst>
      <p:ext uri="{BB962C8B-B14F-4D97-AF65-F5344CB8AC3E}">
        <p14:creationId xmlns:p14="http://schemas.microsoft.com/office/powerpoint/2010/main" val="256792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nd dunes">
            <a:extLst>
              <a:ext uri="{FF2B5EF4-FFF2-40B4-BE49-F238E27FC236}">
                <a16:creationId xmlns:a16="http://schemas.microsoft.com/office/drawing/2014/main" id="{751F6611-AC09-55BF-B36D-66EC3B24588E}"/>
              </a:ext>
            </a:extLst>
          </p:cNvPr>
          <p:cNvPicPr>
            <a:picLocks noChangeAspect="1"/>
          </p:cNvPicPr>
          <p:nvPr/>
        </p:nvPicPr>
        <p:blipFill rotWithShape="1">
          <a:blip r:embed="rId2">
            <a:extLst>
              <a:ext uri="{28A0092B-C50C-407E-A947-70E740481C1C}">
                <a14:useLocalDpi xmlns:a14="http://schemas.microsoft.com/office/drawing/2010/main" val="0"/>
              </a:ext>
            </a:extLst>
          </a:blip>
          <a:srcRect b="7407"/>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C1AB4-546B-6694-0D51-343E07698BBC}"/>
              </a:ext>
            </a:extLst>
          </p:cNvPr>
          <p:cNvSpPr>
            <a:spLocks noGrp="1"/>
          </p:cNvSpPr>
          <p:nvPr>
            <p:ph type="title"/>
          </p:nvPr>
        </p:nvSpPr>
        <p:spPr>
          <a:xfrm>
            <a:off x="680321" y="753228"/>
            <a:ext cx="9613861" cy="1080938"/>
          </a:xfrm>
        </p:spPr>
        <p:txBody>
          <a:bodyPr>
            <a:normAutofit/>
          </a:bodyPr>
          <a:lstStyle/>
          <a:p>
            <a:r>
              <a:rPr lang="en-US" dirty="0"/>
              <a:t>Jonah’s Response</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7562B83-3792-452F-3B1F-A9D864202C55}"/>
              </a:ext>
            </a:extLst>
          </p:cNvPr>
          <p:cNvSpPr>
            <a:spLocks noGrp="1"/>
          </p:cNvSpPr>
          <p:nvPr>
            <p:ph idx="1"/>
          </p:nvPr>
        </p:nvSpPr>
        <p:spPr>
          <a:xfrm>
            <a:off x="167951" y="2121426"/>
            <a:ext cx="10269861" cy="3788447"/>
          </a:xfrm>
        </p:spPr>
        <p:txBody>
          <a:bodyPr anchor="ctr">
            <a:normAutofit/>
          </a:bodyPr>
          <a:lstStyle/>
          <a:p>
            <a:pPr marL="0" indent="0">
              <a:buNone/>
            </a:pPr>
            <a:r>
              <a:rPr lang="en-US" sz="2800" dirty="0"/>
              <a:t>Jonah 4:1-3</a:t>
            </a:r>
          </a:p>
          <a:p>
            <a:r>
              <a:rPr lang="en-US" sz="2800" dirty="0"/>
              <a:t>But it displeased Jonah exceedingly, and he was very angry. 2 And he prayed unto the LORD, and said, I pray thee, O LORD, was not this my saying, when I was yet in my country? Therefore I fled before unto Tarshish: for I knew that thou art a gracious God, and merciful, slow to anger, and of great kindness, and </a:t>
            </a:r>
            <a:r>
              <a:rPr lang="en-US" sz="2800" dirty="0" err="1"/>
              <a:t>repentest</a:t>
            </a:r>
            <a:r>
              <a:rPr lang="en-US" sz="2800" dirty="0"/>
              <a:t> thee of the evil. 3 Therefore now, O LORD, take, I beseech thee, my life from me; for it is better for me to die than to live.</a:t>
            </a:r>
          </a:p>
        </p:txBody>
      </p:sp>
    </p:spTree>
    <p:extLst>
      <p:ext uri="{BB962C8B-B14F-4D97-AF65-F5344CB8AC3E}">
        <p14:creationId xmlns:p14="http://schemas.microsoft.com/office/powerpoint/2010/main" val="3010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6F8D-0B92-0716-DDDD-89B35C7FF4B8}"/>
              </a:ext>
            </a:extLst>
          </p:cNvPr>
          <p:cNvSpPr>
            <a:spLocks noGrp="1"/>
          </p:cNvSpPr>
          <p:nvPr>
            <p:ph type="title"/>
          </p:nvPr>
        </p:nvSpPr>
        <p:spPr/>
        <p:txBody>
          <a:bodyPr/>
          <a:lstStyle/>
          <a:p>
            <a:r>
              <a:rPr lang="en-US"/>
              <a:t>Jonah as a Missionary</a:t>
            </a:r>
            <a:endParaRPr lang="en-US" dirty="0"/>
          </a:p>
        </p:txBody>
      </p:sp>
      <p:sp>
        <p:nvSpPr>
          <p:cNvPr id="3" name="Content Placeholder 2">
            <a:extLst>
              <a:ext uri="{FF2B5EF4-FFF2-40B4-BE49-F238E27FC236}">
                <a16:creationId xmlns:a16="http://schemas.microsoft.com/office/drawing/2014/main" id="{ABDF8698-9FB3-9F17-7051-7073D34B84DF}"/>
              </a:ext>
            </a:extLst>
          </p:cNvPr>
          <p:cNvSpPr>
            <a:spLocks noGrp="1"/>
          </p:cNvSpPr>
          <p:nvPr>
            <p:ph idx="1"/>
          </p:nvPr>
        </p:nvSpPr>
        <p:spPr>
          <a:xfrm>
            <a:off x="300038" y="2251075"/>
            <a:ext cx="9613900" cy="4416425"/>
          </a:xfrm>
        </p:spPr>
        <p:txBody>
          <a:bodyPr>
            <a:normAutofit fontScale="92500"/>
          </a:bodyPr>
          <a:lstStyle/>
          <a:p>
            <a:r>
              <a:rPr lang="en-US" sz="3200" dirty="0"/>
              <a:t>Personally called to bring God’s message to Nineveh</a:t>
            </a:r>
          </a:p>
          <a:p>
            <a:r>
              <a:rPr lang="en-US" sz="3200" dirty="0"/>
              <a:t>Refused and sought to flee a great distance</a:t>
            </a:r>
          </a:p>
          <a:p>
            <a:r>
              <a:rPr lang="en-US" sz="3200" dirty="0"/>
              <a:t>Paid a lot for transportation to flee</a:t>
            </a:r>
          </a:p>
          <a:p>
            <a:r>
              <a:rPr lang="en-US" sz="3200" dirty="0"/>
              <a:t>Preferred death over proclaiming God’s message to the heathens</a:t>
            </a:r>
          </a:p>
          <a:p>
            <a:r>
              <a:rPr lang="en-US" sz="3200" dirty="0"/>
              <a:t>Was shown an extraordinary amount of grace and mercy</a:t>
            </a:r>
          </a:p>
          <a:p>
            <a:r>
              <a:rPr lang="en-US" sz="3200" dirty="0"/>
              <a:t>Was angry that God showed mercy to the heathens</a:t>
            </a:r>
          </a:p>
        </p:txBody>
      </p:sp>
    </p:spTree>
    <p:extLst>
      <p:ext uri="{BB962C8B-B14F-4D97-AF65-F5344CB8AC3E}">
        <p14:creationId xmlns:p14="http://schemas.microsoft.com/office/powerpoint/2010/main" val="325073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6" name="Picture 26">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Picture 28">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8" name="Picture 30">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9" name="Rectangle 32">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4">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1" name="Rectangle 36">
            <a:extLst>
              <a:ext uri="{FF2B5EF4-FFF2-40B4-BE49-F238E27FC236}">
                <a16:creationId xmlns:a16="http://schemas.microsoft.com/office/drawing/2014/main" id="{B21E0522-1108-4001-A301-111C15E52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he planet earth taken from the outer space">
            <a:extLst>
              <a:ext uri="{FF2B5EF4-FFF2-40B4-BE49-F238E27FC236}">
                <a16:creationId xmlns:a16="http://schemas.microsoft.com/office/drawing/2014/main" id="{134DEA0F-10CC-938A-0B37-8A26814EA924}"/>
              </a:ext>
            </a:extLst>
          </p:cNvPr>
          <p:cNvPicPr>
            <a:picLocks noChangeAspect="1"/>
          </p:cNvPicPr>
          <p:nvPr/>
        </p:nvPicPr>
        <p:blipFill rotWithShape="1">
          <a:blip r:embed="rId5">
            <a:duotone>
              <a:prstClr val="black"/>
              <a:schemeClr val="tx2">
                <a:tint val="45000"/>
                <a:satMod val="400000"/>
              </a:schemeClr>
            </a:duotone>
            <a:alphaModFix amt="85000"/>
            <a:extLst>
              <a:ext uri="{28A0092B-C50C-407E-A947-70E740481C1C}">
                <a14:useLocalDpi xmlns:a14="http://schemas.microsoft.com/office/drawing/2010/main" val="0"/>
              </a:ext>
            </a:extLst>
          </a:blip>
          <a:srcRect t="2070" b="11723"/>
          <a:stretch/>
        </p:blipFill>
        <p:spPr>
          <a:xfrm>
            <a:off x="-3177" y="-2"/>
            <a:ext cx="12192000" cy="6858001"/>
          </a:xfrm>
          <a:prstGeom prst="rect">
            <a:avLst/>
          </a:prstGeom>
        </p:spPr>
      </p:pic>
      <p:pic>
        <p:nvPicPr>
          <p:cNvPr id="52" name="Picture 38">
            <a:extLst>
              <a:ext uri="{FF2B5EF4-FFF2-40B4-BE49-F238E27FC236}">
                <a16:creationId xmlns:a16="http://schemas.microsoft.com/office/drawing/2014/main" id="{77DC65B5-6361-4FF6-BEA2-29220960E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bwMode="white">
          <a:xfrm>
            <a:off x="0" y="4492576"/>
            <a:ext cx="10439399" cy="275942"/>
          </a:xfrm>
          <a:prstGeom prst="rect">
            <a:avLst/>
          </a:prstGeom>
        </p:spPr>
      </p:pic>
      <p:sp>
        <p:nvSpPr>
          <p:cNvPr id="53" name="Rectangle 40">
            <a:extLst>
              <a:ext uri="{FF2B5EF4-FFF2-40B4-BE49-F238E27FC236}">
                <a16:creationId xmlns:a16="http://schemas.microsoft.com/office/drawing/2014/main" id="{EA317E5C-5650-4E41-8C89-12F1F300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840525"/>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D29625-2A45-865B-0762-DFB5346635AD}"/>
              </a:ext>
            </a:extLst>
          </p:cNvPr>
          <p:cNvSpPr>
            <a:spLocks noGrp="1"/>
          </p:cNvSpPr>
          <p:nvPr>
            <p:ph type="title"/>
          </p:nvPr>
        </p:nvSpPr>
        <p:spPr>
          <a:xfrm>
            <a:off x="674158" y="3206285"/>
            <a:ext cx="9619488" cy="721040"/>
          </a:xfrm>
        </p:spPr>
        <p:txBody>
          <a:bodyPr vert="horz" lIns="91440" tIns="45720" rIns="91440" bIns="45720" rtlCol="0" anchor="b">
            <a:normAutofit/>
          </a:bodyPr>
          <a:lstStyle/>
          <a:p>
            <a:pPr algn="r"/>
            <a:r>
              <a:rPr lang="en-US" sz="4400"/>
              <a:t>William Carey</a:t>
            </a:r>
          </a:p>
        </p:txBody>
      </p:sp>
      <p:pic>
        <p:nvPicPr>
          <p:cNvPr id="54" name="Picture 42">
            <a:extLst>
              <a:ext uri="{FF2B5EF4-FFF2-40B4-BE49-F238E27FC236}">
                <a16:creationId xmlns:a16="http://schemas.microsoft.com/office/drawing/2014/main" id="{DF94C918-367B-4D19-8333-A8603C3AD8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bwMode="white">
          <a:xfrm>
            <a:off x="10583333" y="4493570"/>
            <a:ext cx="1605490" cy="276940"/>
          </a:xfrm>
          <a:prstGeom prst="rect">
            <a:avLst/>
          </a:prstGeom>
        </p:spPr>
      </p:pic>
      <p:sp>
        <p:nvSpPr>
          <p:cNvPr id="45" name="Rectangle 44">
            <a:extLst>
              <a:ext uri="{FF2B5EF4-FFF2-40B4-BE49-F238E27FC236}">
                <a16:creationId xmlns:a16="http://schemas.microsoft.com/office/drawing/2014/main" id="{7633332F-2199-4741-AE80-5BD79AE67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591801" y="2839803"/>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59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970C-BCD1-692B-59B8-001E0EAC249F}"/>
              </a:ext>
            </a:extLst>
          </p:cNvPr>
          <p:cNvSpPr>
            <a:spLocks noGrp="1"/>
          </p:cNvSpPr>
          <p:nvPr>
            <p:ph type="title"/>
          </p:nvPr>
        </p:nvSpPr>
        <p:spPr/>
        <p:txBody>
          <a:bodyPr/>
          <a:lstStyle/>
          <a:p>
            <a:r>
              <a:rPr lang="en-US" dirty="0"/>
              <a:t>Who was William Carey</a:t>
            </a:r>
          </a:p>
        </p:txBody>
      </p:sp>
      <p:sp>
        <p:nvSpPr>
          <p:cNvPr id="3" name="Content Placeholder 2">
            <a:extLst>
              <a:ext uri="{FF2B5EF4-FFF2-40B4-BE49-F238E27FC236}">
                <a16:creationId xmlns:a16="http://schemas.microsoft.com/office/drawing/2014/main" id="{0E6EC927-6ED5-2BD6-3331-2CCCA1F3ACBA}"/>
              </a:ext>
            </a:extLst>
          </p:cNvPr>
          <p:cNvSpPr>
            <a:spLocks noGrp="1"/>
          </p:cNvSpPr>
          <p:nvPr>
            <p:ph idx="1"/>
          </p:nvPr>
        </p:nvSpPr>
        <p:spPr/>
        <p:txBody>
          <a:bodyPr>
            <a:normAutofit fontScale="92500" lnSpcReduction="20000"/>
          </a:bodyPr>
          <a:lstStyle/>
          <a:p>
            <a:r>
              <a:rPr lang="en-US" sz="3200" dirty="0"/>
              <a:t>William Carey lived in England in the late 18</a:t>
            </a:r>
            <a:r>
              <a:rPr lang="en-US" sz="3200" baseline="30000" dirty="0"/>
              <a:t>th</a:t>
            </a:r>
            <a:r>
              <a:rPr lang="en-US" sz="3200" dirty="0"/>
              <a:t> century. </a:t>
            </a:r>
          </a:p>
          <a:p>
            <a:r>
              <a:rPr lang="en-US" sz="3200" dirty="0"/>
              <a:t>He had three jobs: Baptist Pastor, Teacher, shoe salesman. </a:t>
            </a:r>
          </a:p>
          <a:p>
            <a:r>
              <a:rPr lang="en-US" sz="3200" dirty="0"/>
              <a:t>He became a missionary to India </a:t>
            </a:r>
          </a:p>
          <a:p>
            <a:r>
              <a:rPr lang="en-US" sz="3200" dirty="0"/>
              <a:t>He is often recognized as the father of protestant missions</a:t>
            </a:r>
          </a:p>
          <a:p>
            <a:r>
              <a:rPr lang="en-US" sz="3200" dirty="0"/>
              <a:t>He wrote an 87 page article titled “Enquiry”, which speaks of his heart for missions</a:t>
            </a:r>
          </a:p>
        </p:txBody>
      </p:sp>
    </p:spTree>
    <p:extLst>
      <p:ext uri="{BB962C8B-B14F-4D97-AF65-F5344CB8AC3E}">
        <p14:creationId xmlns:p14="http://schemas.microsoft.com/office/powerpoint/2010/main" val="406040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DE74-EFCB-A71B-D6FA-1734CED6C9E3}"/>
              </a:ext>
            </a:extLst>
          </p:cNvPr>
          <p:cNvSpPr>
            <a:spLocks noGrp="1"/>
          </p:cNvSpPr>
          <p:nvPr>
            <p:ph type="title"/>
          </p:nvPr>
        </p:nvSpPr>
        <p:spPr/>
        <p:txBody>
          <a:bodyPr/>
          <a:lstStyle/>
          <a:p>
            <a:r>
              <a:rPr lang="en-US" dirty="0"/>
              <a:t>God’s Commission</a:t>
            </a:r>
          </a:p>
        </p:txBody>
      </p:sp>
      <p:sp>
        <p:nvSpPr>
          <p:cNvPr id="3" name="Content Placeholder 2">
            <a:extLst>
              <a:ext uri="{FF2B5EF4-FFF2-40B4-BE49-F238E27FC236}">
                <a16:creationId xmlns:a16="http://schemas.microsoft.com/office/drawing/2014/main" id="{C1305163-EA8F-685A-C757-4ABE3DA8728C}"/>
              </a:ext>
            </a:extLst>
          </p:cNvPr>
          <p:cNvSpPr>
            <a:spLocks noGrp="1"/>
          </p:cNvSpPr>
          <p:nvPr>
            <p:ph idx="1"/>
          </p:nvPr>
        </p:nvSpPr>
        <p:spPr>
          <a:xfrm>
            <a:off x="680321" y="2336873"/>
            <a:ext cx="10997329" cy="4340152"/>
          </a:xfrm>
        </p:spPr>
        <p:txBody>
          <a:bodyPr>
            <a:normAutofit/>
          </a:bodyPr>
          <a:lstStyle/>
          <a:p>
            <a:r>
              <a:rPr lang="en-US" sz="3200" dirty="0"/>
              <a:t>“Our Lord Jesus Christ, a little before His departure, commissioned his apostles to </a:t>
            </a:r>
            <a:r>
              <a:rPr lang="en-US" sz="3200" i="1" dirty="0"/>
              <a:t>Go and teach all nations</a:t>
            </a:r>
            <a:r>
              <a:rPr lang="en-US" sz="3200" dirty="0"/>
              <a:t>”…</a:t>
            </a:r>
          </a:p>
          <a:p>
            <a:r>
              <a:rPr lang="en-US" sz="3200" dirty="0"/>
              <a:t>“I shall enquire whether the commission given by our Lord to his discipled be not still binding on us..”</a:t>
            </a:r>
          </a:p>
          <a:p>
            <a:endParaRPr lang="en-US" sz="3200" dirty="0"/>
          </a:p>
          <a:p>
            <a:endParaRPr lang="en-US" sz="2000" dirty="0"/>
          </a:p>
          <a:p>
            <a:endParaRPr lang="en-US" sz="2000" dirty="0"/>
          </a:p>
          <a:p>
            <a:r>
              <a:rPr lang="en-US" sz="2000" dirty="0"/>
              <a:t>William Carey, “An Enquiry Into the Obligations of Christians to Use Means for the Conversion of the Heathens” </a:t>
            </a:r>
            <a:r>
              <a:rPr lang="en-US" sz="2000" i="1" dirty="0"/>
              <a:t>Perspectives on the World Christian Movement. </a:t>
            </a:r>
            <a:r>
              <a:rPr lang="en-US" sz="2000" dirty="0"/>
              <a:t>Edited by Ralph Winter and Steven Hawthorne. (Pasadena: William Carey Library, 1981). 312-318</a:t>
            </a:r>
          </a:p>
        </p:txBody>
      </p:sp>
    </p:spTree>
    <p:extLst>
      <p:ext uri="{BB962C8B-B14F-4D97-AF65-F5344CB8AC3E}">
        <p14:creationId xmlns:p14="http://schemas.microsoft.com/office/powerpoint/2010/main" val="16767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2A771E3-9DFC-AC53-A14B-3D0884A27351}"/>
              </a:ext>
            </a:extLst>
          </p:cNvPr>
          <p:cNvSpPr>
            <a:spLocks noGrp="1"/>
          </p:cNvSpPr>
          <p:nvPr>
            <p:ph type="title"/>
          </p:nvPr>
        </p:nvSpPr>
        <p:spPr>
          <a:xfrm>
            <a:off x="680321" y="2063262"/>
            <a:ext cx="3739279" cy="2661052"/>
          </a:xfrm>
        </p:spPr>
        <p:txBody>
          <a:bodyPr>
            <a:normAutofit/>
          </a:bodyPr>
          <a:lstStyle/>
          <a:p>
            <a:pPr algn="r"/>
            <a:r>
              <a:rPr lang="en-US" sz="4400"/>
              <a:t>Objective</a:t>
            </a:r>
          </a:p>
        </p:txBody>
      </p:sp>
      <p:graphicFrame>
        <p:nvGraphicFramePr>
          <p:cNvPr id="5" name="Content Placeholder 2">
            <a:extLst>
              <a:ext uri="{FF2B5EF4-FFF2-40B4-BE49-F238E27FC236}">
                <a16:creationId xmlns:a16="http://schemas.microsoft.com/office/drawing/2014/main" id="{98879D29-F449-4429-5930-C8E60F65C6A5}"/>
              </a:ext>
            </a:extLst>
          </p:cNvPr>
          <p:cNvGraphicFramePr>
            <a:graphicFrameLocks noGrp="1"/>
          </p:cNvGraphicFramePr>
          <p:nvPr>
            <p:ph idx="1"/>
            <p:extLst>
              <p:ext uri="{D42A27DB-BD31-4B8C-83A1-F6EECF244321}">
                <p14:modId xmlns:p14="http://schemas.microsoft.com/office/powerpoint/2010/main" val="272042394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33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DE74-EFCB-A71B-D6FA-1734CED6C9E3}"/>
              </a:ext>
            </a:extLst>
          </p:cNvPr>
          <p:cNvSpPr>
            <a:spLocks noGrp="1"/>
          </p:cNvSpPr>
          <p:nvPr>
            <p:ph type="title"/>
          </p:nvPr>
        </p:nvSpPr>
        <p:spPr/>
        <p:txBody>
          <a:bodyPr/>
          <a:lstStyle/>
          <a:p>
            <a:r>
              <a:rPr lang="en-US" dirty="0"/>
              <a:t>Societies Response P1</a:t>
            </a:r>
          </a:p>
        </p:txBody>
      </p:sp>
      <p:sp>
        <p:nvSpPr>
          <p:cNvPr id="3" name="Content Placeholder 2">
            <a:extLst>
              <a:ext uri="{FF2B5EF4-FFF2-40B4-BE49-F238E27FC236}">
                <a16:creationId xmlns:a16="http://schemas.microsoft.com/office/drawing/2014/main" id="{C1305163-EA8F-685A-C757-4ABE3DA8728C}"/>
              </a:ext>
            </a:extLst>
          </p:cNvPr>
          <p:cNvSpPr>
            <a:spLocks noGrp="1"/>
          </p:cNvSpPr>
          <p:nvPr>
            <p:ph idx="1"/>
          </p:nvPr>
        </p:nvSpPr>
        <p:spPr>
          <a:xfrm>
            <a:off x="680321" y="2336873"/>
            <a:ext cx="10997329" cy="4340152"/>
          </a:xfrm>
        </p:spPr>
        <p:txBody>
          <a:bodyPr>
            <a:normAutofit/>
          </a:bodyPr>
          <a:lstStyle/>
          <a:p>
            <a:r>
              <a:rPr lang="en-US" sz="3200" dirty="0"/>
              <a:t>“Some think little about it, others are unacquainted with the state of the world, and others love their wealth better than the souls of their fellow creatures.”</a:t>
            </a:r>
          </a:p>
          <a:p>
            <a:r>
              <a:rPr lang="en-US" sz="3200" dirty="0"/>
              <a:t>“It seems as if many thought the commission was sufficiently put into execution by what the apostles and others have done; and that, if God intends the salvation of the heathen, he will some way or other bring them to the Gospel, or the gospel to them”</a:t>
            </a:r>
          </a:p>
        </p:txBody>
      </p:sp>
    </p:spTree>
    <p:extLst>
      <p:ext uri="{BB962C8B-B14F-4D97-AF65-F5344CB8AC3E}">
        <p14:creationId xmlns:p14="http://schemas.microsoft.com/office/powerpoint/2010/main" val="404979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DE74-EFCB-A71B-D6FA-1734CED6C9E3}"/>
              </a:ext>
            </a:extLst>
          </p:cNvPr>
          <p:cNvSpPr>
            <a:spLocks noGrp="1"/>
          </p:cNvSpPr>
          <p:nvPr>
            <p:ph type="title"/>
          </p:nvPr>
        </p:nvSpPr>
        <p:spPr/>
        <p:txBody>
          <a:bodyPr/>
          <a:lstStyle/>
          <a:p>
            <a:r>
              <a:rPr lang="en-US" dirty="0"/>
              <a:t>Societies Response P2</a:t>
            </a:r>
          </a:p>
        </p:txBody>
      </p:sp>
      <p:sp>
        <p:nvSpPr>
          <p:cNvPr id="3" name="Content Placeholder 2">
            <a:extLst>
              <a:ext uri="{FF2B5EF4-FFF2-40B4-BE49-F238E27FC236}">
                <a16:creationId xmlns:a16="http://schemas.microsoft.com/office/drawing/2014/main" id="{C1305163-EA8F-685A-C757-4ABE3DA8728C}"/>
              </a:ext>
            </a:extLst>
          </p:cNvPr>
          <p:cNvSpPr>
            <a:spLocks noGrp="1"/>
          </p:cNvSpPr>
          <p:nvPr>
            <p:ph idx="1"/>
          </p:nvPr>
        </p:nvSpPr>
        <p:spPr>
          <a:xfrm>
            <a:off x="680321" y="2336873"/>
            <a:ext cx="10997329" cy="4340152"/>
          </a:xfrm>
        </p:spPr>
        <p:txBody>
          <a:bodyPr>
            <a:normAutofit/>
          </a:bodyPr>
          <a:lstStyle/>
          <a:p>
            <a:r>
              <a:rPr lang="en-US" sz="3200" dirty="0"/>
              <a:t>“It has been objected that there are multitudes in our own nation, and within our immediate spheres of action, who are as ignorant as the South-Sea savages, and that therefore we have enough work at home, without going into other countries”</a:t>
            </a:r>
          </a:p>
        </p:txBody>
      </p:sp>
    </p:spTree>
    <p:extLst>
      <p:ext uri="{BB962C8B-B14F-4D97-AF65-F5344CB8AC3E}">
        <p14:creationId xmlns:p14="http://schemas.microsoft.com/office/powerpoint/2010/main" val="372477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DE74-EFCB-A71B-D6FA-1734CED6C9E3}"/>
              </a:ext>
            </a:extLst>
          </p:cNvPr>
          <p:cNvSpPr>
            <a:spLocks noGrp="1"/>
          </p:cNvSpPr>
          <p:nvPr>
            <p:ph type="title"/>
          </p:nvPr>
        </p:nvSpPr>
        <p:spPr/>
        <p:txBody>
          <a:bodyPr/>
          <a:lstStyle/>
          <a:p>
            <a:r>
              <a:rPr lang="en-US" dirty="0"/>
              <a:t>Carey’s Response P1</a:t>
            </a:r>
          </a:p>
        </p:txBody>
      </p:sp>
      <p:sp>
        <p:nvSpPr>
          <p:cNvPr id="3" name="Content Placeholder 2">
            <a:extLst>
              <a:ext uri="{FF2B5EF4-FFF2-40B4-BE49-F238E27FC236}">
                <a16:creationId xmlns:a16="http://schemas.microsoft.com/office/drawing/2014/main" id="{C1305163-EA8F-685A-C757-4ABE3DA8728C}"/>
              </a:ext>
            </a:extLst>
          </p:cNvPr>
          <p:cNvSpPr>
            <a:spLocks noGrp="1"/>
          </p:cNvSpPr>
          <p:nvPr>
            <p:ph idx="1"/>
          </p:nvPr>
        </p:nvSpPr>
        <p:spPr>
          <a:xfrm>
            <a:off x="680321" y="2336873"/>
            <a:ext cx="10997329" cy="4340152"/>
          </a:xfrm>
        </p:spPr>
        <p:txBody>
          <a:bodyPr>
            <a:normAutofit/>
          </a:bodyPr>
          <a:lstStyle/>
          <a:p>
            <a:r>
              <a:rPr lang="en-US" sz="3200" dirty="0"/>
              <a:t>“That there are thousands in our own land as far from God as possible, I readily grant, and that this ought to excite us to ten-fold diligence to our work, and in attempts to spread divine knowledge amongst them is a certain fact; but that it ought to supersede all attempts to spread the gospel in foreign parts seems to want proof…”</a:t>
            </a:r>
          </a:p>
        </p:txBody>
      </p:sp>
    </p:spTree>
    <p:extLst>
      <p:ext uri="{BB962C8B-B14F-4D97-AF65-F5344CB8AC3E}">
        <p14:creationId xmlns:p14="http://schemas.microsoft.com/office/powerpoint/2010/main" val="304032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DE74-EFCB-A71B-D6FA-1734CED6C9E3}"/>
              </a:ext>
            </a:extLst>
          </p:cNvPr>
          <p:cNvSpPr>
            <a:spLocks noGrp="1"/>
          </p:cNvSpPr>
          <p:nvPr>
            <p:ph type="title"/>
          </p:nvPr>
        </p:nvSpPr>
        <p:spPr/>
        <p:txBody>
          <a:bodyPr/>
          <a:lstStyle/>
          <a:p>
            <a:r>
              <a:rPr lang="en-US" dirty="0"/>
              <a:t>Carey’s Response P2</a:t>
            </a:r>
          </a:p>
        </p:txBody>
      </p:sp>
      <p:sp>
        <p:nvSpPr>
          <p:cNvPr id="3" name="Content Placeholder 2">
            <a:extLst>
              <a:ext uri="{FF2B5EF4-FFF2-40B4-BE49-F238E27FC236}">
                <a16:creationId xmlns:a16="http://schemas.microsoft.com/office/drawing/2014/main" id="{C1305163-EA8F-685A-C757-4ABE3DA8728C}"/>
              </a:ext>
            </a:extLst>
          </p:cNvPr>
          <p:cNvSpPr>
            <a:spLocks noGrp="1"/>
          </p:cNvSpPr>
          <p:nvPr>
            <p:ph idx="1"/>
          </p:nvPr>
        </p:nvSpPr>
        <p:spPr>
          <a:xfrm>
            <a:off x="680321" y="2336873"/>
            <a:ext cx="10997329" cy="4340152"/>
          </a:xfrm>
        </p:spPr>
        <p:txBody>
          <a:bodyPr>
            <a:normAutofit/>
          </a:bodyPr>
          <a:lstStyle/>
          <a:p>
            <a:r>
              <a:rPr lang="en-US" sz="3200" dirty="0"/>
              <a:t>“Our own countrymen have the means of grace, and may attend on the word preached if they choose it. They have the means of knowing the truth and faithful ministers are placed in almost every part of the land, whose spheres of action might be much extended if their congregations were but more hearty and active in the cause; but with them the case is widely different, who have no Bible, no written language… no ministers…</a:t>
            </a:r>
          </a:p>
        </p:txBody>
      </p:sp>
    </p:spTree>
    <p:extLst>
      <p:ext uri="{BB962C8B-B14F-4D97-AF65-F5344CB8AC3E}">
        <p14:creationId xmlns:p14="http://schemas.microsoft.com/office/powerpoint/2010/main" val="190993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4966-6083-FA61-CA78-231488755EB8}"/>
              </a:ext>
            </a:extLst>
          </p:cNvPr>
          <p:cNvSpPr>
            <a:spLocks noGrp="1"/>
          </p:cNvSpPr>
          <p:nvPr>
            <p:ph type="title"/>
          </p:nvPr>
        </p:nvSpPr>
        <p:spPr/>
        <p:txBody>
          <a:bodyPr/>
          <a:lstStyle/>
          <a:p>
            <a:r>
              <a:rPr lang="en-US" dirty="0"/>
              <a:t>Objection 1</a:t>
            </a:r>
          </a:p>
        </p:txBody>
      </p:sp>
      <p:sp>
        <p:nvSpPr>
          <p:cNvPr id="3" name="Content Placeholder 2">
            <a:extLst>
              <a:ext uri="{FF2B5EF4-FFF2-40B4-BE49-F238E27FC236}">
                <a16:creationId xmlns:a16="http://schemas.microsoft.com/office/drawing/2014/main" id="{61987473-C1AE-28EB-15CA-DB1235940A84}"/>
              </a:ext>
            </a:extLst>
          </p:cNvPr>
          <p:cNvSpPr>
            <a:spLocks noGrp="1"/>
          </p:cNvSpPr>
          <p:nvPr>
            <p:ph idx="1"/>
          </p:nvPr>
        </p:nvSpPr>
        <p:spPr/>
        <p:txBody>
          <a:bodyPr>
            <a:normAutofit/>
          </a:bodyPr>
          <a:lstStyle/>
          <a:p>
            <a:r>
              <a:rPr lang="en-US" sz="3200" dirty="0"/>
              <a:t>“FIRST, </a:t>
            </a:r>
            <a:r>
              <a:rPr lang="en-US" sz="3200" i="1" dirty="0"/>
              <a:t>As for their distance from us</a:t>
            </a:r>
            <a:r>
              <a:rPr lang="en-US" sz="3200" dirty="0"/>
              <a:t>, whatever objections might have been made on that account before the invention of the mariner’s compass, nothing can be alleged for it, with any color of plausibility in the present age”</a:t>
            </a:r>
          </a:p>
        </p:txBody>
      </p:sp>
    </p:spTree>
    <p:extLst>
      <p:ext uri="{BB962C8B-B14F-4D97-AF65-F5344CB8AC3E}">
        <p14:creationId xmlns:p14="http://schemas.microsoft.com/office/powerpoint/2010/main" val="341468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4966-6083-FA61-CA78-231488755EB8}"/>
              </a:ext>
            </a:extLst>
          </p:cNvPr>
          <p:cNvSpPr>
            <a:spLocks noGrp="1"/>
          </p:cNvSpPr>
          <p:nvPr>
            <p:ph type="title"/>
          </p:nvPr>
        </p:nvSpPr>
        <p:spPr/>
        <p:txBody>
          <a:bodyPr/>
          <a:lstStyle/>
          <a:p>
            <a:r>
              <a:rPr lang="en-US" dirty="0"/>
              <a:t>Objection 2</a:t>
            </a:r>
          </a:p>
        </p:txBody>
      </p:sp>
      <p:sp>
        <p:nvSpPr>
          <p:cNvPr id="3" name="Content Placeholder 2">
            <a:extLst>
              <a:ext uri="{FF2B5EF4-FFF2-40B4-BE49-F238E27FC236}">
                <a16:creationId xmlns:a16="http://schemas.microsoft.com/office/drawing/2014/main" id="{61987473-C1AE-28EB-15CA-DB1235940A84}"/>
              </a:ext>
            </a:extLst>
          </p:cNvPr>
          <p:cNvSpPr>
            <a:spLocks noGrp="1"/>
          </p:cNvSpPr>
          <p:nvPr>
            <p:ph idx="1"/>
          </p:nvPr>
        </p:nvSpPr>
        <p:spPr>
          <a:xfrm>
            <a:off x="680321" y="2336872"/>
            <a:ext cx="9613861" cy="4306523"/>
          </a:xfrm>
        </p:spPr>
        <p:txBody>
          <a:bodyPr>
            <a:normAutofit/>
          </a:bodyPr>
          <a:lstStyle/>
          <a:p>
            <a:r>
              <a:rPr lang="en-US" sz="3200" dirty="0"/>
              <a:t>“SECONDLY, </a:t>
            </a:r>
            <a:r>
              <a:rPr lang="en-US" sz="3200" i="1" dirty="0"/>
              <a:t>As to their uncivilized and barbarous way of living, </a:t>
            </a:r>
            <a:r>
              <a:rPr lang="en-US" sz="3200" dirty="0"/>
              <a:t>this can be no objection to any, except those whose love of ease renders them unwilling to expose themselves to inconveniences for the good of others.</a:t>
            </a:r>
          </a:p>
          <a:p>
            <a:r>
              <a:rPr lang="en-US" sz="3200" dirty="0"/>
              <a:t>It was no objection to the apostles, who went among the barbarous Germans and Gaul's, and still mor barbarous Britons!”</a:t>
            </a:r>
          </a:p>
        </p:txBody>
      </p:sp>
    </p:spTree>
    <p:extLst>
      <p:ext uri="{BB962C8B-B14F-4D97-AF65-F5344CB8AC3E}">
        <p14:creationId xmlns:p14="http://schemas.microsoft.com/office/powerpoint/2010/main" val="413180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4966-6083-FA61-CA78-231488755EB8}"/>
              </a:ext>
            </a:extLst>
          </p:cNvPr>
          <p:cNvSpPr>
            <a:spLocks noGrp="1"/>
          </p:cNvSpPr>
          <p:nvPr>
            <p:ph type="title"/>
          </p:nvPr>
        </p:nvSpPr>
        <p:spPr/>
        <p:txBody>
          <a:bodyPr/>
          <a:lstStyle/>
          <a:p>
            <a:r>
              <a:rPr lang="en-US" dirty="0"/>
              <a:t>Objection 3</a:t>
            </a:r>
          </a:p>
        </p:txBody>
      </p:sp>
      <p:sp>
        <p:nvSpPr>
          <p:cNvPr id="3" name="Content Placeholder 2">
            <a:extLst>
              <a:ext uri="{FF2B5EF4-FFF2-40B4-BE49-F238E27FC236}">
                <a16:creationId xmlns:a16="http://schemas.microsoft.com/office/drawing/2014/main" id="{61987473-C1AE-28EB-15CA-DB1235940A84}"/>
              </a:ext>
            </a:extLst>
          </p:cNvPr>
          <p:cNvSpPr>
            <a:spLocks noGrp="1"/>
          </p:cNvSpPr>
          <p:nvPr>
            <p:ph idx="1"/>
          </p:nvPr>
        </p:nvSpPr>
        <p:spPr>
          <a:xfrm>
            <a:off x="680321" y="2336872"/>
            <a:ext cx="10740348" cy="4306523"/>
          </a:xfrm>
        </p:spPr>
        <p:txBody>
          <a:bodyPr>
            <a:normAutofit lnSpcReduction="10000"/>
          </a:bodyPr>
          <a:lstStyle/>
          <a:p>
            <a:r>
              <a:rPr lang="en-US" sz="3200" dirty="0"/>
              <a:t>“THIRDLY, </a:t>
            </a:r>
            <a:r>
              <a:rPr lang="en-US" sz="3200" i="1" dirty="0"/>
              <a:t>in respect to the danger of being killed by them</a:t>
            </a:r>
            <a:r>
              <a:rPr lang="en-US" sz="3200" dirty="0"/>
              <a:t>, it is true that whoever does go must put his life in his hand, and not consult with the flesh and blood; but do not the goodness of the cause, the duties incumbent on us as the creatures of God, and Christians, and the perishing state of out fellow men, loudly call upon us to venture all… Paul and Barnabas, who </a:t>
            </a:r>
            <a:r>
              <a:rPr lang="en-US" sz="3200" i="1" dirty="0"/>
              <a:t>hazarded their lives for the name of our Lord Jesus Christ, </a:t>
            </a:r>
            <a:r>
              <a:rPr lang="en-US" sz="3200" dirty="0"/>
              <a:t>were not blamed as rash, but commended for doing so.</a:t>
            </a:r>
          </a:p>
        </p:txBody>
      </p:sp>
    </p:spTree>
    <p:extLst>
      <p:ext uri="{BB962C8B-B14F-4D97-AF65-F5344CB8AC3E}">
        <p14:creationId xmlns:p14="http://schemas.microsoft.com/office/powerpoint/2010/main" val="1074727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4966-6083-FA61-CA78-231488755EB8}"/>
              </a:ext>
            </a:extLst>
          </p:cNvPr>
          <p:cNvSpPr>
            <a:spLocks noGrp="1"/>
          </p:cNvSpPr>
          <p:nvPr>
            <p:ph type="title"/>
          </p:nvPr>
        </p:nvSpPr>
        <p:spPr/>
        <p:txBody>
          <a:bodyPr/>
          <a:lstStyle/>
          <a:p>
            <a:r>
              <a:rPr lang="en-US" dirty="0"/>
              <a:t>Concerning Giving p1</a:t>
            </a:r>
          </a:p>
        </p:txBody>
      </p:sp>
      <p:sp>
        <p:nvSpPr>
          <p:cNvPr id="3" name="Content Placeholder 2">
            <a:extLst>
              <a:ext uri="{FF2B5EF4-FFF2-40B4-BE49-F238E27FC236}">
                <a16:creationId xmlns:a16="http://schemas.microsoft.com/office/drawing/2014/main" id="{61987473-C1AE-28EB-15CA-DB1235940A84}"/>
              </a:ext>
            </a:extLst>
          </p:cNvPr>
          <p:cNvSpPr>
            <a:spLocks noGrp="1"/>
          </p:cNvSpPr>
          <p:nvPr>
            <p:ph idx="1"/>
          </p:nvPr>
        </p:nvSpPr>
        <p:spPr>
          <a:xfrm>
            <a:off x="680321" y="2336872"/>
            <a:ext cx="10740348" cy="4306523"/>
          </a:xfrm>
        </p:spPr>
        <p:txBody>
          <a:bodyPr>
            <a:normAutofit/>
          </a:bodyPr>
          <a:lstStyle/>
          <a:p>
            <a:r>
              <a:rPr lang="en-US" sz="3200" dirty="0"/>
              <a:t>“In respect to </a:t>
            </a:r>
            <a:r>
              <a:rPr lang="en-US" sz="3200" i="1" dirty="0"/>
              <a:t>contributions</a:t>
            </a:r>
            <a:r>
              <a:rPr lang="en-US" sz="3200" dirty="0"/>
              <a:t> for defraying the expenses, money will doubtless be wanting… if </a:t>
            </a:r>
            <a:r>
              <a:rPr lang="en-US" sz="3200" dirty="0" err="1"/>
              <a:t>congregagations</a:t>
            </a:r>
            <a:r>
              <a:rPr lang="en-US" sz="3200" dirty="0"/>
              <a:t> were to open subscriptions of one penny, or more per week, according to their circumstances, and deposit it as a fund for the propagation of the Gospel, much might be raised in this way…”</a:t>
            </a:r>
          </a:p>
        </p:txBody>
      </p:sp>
    </p:spTree>
    <p:extLst>
      <p:ext uri="{BB962C8B-B14F-4D97-AF65-F5344CB8AC3E}">
        <p14:creationId xmlns:p14="http://schemas.microsoft.com/office/powerpoint/2010/main" val="249480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4966-6083-FA61-CA78-231488755EB8}"/>
              </a:ext>
            </a:extLst>
          </p:cNvPr>
          <p:cNvSpPr>
            <a:spLocks noGrp="1"/>
          </p:cNvSpPr>
          <p:nvPr>
            <p:ph type="title"/>
          </p:nvPr>
        </p:nvSpPr>
        <p:spPr/>
        <p:txBody>
          <a:bodyPr/>
          <a:lstStyle/>
          <a:p>
            <a:r>
              <a:rPr lang="en-US" dirty="0"/>
              <a:t>Concerning Giving p1</a:t>
            </a:r>
          </a:p>
        </p:txBody>
      </p:sp>
      <p:sp>
        <p:nvSpPr>
          <p:cNvPr id="3" name="Content Placeholder 2">
            <a:extLst>
              <a:ext uri="{FF2B5EF4-FFF2-40B4-BE49-F238E27FC236}">
                <a16:creationId xmlns:a16="http://schemas.microsoft.com/office/drawing/2014/main" id="{61987473-C1AE-28EB-15CA-DB1235940A84}"/>
              </a:ext>
            </a:extLst>
          </p:cNvPr>
          <p:cNvSpPr>
            <a:spLocks noGrp="1"/>
          </p:cNvSpPr>
          <p:nvPr>
            <p:ph idx="1"/>
          </p:nvPr>
        </p:nvSpPr>
        <p:spPr>
          <a:xfrm>
            <a:off x="680321" y="2336872"/>
            <a:ext cx="10740348" cy="4306523"/>
          </a:xfrm>
        </p:spPr>
        <p:txBody>
          <a:bodyPr>
            <a:normAutofit/>
          </a:bodyPr>
          <a:lstStyle/>
          <a:p>
            <a:r>
              <a:rPr lang="en-US" sz="3200" dirty="0"/>
              <a:t>“We are exhorted to </a:t>
            </a:r>
            <a:r>
              <a:rPr lang="en-US" sz="3200" i="1" dirty="0"/>
              <a:t>lay up treasures in heaven… </a:t>
            </a:r>
            <a:r>
              <a:rPr lang="en-US" sz="3200" dirty="0"/>
              <a:t>it is also declared that </a:t>
            </a:r>
            <a:r>
              <a:rPr lang="en-US" sz="3200" i="1" dirty="0"/>
              <a:t>whatsoever a man soweth, that shall he also reap. </a:t>
            </a:r>
            <a:r>
              <a:rPr lang="en-US" sz="3200" dirty="0"/>
              <a:t> These Scriptures teach us that the enjoyments of the life to come bear a near relation to that which now is a relation similar to that of the harvest and the seed.”</a:t>
            </a:r>
          </a:p>
        </p:txBody>
      </p:sp>
    </p:spTree>
    <p:extLst>
      <p:ext uri="{BB962C8B-B14F-4D97-AF65-F5344CB8AC3E}">
        <p14:creationId xmlns:p14="http://schemas.microsoft.com/office/powerpoint/2010/main" val="267920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6F8D-0B92-0716-DDDD-89B35C7FF4B8}"/>
              </a:ext>
            </a:extLst>
          </p:cNvPr>
          <p:cNvSpPr>
            <a:spLocks noGrp="1"/>
          </p:cNvSpPr>
          <p:nvPr>
            <p:ph type="title"/>
          </p:nvPr>
        </p:nvSpPr>
        <p:spPr/>
        <p:txBody>
          <a:bodyPr/>
          <a:lstStyle/>
          <a:p>
            <a:r>
              <a:rPr lang="en-US" dirty="0"/>
              <a:t>Jonah                                 Carey</a:t>
            </a:r>
          </a:p>
        </p:txBody>
      </p:sp>
      <p:sp>
        <p:nvSpPr>
          <p:cNvPr id="3" name="Content Placeholder 2">
            <a:extLst>
              <a:ext uri="{FF2B5EF4-FFF2-40B4-BE49-F238E27FC236}">
                <a16:creationId xmlns:a16="http://schemas.microsoft.com/office/drawing/2014/main" id="{ABDF8698-9FB3-9F17-7051-7073D34B84DF}"/>
              </a:ext>
            </a:extLst>
          </p:cNvPr>
          <p:cNvSpPr>
            <a:spLocks noGrp="1"/>
          </p:cNvSpPr>
          <p:nvPr>
            <p:ph idx="1"/>
          </p:nvPr>
        </p:nvSpPr>
        <p:spPr>
          <a:xfrm>
            <a:off x="0" y="2024743"/>
            <a:ext cx="11719249" cy="5187819"/>
          </a:xfrm>
        </p:spPr>
        <p:txBody>
          <a:bodyPr numCol="2">
            <a:normAutofit/>
          </a:bodyPr>
          <a:lstStyle/>
          <a:p>
            <a:r>
              <a:rPr lang="en-US" dirty="0"/>
              <a:t>Personally called to bring God’s message to Nineveh</a:t>
            </a:r>
          </a:p>
          <a:p>
            <a:r>
              <a:rPr lang="en-US" dirty="0"/>
              <a:t>Refused and sought to flee a great distance</a:t>
            </a:r>
          </a:p>
          <a:p>
            <a:r>
              <a:rPr lang="en-US" dirty="0"/>
              <a:t>Paid a lot for transportation to flee</a:t>
            </a:r>
          </a:p>
          <a:p>
            <a:r>
              <a:rPr lang="en-US" dirty="0"/>
              <a:t>Preferred death over proclaiming God’s message to the heathens</a:t>
            </a:r>
          </a:p>
          <a:p>
            <a:r>
              <a:rPr lang="en-US" dirty="0"/>
              <a:t>Was shown an extraordinary amount of grace and mercy</a:t>
            </a:r>
          </a:p>
          <a:p>
            <a:r>
              <a:rPr lang="en-US" dirty="0"/>
              <a:t>Was angry that God showed mercy to the heathens</a:t>
            </a:r>
          </a:p>
          <a:p>
            <a:endParaRPr lang="en-US" dirty="0"/>
          </a:p>
          <a:p>
            <a:r>
              <a:rPr lang="en-US" dirty="0"/>
              <a:t>Not personally called, but took the Great Commission as enough</a:t>
            </a:r>
          </a:p>
          <a:p>
            <a:r>
              <a:rPr lang="en-US" dirty="0"/>
              <a:t>Accepted, regardless of the criticism that he received from society</a:t>
            </a:r>
          </a:p>
          <a:p>
            <a:r>
              <a:rPr lang="en-US" dirty="0"/>
              <a:t>Paid a great price to follow</a:t>
            </a:r>
          </a:p>
          <a:p>
            <a:r>
              <a:rPr lang="en-US" dirty="0"/>
              <a:t>Would rather die following the Commission than live</a:t>
            </a:r>
          </a:p>
          <a:p>
            <a:r>
              <a:rPr lang="en-US" dirty="0"/>
              <a:t>Was inspired by the mercy shown to him and his country</a:t>
            </a:r>
          </a:p>
          <a:p>
            <a:r>
              <a:rPr lang="en-US" dirty="0"/>
              <a:t>Was angry that others were not also helping the heathens.</a:t>
            </a:r>
          </a:p>
        </p:txBody>
      </p:sp>
    </p:spTree>
    <p:extLst>
      <p:ext uri="{BB962C8B-B14F-4D97-AF65-F5344CB8AC3E}">
        <p14:creationId xmlns:p14="http://schemas.microsoft.com/office/powerpoint/2010/main" val="38242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BF6E-F518-0274-C8A9-705AF7E55072}"/>
              </a:ext>
            </a:extLst>
          </p:cNvPr>
          <p:cNvSpPr>
            <a:spLocks noGrp="1"/>
          </p:cNvSpPr>
          <p:nvPr>
            <p:ph type="title"/>
          </p:nvPr>
        </p:nvSpPr>
        <p:spPr>
          <a:xfrm>
            <a:off x="680321" y="753228"/>
            <a:ext cx="9613861" cy="1080938"/>
          </a:xfrm>
        </p:spPr>
        <p:txBody>
          <a:bodyPr>
            <a:normAutofit/>
          </a:bodyPr>
          <a:lstStyle/>
          <a:p>
            <a:r>
              <a:rPr lang="en-US" dirty="0"/>
              <a:t>Rationale  </a:t>
            </a:r>
          </a:p>
        </p:txBody>
      </p:sp>
      <p:graphicFrame>
        <p:nvGraphicFramePr>
          <p:cNvPr id="5" name="Content Placeholder 2">
            <a:extLst>
              <a:ext uri="{FF2B5EF4-FFF2-40B4-BE49-F238E27FC236}">
                <a16:creationId xmlns:a16="http://schemas.microsoft.com/office/drawing/2014/main" id="{943D1239-EB1F-3150-3153-F798EF02D723}"/>
              </a:ext>
            </a:extLst>
          </p:cNvPr>
          <p:cNvGraphicFramePr>
            <a:graphicFrameLocks noGrp="1"/>
          </p:cNvGraphicFramePr>
          <p:nvPr>
            <p:ph idx="1"/>
            <p:extLst>
              <p:ext uri="{D42A27DB-BD31-4B8C-83A1-F6EECF244321}">
                <p14:modId xmlns:p14="http://schemas.microsoft.com/office/powerpoint/2010/main" val="1914738368"/>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31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5" name="Picture 84">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7" name="Picture 86">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89" name="Rectangle 88">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3" name="Rectangle 92">
            <a:extLst>
              <a:ext uri="{FF2B5EF4-FFF2-40B4-BE49-F238E27FC236}">
                <a16:creationId xmlns:a16="http://schemas.microsoft.com/office/drawing/2014/main" id="{B21E0522-1108-4001-A301-111C15E52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umpback whale jumping">
            <a:extLst>
              <a:ext uri="{FF2B5EF4-FFF2-40B4-BE49-F238E27FC236}">
                <a16:creationId xmlns:a16="http://schemas.microsoft.com/office/drawing/2014/main" id="{BC5AA71F-B886-5ED6-8216-3EB7449AEA18}"/>
              </a:ext>
            </a:extLst>
          </p:cNvPr>
          <p:cNvPicPr>
            <a:picLocks noChangeAspect="1"/>
          </p:cNvPicPr>
          <p:nvPr/>
        </p:nvPicPr>
        <p:blipFill rotWithShape="1">
          <a:blip r:embed="rId5">
            <a:duotone>
              <a:prstClr val="black"/>
              <a:schemeClr val="tx2">
                <a:tint val="45000"/>
                <a:satMod val="400000"/>
              </a:schemeClr>
            </a:duotone>
            <a:alphaModFix amt="85000"/>
            <a:extLst>
              <a:ext uri="{28A0092B-C50C-407E-A947-70E740481C1C}">
                <a14:useLocalDpi xmlns:a14="http://schemas.microsoft.com/office/drawing/2010/main" val="0"/>
              </a:ext>
            </a:extLst>
          </a:blip>
          <a:srcRect t="3433"/>
          <a:stretch/>
        </p:blipFill>
        <p:spPr>
          <a:xfrm>
            <a:off x="-3177" y="-2"/>
            <a:ext cx="12192000" cy="6858001"/>
          </a:xfrm>
          <a:prstGeom prst="rect">
            <a:avLst/>
          </a:prstGeom>
        </p:spPr>
      </p:pic>
      <p:pic>
        <p:nvPicPr>
          <p:cNvPr id="95" name="Picture 94">
            <a:extLst>
              <a:ext uri="{FF2B5EF4-FFF2-40B4-BE49-F238E27FC236}">
                <a16:creationId xmlns:a16="http://schemas.microsoft.com/office/drawing/2014/main" id="{77DC65B5-6361-4FF6-BEA2-29220960E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bwMode="white">
          <a:xfrm>
            <a:off x="0" y="4492576"/>
            <a:ext cx="10439399" cy="275942"/>
          </a:xfrm>
          <a:prstGeom prst="rect">
            <a:avLst/>
          </a:prstGeom>
        </p:spPr>
      </p:pic>
      <p:sp>
        <p:nvSpPr>
          <p:cNvPr id="97" name="Rectangle 96">
            <a:extLst>
              <a:ext uri="{FF2B5EF4-FFF2-40B4-BE49-F238E27FC236}">
                <a16:creationId xmlns:a16="http://schemas.microsoft.com/office/drawing/2014/main" id="{EA317E5C-5650-4E41-8C89-12F1F300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840525"/>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A7CDBA-E3F1-8818-5BAC-5ED249EC7E98}"/>
              </a:ext>
            </a:extLst>
          </p:cNvPr>
          <p:cNvSpPr>
            <a:spLocks noGrp="1"/>
          </p:cNvSpPr>
          <p:nvPr>
            <p:ph type="title"/>
          </p:nvPr>
        </p:nvSpPr>
        <p:spPr>
          <a:xfrm>
            <a:off x="674158" y="3206285"/>
            <a:ext cx="9619488" cy="721040"/>
          </a:xfrm>
        </p:spPr>
        <p:txBody>
          <a:bodyPr vert="horz" lIns="91440" tIns="45720" rIns="91440" bIns="45720" rtlCol="0" anchor="b">
            <a:normAutofit/>
          </a:bodyPr>
          <a:lstStyle/>
          <a:p>
            <a:pPr algn="r"/>
            <a:r>
              <a:rPr lang="en-US" sz="4400"/>
              <a:t>The Story of Jonah</a:t>
            </a:r>
          </a:p>
        </p:txBody>
      </p:sp>
      <p:pic>
        <p:nvPicPr>
          <p:cNvPr id="99" name="Picture 98">
            <a:extLst>
              <a:ext uri="{FF2B5EF4-FFF2-40B4-BE49-F238E27FC236}">
                <a16:creationId xmlns:a16="http://schemas.microsoft.com/office/drawing/2014/main" id="{DF94C918-367B-4D19-8333-A8603C3AD8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bwMode="white">
          <a:xfrm>
            <a:off x="10583333" y="4493570"/>
            <a:ext cx="1605490" cy="276940"/>
          </a:xfrm>
          <a:prstGeom prst="rect">
            <a:avLst/>
          </a:prstGeom>
        </p:spPr>
      </p:pic>
      <p:sp>
        <p:nvSpPr>
          <p:cNvPr id="101" name="Rectangle 100">
            <a:extLst>
              <a:ext uri="{FF2B5EF4-FFF2-40B4-BE49-F238E27FC236}">
                <a16:creationId xmlns:a16="http://schemas.microsoft.com/office/drawing/2014/main" id="{7633332F-2199-4741-AE80-5BD79AE67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591801" y="2839803"/>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45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E833-231A-3B2E-0149-18244643FFD0}"/>
              </a:ext>
            </a:extLst>
          </p:cNvPr>
          <p:cNvSpPr>
            <a:spLocks noGrp="1"/>
          </p:cNvSpPr>
          <p:nvPr>
            <p:ph type="title"/>
          </p:nvPr>
        </p:nvSpPr>
        <p:spPr/>
        <p:txBody>
          <a:bodyPr/>
          <a:lstStyle/>
          <a:p>
            <a:r>
              <a:rPr lang="en-US" dirty="0"/>
              <a:t>Who was Jonah?</a:t>
            </a:r>
          </a:p>
        </p:txBody>
      </p:sp>
      <p:sp>
        <p:nvSpPr>
          <p:cNvPr id="3" name="Content Placeholder 2">
            <a:extLst>
              <a:ext uri="{FF2B5EF4-FFF2-40B4-BE49-F238E27FC236}">
                <a16:creationId xmlns:a16="http://schemas.microsoft.com/office/drawing/2014/main" id="{84D0BDA6-B6A6-40B0-ABB4-5B27FB9F0292}"/>
              </a:ext>
            </a:extLst>
          </p:cNvPr>
          <p:cNvSpPr>
            <a:spLocks noGrp="1"/>
          </p:cNvSpPr>
          <p:nvPr>
            <p:ph idx="1"/>
          </p:nvPr>
        </p:nvSpPr>
        <p:spPr>
          <a:xfrm>
            <a:off x="680321" y="2336873"/>
            <a:ext cx="10796332" cy="4325184"/>
          </a:xfrm>
        </p:spPr>
        <p:txBody>
          <a:bodyPr>
            <a:normAutofit/>
          </a:bodyPr>
          <a:lstStyle/>
          <a:p>
            <a:pPr marL="0" indent="0">
              <a:buNone/>
            </a:pPr>
            <a:r>
              <a:rPr lang="en-US" sz="2800" dirty="0"/>
              <a:t>2 Kings 14:25 ESV</a:t>
            </a:r>
          </a:p>
          <a:p>
            <a:r>
              <a:rPr lang="en-US" sz="2800" dirty="0"/>
              <a:t>25 He restored the border of Israel from </a:t>
            </a:r>
            <a:r>
              <a:rPr lang="en-US" sz="2800" dirty="0" err="1"/>
              <a:t>Lebo-hamath</a:t>
            </a:r>
            <a:r>
              <a:rPr lang="en-US" sz="2800" dirty="0"/>
              <a:t> as far as the Sea of the Arabah, according to the word of the LORD, the God of Israel, </a:t>
            </a:r>
            <a:r>
              <a:rPr lang="en-US" sz="2800" u="sng" dirty="0"/>
              <a:t>which he spoke by his servant Jonah the son of </a:t>
            </a:r>
            <a:r>
              <a:rPr lang="en-US" sz="2800" u="sng" dirty="0" err="1"/>
              <a:t>Amittai</a:t>
            </a:r>
            <a:r>
              <a:rPr lang="en-US" sz="2800" dirty="0"/>
              <a:t>, the prophet, who was from Gath-</a:t>
            </a:r>
            <a:r>
              <a:rPr lang="en-US" sz="2800" dirty="0" err="1"/>
              <a:t>hepher</a:t>
            </a:r>
            <a:endParaRPr lang="en-US" sz="2800" dirty="0"/>
          </a:p>
          <a:p>
            <a:r>
              <a:rPr lang="en-US" sz="2800" dirty="0"/>
              <a:t>Jonah 1:1-2 ESV</a:t>
            </a:r>
          </a:p>
          <a:p>
            <a:r>
              <a:rPr lang="en-US" sz="2800" dirty="0"/>
              <a:t>Now the word of the LORD came to </a:t>
            </a:r>
            <a:r>
              <a:rPr lang="en-US" sz="2800" u="sng" dirty="0"/>
              <a:t>Jonah the son of </a:t>
            </a:r>
            <a:r>
              <a:rPr lang="en-US" sz="2800" u="sng" dirty="0" err="1"/>
              <a:t>Amittai</a:t>
            </a:r>
            <a:r>
              <a:rPr lang="en-US" sz="2800" u="sng" dirty="0"/>
              <a:t>,</a:t>
            </a:r>
            <a:r>
              <a:rPr lang="en-US" sz="2800" dirty="0"/>
              <a:t> saying, Arise, go to Nineveh, that great city, and cry against it; for their wickedness is come up before me</a:t>
            </a:r>
          </a:p>
          <a:p>
            <a:endParaRPr lang="en-US" dirty="0"/>
          </a:p>
          <a:p>
            <a:endParaRPr lang="en-US" dirty="0"/>
          </a:p>
        </p:txBody>
      </p:sp>
    </p:spTree>
    <p:extLst>
      <p:ext uri="{BB962C8B-B14F-4D97-AF65-F5344CB8AC3E}">
        <p14:creationId xmlns:p14="http://schemas.microsoft.com/office/powerpoint/2010/main" val="108094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p:txBody>
          <a:bodyPr/>
          <a:lstStyle/>
          <a:p>
            <a:r>
              <a:rPr lang="en-US" dirty="0"/>
              <a:t>Jonah’s Response</a:t>
            </a:r>
          </a:p>
        </p:txBody>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p:txBody>
          <a:bodyPr/>
          <a:lstStyle/>
          <a:p>
            <a:pPr marL="0" indent="0">
              <a:buNone/>
            </a:pPr>
            <a:r>
              <a:rPr lang="en-US" sz="3200" dirty="0"/>
              <a:t>Jonah 1:3</a:t>
            </a:r>
          </a:p>
          <a:p>
            <a:r>
              <a:rPr lang="en-US" sz="3200" dirty="0"/>
              <a:t>But Jonah rose up to flee unto Tarshish from the presence of the LORD, and went down to Joppa; and he found a ship going to Tarshish: so he paid the fare thereof, and went down into it, to go with them unto Tarshish from the presence of the LORD.</a:t>
            </a:r>
          </a:p>
          <a:p>
            <a:endParaRPr lang="en-US" dirty="0"/>
          </a:p>
        </p:txBody>
      </p:sp>
    </p:spTree>
    <p:extLst>
      <p:ext uri="{BB962C8B-B14F-4D97-AF65-F5344CB8AC3E}">
        <p14:creationId xmlns:p14="http://schemas.microsoft.com/office/powerpoint/2010/main" val="214715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p:txBody>
          <a:bodyPr/>
          <a:lstStyle/>
          <a:p>
            <a:r>
              <a:rPr lang="en-US" dirty="0"/>
              <a:t>Sailors Response</a:t>
            </a:r>
          </a:p>
        </p:txBody>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p:txBody>
          <a:bodyPr>
            <a:normAutofit/>
          </a:bodyPr>
          <a:lstStyle/>
          <a:p>
            <a:pPr marL="0" indent="0">
              <a:buNone/>
            </a:pPr>
            <a:r>
              <a:rPr lang="en-US" sz="3200" dirty="0"/>
              <a:t>Jonah 1:11</a:t>
            </a:r>
          </a:p>
          <a:p>
            <a:r>
              <a:rPr lang="en-US" sz="3200" dirty="0"/>
              <a:t> Then said they unto him, What shall we do unto thee, that the sea may be calm unto us? for the sea wrought, and was tempestuous.</a:t>
            </a:r>
          </a:p>
        </p:txBody>
      </p:sp>
    </p:spTree>
    <p:extLst>
      <p:ext uri="{BB962C8B-B14F-4D97-AF65-F5344CB8AC3E}">
        <p14:creationId xmlns:p14="http://schemas.microsoft.com/office/powerpoint/2010/main" val="223737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p:txBody>
          <a:bodyPr/>
          <a:lstStyle/>
          <a:p>
            <a:r>
              <a:rPr lang="en-US" dirty="0"/>
              <a:t>Jonah’s Solution</a:t>
            </a:r>
          </a:p>
        </p:txBody>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p:txBody>
          <a:bodyPr>
            <a:normAutofit/>
          </a:bodyPr>
          <a:lstStyle/>
          <a:p>
            <a:pPr marL="0" indent="0">
              <a:buNone/>
            </a:pPr>
            <a:r>
              <a:rPr lang="en-US" sz="3200" dirty="0"/>
              <a:t>Jonah 1:12</a:t>
            </a:r>
          </a:p>
          <a:p>
            <a:r>
              <a:rPr lang="en-US" sz="3200" dirty="0"/>
              <a:t> And he said unto them, Take me up, and cast me forth into the sea; so shall the sea be calm unto you: for I know that for my sake this great tempest is upon you</a:t>
            </a:r>
          </a:p>
        </p:txBody>
      </p:sp>
    </p:spTree>
    <p:extLst>
      <p:ext uri="{BB962C8B-B14F-4D97-AF65-F5344CB8AC3E}">
        <p14:creationId xmlns:p14="http://schemas.microsoft.com/office/powerpoint/2010/main" val="142682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2D2-A319-CAA1-A689-668039A87D82}"/>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95954041-035C-7CDD-B4ED-5D9A5888C34B}"/>
              </a:ext>
            </a:extLst>
          </p:cNvPr>
          <p:cNvSpPr>
            <a:spLocks noGrp="1"/>
          </p:cNvSpPr>
          <p:nvPr>
            <p:ph idx="1"/>
          </p:nvPr>
        </p:nvSpPr>
        <p:spPr/>
        <p:txBody>
          <a:bodyPr>
            <a:normAutofit/>
          </a:bodyPr>
          <a:lstStyle/>
          <a:p>
            <a:pPr marL="0" indent="0">
              <a:buNone/>
            </a:pPr>
            <a:r>
              <a:rPr lang="en-US" sz="3200" dirty="0"/>
              <a:t>Jonah 1:17</a:t>
            </a:r>
          </a:p>
          <a:p>
            <a:r>
              <a:rPr lang="en-US" sz="3200" dirty="0"/>
              <a:t>Now the LORD had prepared a great fish to swallow up Jonah. And Jonah was in the belly of the fish three days and three nights.</a:t>
            </a:r>
          </a:p>
        </p:txBody>
      </p:sp>
    </p:spTree>
    <p:extLst>
      <p:ext uri="{BB962C8B-B14F-4D97-AF65-F5344CB8AC3E}">
        <p14:creationId xmlns:p14="http://schemas.microsoft.com/office/powerpoint/2010/main" val="397839021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217</TotalTime>
  <Words>1684</Words>
  <Application>Microsoft Office PowerPoint</Application>
  <PresentationFormat>Widescreen</PresentationFormat>
  <Paragraphs>99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Trebuchet MS</vt:lpstr>
      <vt:lpstr>Berlin</vt:lpstr>
      <vt:lpstr>יְהוָ֔ה עַבְדּ֞</vt:lpstr>
      <vt:lpstr>Objective</vt:lpstr>
      <vt:lpstr>Rationale  </vt:lpstr>
      <vt:lpstr>The Story of Jonah</vt:lpstr>
      <vt:lpstr>Who was Jonah?</vt:lpstr>
      <vt:lpstr>Jonah’s Response</vt:lpstr>
      <vt:lpstr>Sailors Response</vt:lpstr>
      <vt:lpstr>Jonah’s Solution</vt:lpstr>
      <vt:lpstr>God’s Provision</vt:lpstr>
      <vt:lpstr>Jonah’s Psalm of Thanksgiving</vt:lpstr>
      <vt:lpstr>God’s Re-Commission</vt:lpstr>
      <vt:lpstr>Jonah’s Response</vt:lpstr>
      <vt:lpstr>Nineveh’s Response</vt:lpstr>
      <vt:lpstr>God’s Response</vt:lpstr>
      <vt:lpstr>Jonah’s Response</vt:lpstr>
      <vt:lpstr>Jonah as a Missionary</vt:lpstr>
      <vt:lpstr>William Carey</vt:lpstr>
      <vt:lpstr>Who was William Carey</vt:lpstr>
      <vt:lpstr>God’s Commission</vt:lpstr>
      <vt:lpstr>Societies Response P1</vt:lpstr>
      <vt:lpstr>Societies Response P2</vt:lpstr>
      <vt:lpstr>Carey’s Response P1</vt:lpstr>
      <vt:lpstr>Carey’s Response P2</vt:lpstr>
      <vt:lpstr>Objection 1</vt:lpstr>
      <vt:lpstr>Objection 2</vt:lpstr>
      <vt:lpstr>Objection 3</vt:lpstr>
      <vt:lpstr>Concerning Giving p1</vt:lpstr>
      <vt:lpstr>Concerning Giving p1</vt:lpstr>
      <vt:lpstr>Jonah                                 Carey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יְהוָ֔ה עַבְדּ֞</dc:title>
  <dc:creator>Joseph Peters</dc:creator>
  <cp:lastModifiedBy>Joseph Peters</cp:lastModifiedBy>
  <cp:revision>1</cp:revision>
  <dcterms:created xsi:type="dcterms:W3CDTF">2022-11-24T20:34:22Z</dcterms:created>
  <dcterms:modified xsi:type="dcterms:W3CDTF">2022-11-26T18:09:57Z</dcterms:modified>
</cp:coreProperties>
</file>