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0" r:id="rId3"/>
    <p:sldId id="258" r:id="rId4"/>
    <p:sldId id="265" r:id="rId5"/>
    <p:sldId id="264" r:id="rId6"/>
    <p:sldId id="266" r:id="rId7"/>
    <p:sldId id="262" r:id="rId8"/>
    <p:sldId id="261" r:id="rId9"/>
    <p:sldId id="293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7" r:id="rId18"/>
    <p:sldId id="276" r:id="rId19"/>
    <p:sldId id="278" r:id="rId20"/>
    <p:sldId id="279" r:id="rId21"/>
    <p:sldId id="280" r:id="rId22"/>
    <p:sldId id="281" r:id="rId23"/>
    <p:sldId id="294" r:id="rId24"/>
    <p:sldId id="282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  <p:sldId id="259" r:id="rId34"/>
    <p:sldId id="291" r:id="rId35"/>
    <p:sldId id="292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57AB6-020E-41B5-AD5A-316F43E4209B}" v="4" dt="2022-10-13T03:41:59.455"/>
    <p1510:client id="{FC9B8AAF-4B28-4AD1-A1CB-821DE75D94D8}" v="419" dt="2022-10-14T01:17:40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660"/>
  </p:normalViewPr>
  <p:slideViewPr>
    <p:cSldViewPr>
      <p:cViewPr varScale="1">
        <p:scale>
          <a:sx n="136" d="100"/>
          <a:sy n="136" d="100"/>
        </p:scale>
        <p:origin x="18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9A7DE-15D4-7B40-B453-1C6BB7F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73AA-5EE5-47AF-B1E8-91E8A00FFB33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3F04-E6F2-5EAF-3AA8-9954D5E4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693C-1F02-D6EB-36DF-A5FC5288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7513-224B-4FC4-9130-0311818D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61F6B-1EE9-C35C-031F-0FAF3B20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2B78-DDBD-4062-81BF-C4EC0D4F0B8E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9E053-22DB-7071-FCFE-BAB9316F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CB8C4-F896-0F13-4070-3C69F359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51EDE-BE7E-4B95-BE75-0FC93663F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6150C-C6C3-5E8D-4D68-8D0FF46E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121A-ACA9-4916-A410-48DBC50B7BB4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65910-0CE6-D061-1757-51002F7E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F53A4-6389-92A5-A322-58605955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91C72-FFE9-4593-9BA5-2A11E3A59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1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970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83932-C6F2-77CA-6CBB-0FED1DAF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0A3B-11AE-4F20-8ACA-8F74262139E3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E01A-21B5-976F-15FF-A305147C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89C80-44F6-7F5A-55F3-054742FA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8E31-60C3-4C78-885A-E9B26F83E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219C-1E1E-2223-2ECC-B2D664A3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839C3-26FE-49CB-928E-EA6EB544F32C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C8764-2310-DF3D-8F06-D041BC1A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6D6D-9322-6E28-C97F-11E9126E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31C8-1AC4-44CC-BE6A-2547AE063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60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5D488D-2C38-6BCC-323E-8D69833A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40F4-336B-4E29-8592-77F3802B5EE7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1EDEAC-C500-E627-66C0-40E29575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413B24-9986-0D5E-7CEA-804BE242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00D8C-1796-4989-AFE1-59BAEEA72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5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AC52C1-C2BD-45E4-B6D3-548C62BC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AAE4-21C7-4D6A-BF99-122DFEA49838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5EA47E-187D-28FE-9752-61E7A2AF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A376BD-E964-0E66-55F7-1B987D49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58EF-8C44-43F7-A2E4-6E53CFD17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47E78B-8E19-A518-8625-FA426020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7174-9E56-4C28-A3A0-BCF81AE2494B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0395B7-FBA1-5762-F8E0-0CA8AF71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44FE63-C483-3E19-CD67-C02CC266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AD096-41E7-463A-8459-DFE5124D6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30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EFC96B-BFF7-4374-0341-7B646341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A2C-EED9-4B4B-8A38-77F51A2D1320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7452B3E-BB9E-349B-8442-83B86597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09C857-CCDD-302C-0B8E-A0782C01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AA90B-E869-4989-932A-0357E9BE2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30716-8255-1295-6970-462C2A10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7159-18E0-450E-ABA3-98F526EE83B6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5795E3-0BB5-3FEA-8943-AC7708FC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520864-AB65-C7D0-6585-64E4A342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41E3-10FF-49D6-B196-E99D62D5A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3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6ED68B-F4E5-01CD-F4B7-07E126C3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9D07-A312-4F1C-B671-9FD361B32532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8CFB37-B4DF-322A-B78F-BB31B272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008AAE-345A-3E0E-D98E-DB92CA6A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24AD3-42F1-45B9-99DA-4403D1059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328A7B-9770-B923-4C13-E62E8C6F7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90730B-5341-C5AE-A2D8-448412902E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3EB0-4239-8904-FB91-3F6B3F662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747147-EC8B-45E0-B0C0-62889ECE3046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8343F-A3C8-F68B-3C0E-03549E9FF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A988-B9AD-2B7F-3FC7-5C4909F20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789377-6F7A-4CBD-8B9A-F07AA1B7AD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9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0"/>
            <a:ext cx="8233172" cy="12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46" tIns="0" rIns="164576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82578" y="1413123"/>
            <a:ext cx="52595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5" tIns="0" rIns="4571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itchFamily="34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marL="841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+mj-lt"/>
          <a:ea typeface="+mj-ea"/>
          <a:cs typeface="+mj-cs"/>
          <a:sym typeface="Georgia" pitchFamily="18" charset="0"/>
        </a:defRPr>
      </a:lvl1pPr>
      <a:lvl2pPr marL="841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2pPr>
      <a:lvl3pPr marL="841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3pPr>
      <a:lvl4pPr marL="841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4pPr>
      <a:lvl5pPr marL="841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5pPr>
      <a:lvl6pPr marL="5413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6pPr>
      <a:lvl7pPr marL="9985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7pPr>
      <a:lvl8pPr marL="14557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8pPr>
      <a:lvl9pPr marL="1912938" indent="-58738" algn="ctr" rtl="0" fontAlgn="base">
        <a:spcBef>
          <a:spcPct val="0"/>
        </a:spcBef>
        <a:spcAft>
          <a:spcPct val="0"/>
        </a:spcAft>
        <a:defRPr sz="5500" b="1" i="1">
          <a:solidFill>
            <a:srgbClr val="98BAFE"/>
          </a:solidFill>
          <a:latin typeface="Georgia" pitchFamily="18" charset="0"/>
          <a:sym typeface="Georgia" pitchFamily="18" charset="0"/>
        </a:defRPr>
      </a:lvl9pPr>
    </p:titleStyle>
    <p:bodyStyle>
      <a:lvl1pPr marL="492125" indent="-481013" algn="l" rtl="0" fontAlgn="base">
        <a:spcBef>
          <a:spcPts val="1100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•"/>
        <a:defRPr sz="4400">
          <a:solidFill>
            <a:srgbClr val="98BAFE"/>
          </a:solidFill>
          <a:latin typeface="+mn-lt"/>
          <a:ea typeface="+mn-ea"/>
          <a:cs typeface="+mn-cs"/>
          <a:sym typeface="Arial" pitchFamily="34" charset="0"/>
        </a:defRPr>
      </a:lvl1pPr>
      <a:lvl2pPr marL="1057275" indent="-395288" algn="l" rtl="0" fontAlgn="base">
        <a:spcBef>
          <a:spcPts val="913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–"/>
        <a:defRPr sz="3800">
          <a:solidFill>
            <a:srgbClr val="98BAFE"/>
          </a:solidFill>
          <a:latin typeface="+mn-lt"/>
          <a:cs typeface="+mn-cs"/>
          <a:sym typeface="Arial" pitchFamily="34" charset="0"/>
        </a:defRPr>
      </a:lvl2pPr>
      <a:lvl3pPr marL="1636713" indent="-325438" algn="l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•"/>
        <a:defRPr sz="3400">
          <a:solidFill>
            <a:srgbClr val="98BAFE"/>
          </a:solidFill>
          <a:latin typeface="+mn-lt"/>
          <a:cs typeface="+mn-cs"/>
          <a:sym typeface="Arial" pitchFamily="34" charset="0"/>
        </a:defRPr>
      </a:lvl3pPr>
      <a:lvl4pPr marL="2284413" indent="-322263" algn="l" rtl="0" fontAlgn="base">
        <a:spcBef>
          <a:spcPts val="688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–"/>
        <a:defRPr sz="2800">
          <a:solidFill>
            <a:srgbClr val="98BAFE"/>
          </a:solidFill>
          <a:latin typeface="+mn-lt"/>
          <a:cs typeface="+mn-cs"/>
          <a:sym typeface="Arial" pitchFamily="34" charset="0"/>
        </a:defRPr>
      </a:lvl4pPr>
      <a:lvl5pPr marL="2932113" indent="-320675" algn="l" rtl="0" fontAlgn="base">
        <a:spcBef>
          <a:spcPts val="688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»"/>
        <a:defRPr sz="2800">
          <a:solidFill>
            <a:srgbClr val="98BAFE"/>
          </a:solidFill>
          <a:latin typeface="+mn-lt"/>
          <a:cs typeface="+mn-cs"/>
          <a:sym typeface="Arial" pitchFamily="34" charset="0"/>
        </a:defRPr>
      </a:lvl5pPr>
      <a:lvl6pPr marL="3389313" indent="-320675" algn="l" rtl="0" fontAlgn="base">
        <a:spcBef>
          <a:spcPts val="688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»"/>
        <a:defRPr sz="2800">
          <a:solidFill>
            <a:srgbClr val="98BAFE"/>
          </a:solidFill>
          <a:latin typeface="+mn-lt"/>
          <a:cs typeface="+mn-cs"/>
          <a:sym typeface="Arial" pitchFamily="34" charset="0"/>
        </a:defRPr>
      </a:lvl6pPr>
      <a:lvl7pPr marL="3846513" indent="-320675" algn="l" rtl="0" fontAlgn="base">
        <a:spcBef>
          <a:spcPts val="688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»"/>
        <a:defRPr sz="2800">
          <a:solidFill>
            <a:srgbClr val="98BAFE"/>
          </a:solidFill>
          <a:latin typeface="+mn-lt"/>
          <a:cs typeface="+mn-cs"/>
          <a:sym typeface="Arial" pitchFamily="34" charset="0"/>
        </a:defRPr>
      </a:lvl7pPr>
      <a:lvl8pPr marL="4303713" indent="-320675" algn="l" rtl="0" fontAlgn="base">
        <a:spcBef>
          <a:spcPts val="688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»"/>
        <a:defRPr sz="2800">
          <a:solidFill>
            <a:srgbClr val="98BAFE"/>
          </a:solidFill>
          <a:latin typeface="+mn-lt"/>
          <a:cs typeface="+mn-cs"/>
          <a:sym typeface="Arial" pitchFamily="34" charset="0"/>
        </a:defRPr>
      </a:lvl8pPr>
      <a:lvl9pPr marL="4760913" indent="-320675" algn="l" rtl="0" fontAlgn="base">
        <a:spcBef>
          <a:spcPts val="688"/>
        </a:spcBef>
        <a:spcAft>
          <a:spcPct val="0"/>
        </a:spcAft>
        <a:buClr>
          <a:srgbClr val="FFFFFF"/>
        </a:buClr>
        <a:buSzPct val="100000"/>
        <a:buFont typeface="Lucida Grande" charset="0"/>
        <a:buChar char="»"/>
        <a:defRPr sz="2800">
          <a:solidFill>
            <a:srgbClr val="98BAFE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20205E5-C763-F136-E290-2AFACC49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66750"/>
            <a:ext cx="9067800" cy="857250"/>
          </a:xfrm>
        </p:spPr>
        <p:txBody>
          <a:bodyPr/>
          <a:lstStyle/>
          <a:p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Making a difference </a:t>
            </a:r>
            <a:b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a Difficult  World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62150"/>
            <a:ext cx="88392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990000"/>
                </a:solidFill>
              </a:rPr>
              <a:t>   </a:t>
            </a:r>
            <a:r>
              <a:rPr lang="en-US" alt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“who </a:t>
            </a:r>
            <a:r>
              <a:rPr lang="en-US" altLang="en-US" sz="44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knoweth</a:t>
            </a:r>
            <a:r>
              <a:rPr lang="en-US" alt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whether thou art come to the kingdom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such a time as this?”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                                  </a:t>
            </a:r>
            <a:r>
              <a:rPr lang="en-US" altLang="en-US" dirty="0"/>
              <a:t>Esther 4:14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39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often prompt decisions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Both Decided that, instead of remaining silent and protecting their positions,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would stand up and use their influence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a difference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2" name="Picture 4" descr="Royal Flush - Tablet Magazine">
            <a:extLst>
              <a:ext uri="{FF2B5EF4-FFF2-40B4-BE49-F238E27FC236}">
                <a16:creationId xmlns:a16="http://schemas.microsoft.com/office/drawing/2014/main" id="{1C39531A-C707-19C8-014A-711C172C0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7" t="5926"/>
          <a:stretch/>
        </p:blipFill>
        <p:spPr bwMode="auto">
          <a:xfrm>
            <a:off x="38099" y="2876550"/>
            <a:ext cx="2451736" cy="226314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uesday: Nehemiah Speaks Out | Sabbath School Net">
            <a:extLst>
              <a:ext uri="{FF2B5EF4-FFF2-40B4-BE49-F238E27FC236}">
                <a16:creationId xmlns:a16="http://schemas.microsoft.com/office/drawing/2014/main" id="{259246B4-A4C4-5524-1140-814FCFCD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5" y="2724151"/>
            <a:ext cx="2204085" cy="241554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Their Difficulties.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	ESTHER:  (Between Ezra 6 and 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	Ahasuerus (Xerxes) was the son of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Darius and ruled from 485 to 465.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Queen (Vashti) had been banished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for disrespecting his wishes.  (1:12)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C8224-31D8-B3A8-9C21-6010F77A9184}"/>
              </a:ext>
            </a:extLst>
          </p:cNvPr>
          <p:cNvSpPr txBox="1"/>
          <p:nvPr/>
        </p:nvSpPr>
        <p:spPr>
          <a:xfrm>
            <a:off x="247650" y="3943350"/>
            <a:ext cx="8763000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Esther was chosen to replace Vashti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479 BC   (Esther 2) 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Their Difficulties.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	ESTHER:  (Between Ezra 6 and 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Satan was at work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(through Haman)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seeking to destroy Israel.  (Ch. 3)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Haman was a descendent of the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Amalekite King Agag Killed by Saul in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 Sam. 15!</a:t>
            </a:r>
            <a:endParaRPr lang="en-US" alt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Their Difficulties.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	ESTHER:  (Between Ezra 6 and 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5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There were some 15 million Jews in his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Kingdom, most of whom  were spiritually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indifferent.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These all had a “death sentence” from Haman and the King. </a:t>
            </a: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3739D-B1F5-3B90-094A-386B35B64199}"/>
              </a:ext>
            </a:extLst>
          </p:cNvPr>
          <p:cNvSpPr txBox="1"/>
          <p:nvPr/>
        </p:nvSpPr>
        <p:spPr>
          <a:xfrm>
            <a:off x="3276600" y="25527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(ignored Cyrus’ decree)</a:t>
            </a:r>
          </a:p>
        </p:txBody>
      </p:sp>
    </p:spTree>
    <p:extLst>
      <p:ext uri="{BB962C8B-B14F-4D97-AF65-F5344CB8AC3E}">
        <p14:creationId xmlns:p14="http://schemas.microsoft.com/office/powerpoint/2010/main" val="25521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Their Difficulties.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	Nehemiah: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years after Esther.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 Zerubbabel led some 43,000 Jews home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in 537 BC to rebuild the Temple.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Ezra led a second group back in 458 BC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to Purify the Temple and worship of God.</a:t>
            </a:r>
          </a:p>
        </p:txBody>
      </p:sp>
    </p:spTree>
    <p:extLst>
      <p:ext uri="{BB962C8B-B14F-4D97-AF65-F5344CB8AC3E}">
        <p14:creationId xmlns:p14="http://schemas.microsoft.com/office/powerpoint/2010/main" val="8621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Their Difficulties.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	Nehemiah: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years after Esther.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3) Nehemiah was the King’s cup bearer.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In 445 BC he learned that Jerusalem was still in ruin and without  walls for defense,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leaving the people discouraged, vulnerable and surrounded by hostile enemies. </a:t>
            </a:r>
          </a:p>
        </p:txBody>
      </p:sp>
    </p:spTree>
    <p:extLst>
      <p:ext uri="{BB962C8B-B14F-4D97-AF65-F5344CB8AC3E}">
        <p14:creationId xmlns:p14="http://schemas.microsoft.com/office/powerpoint/2010/main" val="2287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Their Decisions.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 Esther:   She would get involved: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Her Risk:  She risked everything.     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I perish, I perish”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(Esther 4:16)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Her Reasoning: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may have put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her in this position 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such a time as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this!”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(4:14)</a:t>
            </a:r>
          </a:p>
        </p:txBody>
      </p:sp>
    </p:spTree>
    <p:extLst>
      <p:ext uri="{BB962C8B-B14F-4D97-AF65-F5344CB8AC3E}">
        <p14:creationId xmlns:p14="http://schemas.microsoft.com/office/powerpoint/2010/main" val="35822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Their Decisions.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 Esther:   She would get involved: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Her resolve: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the stakes were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so high, she would use all of her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Influence and intelligence to try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make a difference by:</a:t>
            </a:r>
          </a:p>
        </p:txBody>
      </p:sp>
    </p:spTree>
    <p:extLst>
      <p:ext uri="{BB962C8B-B14F-4D97-AF65-F5344CB8AC3E}">
        <p14:creationId xmlns:p14="http://schemas.microsoft.com/office/powerpoint/2010/main" val="99816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Her resolve: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	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her friends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other Jews. (Esther 4:16)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	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Planning: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Planned and prepared two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banquets.  (Esther 5,7)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c)	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Petitioning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King.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(Without an invitation! Esther 7)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4:16  </a:t>
            </a:r>
            <a:r>
              <a:rPr lang="en-US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Go, gather all the Jews that are in Shushan, and fast ye for me, and neither eat nor drink three days, night or day: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also and my maidens will fast likewise; so will I go in unto the king,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not according to the law: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if I perish, I perish.”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209550"/>
            <a:ext cx="90297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Bible teaches us that this world is not a playground for God’s people,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 battleground!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Tim. 2:3,4)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Satan, as 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world”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4:4)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uses the 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“things of this world”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distract, deceive, and destroy our commitment to God.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2:15,16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8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Their Decisions.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Nehemiah:  Nehemiah 1,2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	The Risk: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one was allowed to be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sad or upset in the King’s presence.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(As the Cup Bearer,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he was the most watched.)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rabicParenR" startAt="2"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Reasoning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he enjoy life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when his people were in such trouble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2:3  </a:t>
            </a:r>
            <a:r>
              <a:rPr lang="en-US" alt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said unto the king…why should not my countenance be sad, when the city, the place of my fathers' </a:t>
            </a:r>
            <a:r>
              <a:rPr lang="en-US" altLang="en-US" sz="4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sepulchres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lieth waste, and the gates thereof are consumed with fire?”</a:t>
            </a:r>
            <a:endParaRPr lang="en-US" altLang="en-US" sz="44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Nehemiah: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	His Resolve: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Praying  (Nehemiah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	Planning  (</a:t>
            </a:r>
            <a:r>
              <a:rPr lang="en-US" alt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  4 months elapsed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between chapters 1 and 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c)   Petitioning the King.   (Neh. 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1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Difference their decisions made: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	Esther:  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Haman (and his sons) were executed.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(7:9,10; 10:10)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Jews were able to defend themselves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spoil those that attacked them.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	Mordecai became the Prime Minister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(8:1,2) </a:t>
            </a:r>
          </a:p>
        </p:txBody>
      </p:sp>
    </p:spTree>
    <p:extLst>
      <p:ext uri="{BB962C8B-B14F-4D97-AF65-F5344CB8AC3E}">
        <p14:creationId xmlns:p14="http://schemas.microsoft.com/office/powerpoint/2010/main" val="42727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Difference their decisions made: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	ESTHER: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4) Less than 10 years later Ezra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granted permission to lead a second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group back to Israel,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which led to a great national revival.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(See Neh. 8)  </a:t>
            </a:r>
          </a:p>
        </p:txBody>
      </p:sp>
    </p:spTree>
    <p:extLst>
      <p:ext uri="{BB962C8B-B14F-4D97-AF65-F5344CB8AC3E}">
        <p14:creationId xmlns:p14="http://schemas.microsoft.com/office/powerpoint/2010/main" val="41106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Difference their decisions made: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	NEHEMIAH: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He brings a clear purpose to God’s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People that unifies them.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He establishes a system of defense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for the people and rebuilds the walls. </a:t>
            </a:r>
          </a:p>
        </p:txBody>
      </p:sp>
    </p:spTree>
    <p:extLst>
      <p:ext uri="{BB962C8B-B14F-4D97-AF65-F5344CB8AC3E}">
        <p14:creationId xmlns:p14="http://schemas.microsoft.com/office/powerpoint/2010/main" val="6324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The Difference their decisions made: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	NEHEMIAH: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3) He becomes the Governor and: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a) Confronts the corruption in the leaders.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b) Works with Ezra to re-establish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God’s laws.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09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FFAEA94-22C7-0A18-0125-759F9698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5750"/>
            <a:ext cx="8229600" cy="857250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7630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Difficulties are inevitable.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are a biproduct of corruption  and sin. </a:t>
            </a:r>
            <a:r>
              <a:rPr lang="en-US" alt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14:34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difficulties affected the good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as well as the bad or indifferent.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Pr. 29:2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02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514350"/>
            <a:ext cx="87630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are </a:t>
            </a: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Motivating!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produce Opportunities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 to make wise Decisions.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Men, like streams, tend to naturally seek the path of least resistance.”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It’s often the difficulties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prompt / produce the decisions.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3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90550"/>
            <a:ext cx="87630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Difficulties are Motivating!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“Adversity is the diamond dust heaven polishes its jewels with.“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Leighton (1611-1684)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Mal. 3:17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shall be mine, saith the LORD of hosts, in that day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when I make up my jewels; …</a:t>
            </a:r>
          </a:p>
        </p:txBody>
      </p:sp>
    </p:spTree>
    <p:extLst>
      <p:ext uri="{BB962C8B-B14F-4D97-AF65-F5344CB8AC3E}">
        <p14:creationId xmlns:p14="http://schemas.microsoft.com/office/powerpoint/2010/main" val="28549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FEC6E-81CC-316C-0120-08E8FDDA34C0}"/>
              </a:ext>
            </a:extLst>
          </p:cNvPr>
          <p:cNvSpPr txBox="1"/>
          <p:nvPr/>
        </p:nvSpPr>
        <p:spPr>
          <a:xfrm>
            <a:off x="76630" y="161154"/>
            <a:ext cx="906737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Bible is clear that this world will become increasingly hostile to God, His purposes and His People.</a:t>
            </a:r>
          </a:p>
          <a:p>
            <a:pPr algn="ctr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Tim. 4; 2 Tim 3;4; Luke 17:26-30</a:t>
            </a:r>
          </a:p>
          <a:p>
            <a:pPr algn="ctr"/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“as it was in the days of Noah…Lot…</a:t>
            </a:r>
            <a:endParaRPr lang="en-US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B05DA-543A-EA8E-51AD-98B8E33C9E26}"/>
              </a:ext>
            </a:extLst>
          </p:cNvPr>
          <p:cNvSpPr txBox="1"/>
          <p:nvPr/>
        </p:nvSpPr>
        <p:spPr>
          <a:xfrm>
            <a:off x="190715" y="3638550"/>
            <a:ext cx="8762570" cy="14465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Even thus shall it be in the day when the Son of man is revealed!”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90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90550"/>
            <a:ext cx="89154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Difficulties are </a:t>
            </a:r>
            <a:r>
              <a:rPr lang="en-US" alt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Revealing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Mal 3:18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shall ye …discern between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righteous and the wicked, between him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serveth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11:18,19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must also be heresies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which are </a:t>
            </a:r>
            <a:r>
              <a:rPr lang="en-US" alt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dokimos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made manifest among you.”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D5533-DCE1-FEFF-03A8-118E9ACD895B}"/>
              </a:ext>
            </a:extLst>
          </p:cNvPr>
          <p:cNvSpPr txBox="1"/>
          <p:nvPr/>
        </p:nvSpPr>
        <p:spPr>
          <a:xfrm>
            <a:off x="3048000" y="2343150"/>
            <a:ext cx="6452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him that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serveth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him not.”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66750"/>
            <a:ext cx="8763000" cy="3394075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AutoNum type="arabicPeriod" startAt="4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are Determining: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Decisions will determine the Difference our lives will make.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"So teach us to number our days, that we may apply our hearts unto wisdom."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90:12)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5741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FFAEA94-22C7-0A18-0125-759F9698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49" y="-247650"/>
            <a:ext cx="8229600" cy="857250"/>
          </a:xfrm>
        </p:spPr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18624"/>
            <a:ext cx="8763000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is filled with examples of those who decided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on  principle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face of persecution.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you?</a:t>
            </a:r>
            <a:endParaRPr lang="en-US" altLang="en-US" dirty="0"/>
          </a:p>
        </p:txBody>
      </p:sp>
      <p:pic>
        <p:nvPicPr>
          <p:cNvPr id="3" name="Picture 2" descr="A group of people standing in front of a golden statue&#10;&#10;Description automatically generated with low confidence">
            <a:extLst>
              <a:ext uri="{FF2B5EF4-FFF2-40B4-BE49-F238E27FC236}">
                <a16:creationId xmlns:a16="http://schemas.microsoft.com/office/drawing/2014/main" id="{AA8B4C74-B3C0-F4BC-B325-76F34993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83541"/>
            <a:ext cx="3639056" cy="393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FFAEA94-22C7-0A18-0125-759F9698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49" y="-247650"/>
            <a:ext cx="8229600" cy="857250"/>
          </a:xfrm>
        </p:spPr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18624"/>
            <a:ext cx="87630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11:24-25 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faith Moses, when he was come to years, refused to be called the son of Pharaoh's daughter;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Choosing rather to suffer affliction with the people of God, than to enjoy the pleasures of sin for a season; </a:t>
            </a:r>
          </a:p>
        </p:txBody>
      </p:sp>
    </p:spTree>
    <p:extLst>
      <p:ext uri="{BB962C8B-B14F-4D97-AF65-F5344CB8AC3E}">
        <p14:creationId xmlns:p14="http://schemas.microsoft.com/office/powerpoint/2010/main" val="6498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FFAEA94-22C7-0A18-0125-759F9698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49" y="-247650"/>
            <a:ext cx="8229600" cy="857250"/>
          </a:xfrm>
        </p:spPr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98BBD9-A555-6E55-F722-7C4873E5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18624"/>
            <a:ext cx="87630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11:26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“Esteeming the reproach of Christ greater riches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treasures in Egypt: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had respect unto the recompence of the reward. “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You?</a:t>
            </a:r>
            <a:endParaRPr lang="en-US" alt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657351"/>
            <a:ext cx="9029700" cy="2514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15:19 </a:t>
            </a:r>
            <a:r>
              <a:rPr lang="en-US" altLang="en-US" sz="4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were of the world,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world would love his own: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because ye are not of the world,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 have chosen you out of the world,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4A1F1-C420-E090-4BD1-9819EA398F14}"/>
              </a:ext>
            </a:extLst>
          </p:cNvPr>
          <p:cNvSpPr txBox="1"/>
          <p:nvPr/>
        </p:nvSpPr>
        <p:spPr>
          <a:xfrm>
            <a:off x="1219200" y="4275207"/>
            <a:ext cx="7010400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 the world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hateth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1703D2-8ED9-25A5-5E3B-B8947D3E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8150"/>
            <a:ext cx="8515350" cy="857250"/>
          </a:xfrm>
        </p:spPr>
        <p:txBody>
          <a:bodyPr/>
          <a:lstStyle/>
          <a:p>
            <a:r>
              <a:rPr lang="en-US" sz="4800" b="1" dirty="0"/>
              <a:t>Walking with (abiding in) Christ is no guarantee of an easy ride!</a:t>
            </a:r>
          </a:p>
        </p:txBody>
      </p:sp>
    </p:spTree>
    <p:extLst>
      <p:ext uri="{BB962C8B-B14F-4D97-AF65-F5344CB8AC3E}">
        <p14:creationId xmlns:p14="http://schemas.microsoft.com/office/powerpoint/2010/main" val="2395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" y="285750"/>
            <a:ext cx="90297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 Jn 16 Jesus continues to warn of the reality of spiritual warfare concluding with: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33 </a:t>
            </a:r>
            <a:r>
              <a:rPr lang="en-US" altLang="en-US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I have spoken unto you, </a:t>
            </a:r>
            <a:r>
              <a:rPr lang="en-US" altLang="en-US" sz="36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me ye might have peace</a:t>
            </a:r>
            <a:r>
              <a:rPr lang="en-US" altLang="en-US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world ye shall have tribulation: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of </a:t>
            </a:r>
            <a:r>
              <a:rPr lang="en-US" altLang="en-US" sz="40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cheer</a:t>
            </a: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tharseo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courage)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overcome the world.”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1 Jn 4;4; 5:4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93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245" y="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1pPr>
            <a:lvl2pPr marL="286984" algn="l" rtl="0" fontAlgn="base">
              <a:spcBef>
                <a:spcPct val="0"/>
              </a:spcBef>
              <a:spcAft>
                <a:spcPct val="0"/>
              </a:spcAft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2pPr>
            <a:lvl3pPr marL="573969" algn="l" rtl="0" fontAlgn="base">
              <a:spcBef>
                <a:spcPct val="0"/>
              </a:spcBef>
              <a:spcAft>
                <a:spcPct val="0"/>
              </a:spcAft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3pPr>
            <a:lvl4pPr marL="860953" algn="l" rtl="0" fontAlgn="base">
              <a:spcBef>
                <a:spcPct val="0"/>
              </a:spcBef>
              <a:spcAft>
                <a:spcPct val="0"/>
              </a:spcAft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4pPr>
            <a:lvl5pPr marL="1147938" algn="l" rtl="0" fontAlgn="base">
              <a:spcBef>
                <a:spcPct val="0"/>
              </a:spcBef>
              <a:spcAft>
                <a:spcPct val="0"/>
              </a:spcAft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5pPr>
            <a:lvl6pPr marL="1434922" algn="l" defTabSz="573969" rtl="0" eaLnBrk="1" latinLnBrk="0" hangingPunct="1"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6pPr>
            <a:lvl7pPr marL="1721907" algn="l" defTabSz="573969" rtl="0" eaLnBrk="1" latinLnBrk="0" hangingPunct="1"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7pPr>
            <a:lvl8pPr marL="2008891" algn="l" defTabSz="573969" rtl="0" eaLnBrk="1" latinLnBrk="0" hangingPunct="1"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8pPr>
            <a:lvl9pPr marL="2295876" algn="l" defTabSz="573969" rtl="0" eaLnBrk="1" latinLnBrk="0" hangingPunct="1">
              <a:defRPr sz="1506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John 17 Jesus is praying for us: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77DDC-A7F8-2A49-08CC-7297D4892453}"/>
              </a:ext>
            </a:extLst>
          </p:cNvPr>
          <p:cNvSpPr txBox="1"/>
          <p:nvPr/>
        </p:nvSpPr>
        <p:spPr>
          <a:xfrm>
            <a:off x="3124201" y="1047750"/>
            <a:ext cx="59934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given them thy word; and the world hath hated them, because they are not of the world, even as I am not of the world. </a:t>
            </a: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pray not that thou shouldest take them out of the world, </a:t>
            </a:r>
          </a:p>
          <a:p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that thou shouldest keep them from the evil.”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03313-B065-FE13-EF56-8096365EBDEA}"/>
              </a:ext>
            </a:extLst>
          </p:cNvPr>
          <p:cNvSpPr txBox="1"/>
          <p:nvPr/>
        </p:nvSpPr>
        <p:spPr>
          <a:xfrm>
            <a:off x="5791200" y="4476750"/>
            <a:ext cx="4642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Poneros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Jn 5:19)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6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50"/>
            <a:ext cx="91440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natural tendency is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 along to get along.”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what if the world is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“going”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wrong direction?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try to remain obscure and unobtrusive hoping to avoid conflict.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42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many have been shipwrecked by listening to the “Siren Song” of the world,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Others have chosen to walk with God,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Making a difference in a Difficult  World.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7AB6D-4843-B5E9-163C-3C558C9F8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724150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0579B64-4148-82A7-3195-FCD9E7BCC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035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2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14A6235-F2BE-176D-0B6E-E0F3370B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3350"/>
            <a:ext cx="90297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Nehemiah and Esther were captives in Persia who found themselves in positions of security and influence.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led safe and secure lives and could have avoided many of the difficulties that affected others.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7AB6D-4843-B5E9-163C-3C558C9F8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50" y="2952750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0579B64-4148-82A7-3195-FCD9E7BCC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5275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3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A8C82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A8C82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A8C82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1758</Words>
  <Application>Microsoft Office PowerPoint</Application>
  <PresentationFormat>On-screen Show (16:9)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Lucida Grande</vt:lpstr>
      <vt:lpstr>Times New Roman</vt:lpstr>
      <vt:lpstr>Office Theme</vt:lpstr>
      <vt:lpstr>Blank Presentation</vt:lpstr>
      <vt:lpstr>Making a difference  in a Difficult  World</vt:lpstr>
      <vt:lpstr>PowerPoint Presentation</vt:lpstr>
      <vt:lpstr>PowerPoint Presentation</vt:lpstr>
      <vt:lpstr>Walking with (abiding in) Christ is no guarantee of an easy ride!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  <vt:lpstr>Application</vt:lpstr>
      <vt:lpstr>Application</vt:lpstr>
      <vt:lpstr>Application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19</cp:revision>
  <dcterms:created xsi:type="dcterms:W3CDTF">2012-05-21T15:50:32Z</dcterms:created>
  <dcterms:modified xsi:type="dcterms:W3CDTF">2022-10-14T01:31:11Z</dcterms:modified>
</cp:coreProperties>
</file>