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0" r:id="rId2"/>
    <p:sldMasterId id="2147483654" r:id="rId3"/>
    <p:sldMasterId id="2147483652" r:id="rId4"/>
  </p:sldMasterIdLst>
  <p:notesMasterIdLst>
    <p:notesMasterId r:id="rId34"/>
  </p:notesMasterIdLst>
  <p:sldIdLst>
    <p:sldId id="265" r:id="rId5"/>
    <p:sldId id="260" r:id="rId6"/>
    <p:sldId id="266" r:id="rId7"/>
    <p:sldId id="267" r:id="rId8"/>
    <p:sldId id="259" r:id="rId9"/>
    <p:sldId id="258" r:id="rId10"/>
    <p:sldId id="268" r:id="rId11"/>
    <p:sldId id="263" r:id="rId12"/>
    <p:sldId id="282" r:id="rId13"/>
    <p:sldId id="271" r:id="rId14"/>
    <p:sldId id="290" r:id="rId15"/>
    <p:sldId id="269" r:id="rId16"/>
    <p:sldId id="283" r:id="rId17"/>
    <p:sldId id="273" r:id="rId18"/>
    <p:sldId id="270" r:id="rId19"/>
    <p:sldId id="291" r:id="rId20"/>
    <p:sldId id="274" r:id="rId21"/>
    <p:sldId id="280" r:id="rId22"/>
    <p:sldId id="281" r:id="rId23"/>
    <p:sldId id="279" r:id="rId24"/>
    <p:sldId id="275" r:id="rId25"/>
    <p:sldId id="262" r:id="rId26"/>
    <p:sldId id="277" r:id="rId27"/>
    <p:sldId id="276" r:id="rId28"/>
    <p:sldId id="286" r:id="rId29"/>
    <p:sldId id="287" r:id="rId30"/>
    <p:sldId id="289" r:id="rId31"/>
    <p:sldId id="285" r:id="rId32"/>
    <p:sldId id="25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ED1EC-4018-45CE-B69D-32E853E84A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010E2-99A6-4168-AD1A-2621D8C4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010E2-99A6-4168-AD1A-2621D8C435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211F1B-0DF9-4E5C-9DB5-80DD3E5EF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3642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1EED15-3D9D-4531-A28D-F7C5112F6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9271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1ECE28-4431-4547-B1E3-2EBC14069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229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B5C8DB-3362-4FB9-A251-3F2F88188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1274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502C0E-E652-4292-9F9D-A34E730E6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4280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3900"/>
            <a:ext cx="2552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2300" y="1993900"/>
            <a:ext cx="2552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A92D98-C62D-4348-9942-D25225292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8758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44C1D2-DAB3-4A68-BDE2-FBF09FAD2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4429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70BBA4-5C97-47D4-AF9A-F0144353F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9011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C81E7E-8756-42E8-AC84-6DED30D6C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1069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EEE621-7A97-4C5A-B73D-DA30710B1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7249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BBCE82-34C6-4421-A8C7-96175CAD5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3633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F9249F-482F-45A6-976A-27FDBB18F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3343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878A09-7520-401F-92FB-AFA39AC4D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5889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637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637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32B7CD-BF17-4F35-A2F8-C264736DE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9543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56439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301953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4069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784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8662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9644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5223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9BAD15-0694-4417-923B-30DED2839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4280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4783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58444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90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936738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AF6EF9-ACE2-40D3-A94E-F573A72A4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5303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6D4EAC-A55F-4A94-83E4-AC510A361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37641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710B73-03CE-4722-BAE3-C73106B54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24466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74E1BE-F1F8-423E-8FC0-D15423632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81977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A23BBE-6802-4953-9779-4FCC66B33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09443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FEE0F9-3381-411C-AD1F-DA05D89B1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63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84B3D4-097A-4348-9D5A-1D6F8344A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15557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7E7969-F627-4B49-A74D-ED89A611B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53533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019F5F-9161-4C67-8A2F-D12E462BA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37693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6B1A3E-A6F7-435E-B0E4-028C3A7F0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5707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6D9F7B-3856-4C45-8064-C9221531E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7006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9575"/>
            <a:ext cx="2057400" cy="6003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9575"/>
            <a:ext cx="6019800" cy="6003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00948-B7A2-4B08-AD57-4B17471D3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757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B2842C-4E94-4EF1-BA4F-DA26EA9EA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1474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13829B-C9BF-4D91-B2DD-6427E1F18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6969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FC457A-2BC4-4D18-8F75-B705C3EFC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6870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2C9E54-2B66-476A-AABA-D49CA0912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3758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AC541E-7A00-45CA-9580-070E7C7A6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0367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4484688"/>
            <a:ext cx="66167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3F2DAEA1-2FD8-4848-A722-17F806744B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hf hdr="0" ftr="0" dt="0"/>
  <p:txStyles>
    <p:titleStyle>
      <a:lvl1pPr marL="396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9688" algn="ctr" rtl="0" eaLnBrk="1" fontAlgn="base" hangingPunct="1">
        <a:spcBef>
          <a:spcPts val="7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96888" algn="ctr" rtl="0" eaLnBrk="1" fontAlgn="base" hangingPunct="1">
        <a:spcBef>
          <a:spcPts val="6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954088" algn="ctr" rtl="0" eaLnBrk="1" fontAlgn="base" hangingPunct="1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4112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18684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3256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7828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2400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6972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939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ECDD81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ECDD8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ECDD8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ECDD8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ECDD8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ECDD8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ECDD8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ECDD8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ECDD8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826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826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639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97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9575"/>
            <a:ext cx="82296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FFF94C46-B187-4011-B8F4-00BA45CFBC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8392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Review: The Laws of the Harvest: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Preparation:</a:t>
            </a:r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must make room for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what’s truly important. 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Planting:</a:t>
            </a:r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reap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600" b="1" i="1" u="sng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sow.”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Patience:  </a:t>
            </a:r>
            <a:r>
              <a:rPr lang="en-US" sz="3600" b="1" i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reap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</a:t>
            </a:r>
            <a:r>
              <a:rPr lang="en-US" sz="3600" b="1" i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sow.”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Proportion:</a:t>
            </a:r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reap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  <a:r>
              <a:rPr lang="en-US" sz="3600" b="1" i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sow.”</a:t>
            </a:r>
          </a:p>
          <a:p>
            <a:pPr>
              <a:spcBef>
                <a:spcPts val="1200"/>
              </a:spcBef>
            </a:pPr>
            <a:r>
              <a:rPr lang="en-US" sz="3600" b="1" i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“shall receive an hundred fold”  </a:t>
            </a:r>
            <a:r>
              <a:rPr lang="en-US" sz="3600" b="1" i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19:29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principles are universal and apply to both time and eternity!</a:t>
            </a:r>
          </a:p>
        </p:txBody>
      </p:sp>
    </p:spTree>
    <p:extLst>
      <p:ext uri="{BB962C8B-B14F-4D97-AF65-F5344CB8AC3E}">
        <p14:creationId xmlns:p14="http://schemas.microsoft.com/office/powerpoint/2010/main" val="2111589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08125"/>
          </a:xfrm>
          <a:ln/>
        </p:spPr>
        <p:txBody>
          <a:bodyPr rIns="81279"/>
          <a:lstStyle/>
          <a:p>
            <a:pPr marL="0" indent="0"/>
            <a:r>
              <a:rPr lang="en-US" altLang="en-US" sz="4400" i="0" dirty="0">
                <a:solidFill>
                  <a:schemeClr val="bg1"/>
                </a:solidFill>
              </a:rPr>
              <a:t>Living “Lukewarm”…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4600575"/>
          </a:xfrm>
          <a:ln/>
        </p:spPr>
        <p:txBody>
          <a:bodyPr rIns="233680"/>
          <a:lstStyle/>
          <a:p>
            <a:pPr marL="39688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Is a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Confused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Condition.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Here we confuse the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wood, hay, stubble”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for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gold, silver, precious things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Cor. 3:12-15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12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 3:17 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“Because thou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sayest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 am rich, …, and have need of nothing; </a:t>
            </a:r>
          </a:p>
          <a:p>
            <a:pPr marL="39688" indent="0" algn="ctr"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knowest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that thou art wretched, and miserable, and poor, and blind, and naked: </a:t>
            </a:r>
          </a:p>
          <a:p>
            <a:pPr marL="39688" indent="0">
              <a:buNone/>
            </a:pP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41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08125"/>
          </a:xfrm>
          <a:ln/>
        </p:spPr>
        <p:txBody>
          <a:bodyPr rIns="81279"/>
          <a:lstStyle/>
          <a:p>
            <a:pPr marL="0" indent="0"/>
            <a:r>
              <a:rPr lang="en-US" altLang="en-US" sz="4400" i="0" dirty="0">
                <a:solidFill>
                  <a:schemeClr val="bg1"/>
                </a:solidFill>
              </a:rPr>
              <a:t>Living “Lukewarm”…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4600575"/>
          </a:xfrm>
          <a:ln/>
        </p:spPr>
        <p:txBody>
          <a:bodyPr rIns="233680"/>
          <a:lstStyle/>
          <a:p>
            <a:pPr marL="39688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Is a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Confused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Condition.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The human heart is easily “confused” by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self- interests. Jer. 17:9,10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heart is deceitful above all things, and desperately wicked: who can know it? </a:t>
            </a:r>
          </a:p>
          <a:p>
            <a:pPr marL="39688" indent="0" algn="ctr">
              <a:spcBef>
                <a:spcPts val="180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 the LORD search the heart, I try the reins, even to give every man according to his ways,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according to the fruit of his doings.” </a:t>
            </a:r>
            <a:endParaRPr lang="en-US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19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508125"/>
          </a:xfrm>
          <a:ln/>
        </p:spPr>
        <p:txBody>
          <a:bodyPr rIns="81279"/>
          <a:lstStyle/>
          <a:p>
            <a:pPr marL="0" indent="0"/>
            <a:r>
              <a:rPr lang="en-US" altLang="en-US" sz="4400" i="0" dirty="0">
                <a:solidFill>
                  <a:schemeClr val="bg1"/>
                </a:solidFill>
              </a:rPr>
              <a:t>Living “Lukewarm”…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18847" cy="5791200"/>
          </a:xfrm>
          <a:ln/>
        </p:spPr>
        <p:txBody>
          <a:bodyPr rIns="233680"/>
          <a:lstStyle/>
          <a:p>
            <a:pPr marL="39688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Is a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Compromising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Condition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Lukewarm is synonymous with compromise.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  It’s a transitory condition between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hot and cold!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It’s Entropy at work  (Or play!)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  <a:r>
              <a:rPr lang="en-US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Entropy explains the natural effect the “environment” has on everything in it!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“current” of the culture is always away from God!</a:t>
            </a:r>
          </a:p>
          <a:p>
            <a:pPr marL="39688" indent="0">
              <a:spcBef>
                <a:spcPts val="12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59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508125"/>
          </a:xfrm>
          <a:ln/>
        </p:spPr>
        <p:txBody>
          <a:bodyPr rIns="81279"/>
          <a:lstStyle/>
          <a:p>
            <a:pPr marL="0" indent="0"/>
            <a:r>
              <a:rPr lang="en-US" altLang="en-US" sz="4400" i="0" dirty="0">
                <a:solidFill>
                  <a:schemeClr val="bg1"/>
                </a:solidFill>
              </a:rPr>
              <a:t>Living “Lukewarm”…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18847" cy="5791200"/>
          </a:xfrm>
          <a:ln/>
        </p:spPr>
        <p:txBody>
          <a:bodyPr rIns="233680"/>
          <a:lstStyle/>
          <a:p>
            <a:pPr marL="39688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Is a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Compromising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Condition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8" indent="0" algn="ctr"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Lot progressively moved closer to Sodom, until he was contaminated by it. (Gen. 19) 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851782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Peter 2:8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“vexed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(tortured)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righteous soul from day to day”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3999" cy="5736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410412"/>
            <a:ext cx="533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“Remember Lot’s wife!”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17:31</a:t>
            </a:r>
          </a:p>
        </p:txBody>
      </p:sp>
    </p:spTree>
    <p:extLst>
      <p:ext uri="{BB962C8B-B14F-4D97-AF65-F5344CB8AC3E}">
        <p14:creationId xmlns:p14="http://schemas.microsoft.com/office/powerpoint/2010/main" val="58661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18847" cy="4600575"/>
          </a:xfrm>
          <a:ln/>
        </p:spPr>
        <p:txBody>
          <a:bodyPr rIns="233680"/>
          <a:lstStyle/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It’s a “Compromising” Condition.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6:14-16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fellowship hath righteousness with unrighteousness?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communion hath light with darkness?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concord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(harmony) 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Christ with Belial?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what part hath he that believeth with an infidel?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agreement hath the temple of God with idols?</a:t>
            </a:r>
          </a:p>
          <a:p>
            <a:pPr marL="39688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ye are the temple of the living God;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God hath said, I will dwell in them and walk in them and be their God and they shall be my people”</a:t>
            </a:r>
          </a:p>
        </p:txBody>
      </p:sp>
    </p:spTree>
    <p:extLst>
      <p:ext uri="{BB962C8B-B14F-4D97-AF65-F5344CB8AC3E}">
        <p14:creationId xmlns:p14="http://schemas.microsoft.com/office/powerpoint/2010/main" val="556705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508125"/>
          </a:xfrm>
          <a:ln/>
        </p:spPr>
        <p:txBody>
          <a:bodyPr rIns="81279"/>
          <a:lstStyle/>
          <a:p>
            <a:pPr marL="0" indent="0"/>
            <a:r>
              <a:rPr lang="en-US" altLang="en-US" sz="4400" i="0" dirty="0">
                <a:solidFill>
                  <a:schemeClr val="bg1"/>
                </a:solidFill>
              </a:rPr>
              <a:t>Living “Lukewarm”?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991600" cy="5867400"/>
          </a:xfrm>
          <a:ln/>
        </p:spPr>
        <p:txBody>
          <a:bodyPr rIns="233680"/>
          <a:lstStyle/>
          <a:p>
            <a:pPr marL="39688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Is a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Contaminated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Condition.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 pull of the world, flesh, and   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Devil not only tugs on our hearts,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it seeks to “trap and trash” it. 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12:1,2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not conformed to this world, but be ye transformed by the renewal of your mind.”</a:t>
            </a:r>
          </a:p>
          <a:p>
            <a:pPr marL="39688" indent="0">
              <a:spcBef>
                <a:spcPts val="12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 2:8 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Beware lest any man spoil you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through philosophy and vain deceit…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after the rudiments of the world…” </a:t>
            </a:r>
          </a:p>
          <a:p>
            <a:pPr marL="39688" indent="0" algn="ctr">
              <a:spcBef>
                <a:spcPts val="0"/>
              </a:spcBef>
              <a:buNone/>
            </a:pP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spcBef>
                <a:spcPts val="0"/>
              </a:spcBef>
              <a:buNone/>
            </a:pP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23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508125"/>
          </a:xfrm>
          <a:ln/>
        </p:spPr>
        <p:txBody>
          <a:bodyPr rIns="81279"/>
          <a:lstStyle/>
          <a:p>
            <a:pPr marL="0" indent="0"/>
            <a:r>
              <a:rPr lang="en-US" altLang="en-US" sz="4400" i="0" dirty="0">
                <a:solidFill>
                  <a:schemeClr val="bg1"/>
                </a:solidFill>
              </a:rPr>
              <a:t>Living “Lukewarm”?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991600" cy="4600575"/>
          </a:xfrm>
          <a:ln/>
        </p:spPr>
        <p:txBody>
          <a:bodyPr rIns="233680"/>
          <a:lstStyle/>
          <a:p>
            <a:pPr marL="39688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Is a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Contaminated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Condition.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6:17  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“Wherefore come out from among them,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be ye separate,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Lord,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touch not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unclean thing;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 will receive you, </a:t>
            </a:r>
          </a:p>
          <a:p>
            <a:pPr marL="39688" indent="0">
              <a:spcBef>
                <a:spcPts val="12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15:33 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not deceived: evil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communications 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(Companionship)  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corrupt good manners.” 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(useful habits) </a:t>
            </a:r>
          </a:p>
          <a:p>
            <a:pPr marL="39688" indent="0">
              <a:spcBef>
                <a:spcPts val="12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Micah 2:10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“Arise ye, and depart; for this is   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not your rest: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it is polluted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shall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destroy you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even with a sore destruction.” </a:t>
            </a:r>
          </a:p>
          <a:p>
            <a:pPr marL="39688" indent="0">
              <a:buNone/>
            </a:pP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8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8915400" cy="1371600"/>
          </a:xfrm>
          <a:ln/>
        </p:spPr>
        <p:txBody>
          <a:bodyPr rIns="81279"/>
          <a:lstStyle/>
          <a:p>
            <a:pPr marL="0" indent="0"/>
            <a:r>
              <a:rPr lang="en-US" altLang="en-US" sz="5400" dirty="0"/>
              <a:t>God’s Solution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3:18-22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99" y="1524000"/>
            <a:ext cx="5867400" cy="4267200"/>
          </a:xfrm>
          <a:ln/>
        </p:spPr>
        <p:txBody>
          <a:bodyPr rIns="233680"/>
          <a:lstStyle/>
          <a:p>
            <a:pPr marL="39688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Refocus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Eternity!</a:t>
            </a:r>
          </a:p>
          <a:p>
            <a:pPr marL="39688" indent="0" algn="ctr">
              <a:buNone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counsel thee to buy of me gold tried in the fire, </a:t>
            </a:r>
          </a:p>
          <a:p>
            <a:pPr marL="39688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(purged of wood, hay stubble)</a:t>
            </a:r>
          </a:p>
          <a:p>
            <a:pPr marL="39688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thou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mayest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rich; </a:t>
            </a:r>
          </a:p>
          <a:p>
            <a:pPr marL="39688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thought they were already rich!</a:t>
            </a:r>
          </a:p>
          <a:p>
            <a:pPr marL="39688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(So did the Sodomites!)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2543" y="1658645"/>
            <a:ext cx="2400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/>
              <a:t>Rev. 3:18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50165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12324" y="287045"/>
            <a:ext cx="8915400" cy="1371600"/>
          </a:xfrm>
          <a:ln/>
        </p:spPr>
        <p:txBody>
          <a:bodyPr rIns="81279"/>
          <a:lstStyle/>
          <a:p>
            <a:pPr marL="0" indent="0"/>
            <a:r>
              <a:rPr lang="en-US" altLang="en-US" sz="4400" dirty="0"/>
              <a:t>God’s Solution  Rev. 3:18-22</a:t>
            </a:r>
            <a:br>
              <a:rPr lang="en-US" altLang="en-US" sz="4400" dirty="0"/>
            </a:b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white raiment, that thou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mayest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clothed…</a:t>
            </a:r>
            <a:b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546" y="1447800"/>
            <a:ext cx="4427298" cy="4889500"/>
          </a:xfrm>
          <a:ln/>
        </p:spPr>
        <p:txBody>
          <a:bodyPr rIns="233680"/>
          <a:lstStyle/>
          <a:p>
            <a:pPr marL="39688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There’s a correlation between our “works” and our eternal “wardrobe!”</a:t>
            </a:r>
          </a:p>
          <a:p>
            <a:pPr marL="39688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rejoice …for the marriage of the Lamb is come</a:t>
            </a:r>
            <a:endParaRPr lang="en-US" sz="3600" dirty="0"/>
          </a:p>
          <a:p>
            <a:pPr marL="39688" indent="0" algn="ct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wife hath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made herself ready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19:7,8 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26521"/>
            <a:ext cx="4488102" cy="519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3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322" y="-22810"/>
            <a:ext cx="8915400" cy="1371600"/>
          </a:xfrm>
          <a:ln/>
        </p:spPr>
        <p:txBody>
          <a:bodyPr rIns="81279"/>
          <a:lstStyle/>
          <a:p>
            <a:pPr marL="0" indent="0"/>
            <a:r>
              <a:rPr lang="en-US" altLang="en-US" sz="3200" dirty="0">
                <a:solidFill>
                  <a:srgbClr val="FFFF00"/>
                </a:solidFill>
              </a:rPr>
              <a:t>“to her was granted that she should be arrayed in fine linen, clean and white:”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942"/>
            <a:ext cx="9149179" cy="56950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179958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fine linen is the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saints.”</a:t>
            </a:r>
          </a:p>
          <a:p>
            <a:r>
              <a:rPr lang="en-US" sz="2800" dirty="0"/>
              <a:t>                              </a:t>
            </a:r>
            <a:r>
              <a:rPr lang="en-US" sz="2800" dirty="0">
                <a:solidFill>
                  <a:schemeClr val="bg1"/>
                </a:solidFill>
              </a:rPr>
              <a:t>Rev 19:7,8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943600"/>
            <a:ext cx="8601722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  </a:t>
            </a:r>
            <a:r>
              <a:rPr lang="en-US" sz="3200" b="1" dirty="0" err="1">
                <a:solidFill>
                  <a:schemeClr val="bg1"/>
                </a:solidFill>
              </a:rPr>
              <a:t>Dikai’ōma</a:t>
            </a:r>
            <a:r>
              <a:rPr lang="en-US" sz="3200" b="1" dirty="0">
                <a:solidFill>
                  <a:schemeClr val="bg1"/>
                </a:solidFill>
              </a:rPr>
              <a:t>:  Equitable Deeds, decisions</a:t>
            </a:r>
          </a:p>
        </p:txBody>
      </p:sp>
    </p:spTree>
    <p:extLst>
      <p:ext uri="{BB962C8B-B14F-4D97-AF65-F5344CB8AC3E}">
        <p14:creationId xmlns:p14="http://schemas.microsoft.com/office/powerpoint/2010/main" val="368025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“Behold I come quickly and my reward is with 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1645860"/>
            <a:ext cx="5486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μισθός</a:t>
            </a:r>
            <a:r>
              <a:rPr lang="en-US" sz="3600" b="1" dirty="0"/>
              <a:t> (</a:t>
            </a:r>
            <a:r>
              <a:rPr lang="en-US" sz="3600" b="1" dirty="0" err="1"/>
              <a:t>misthos</a:t>
            </a:r>
            <a:r>
              <a:rPr lang="en-US" sz="3600" b="1" dirty="0"/>
              <a:t>) </a:t>
            </a:r>
          </a:p>
          <a:p>
            <a:pPr algn="ctr"/>
            <a:r>
              <a:rPr lang="en-US" sz="3600" b="1" dirty="0"/>
              <a:t>Pay for Service, wages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to give every man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according as his work shall be.”</a:t>
            </a:r>
          </a:p>
          <a:p>
            <a:pPr algn="ctr"/>
            <a:r>
              <a:rPr lang="en-US" sz="4400" b="1" i="1" dirty="0">
                <a:solidFill>
                  <a:schemeClr val="tx1"/>
                </a:solidFill>
                <a:latin typeface="Georgia" panose="02040502050405020303" pitchFamily="18" charset="0"/>
              </a:rPr>
              <a:t>Rev. 22:12 </a:t>
            </a:r>
            <a:endParaRPr lang="en-US" sz="48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lain" startAt="13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1202" y="29592"/>
            <a:ext cx="8915400" cy="1371600"/>
          </a:xfrm>
          <a:ln/>
        </p:spPr>
        <p:txBody>
          <a:bodyPr rIns="81279"/>
          <a:lstStyle/>
          <a:p>
            <a:pPr marL="0" indent="0"/>
            <a:r>
              <a:rPr lang="en-US" altLang="en-US" sz="4400" dirty="0"/>
              <a:t>What will your “wedding dress” look like?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" y="1523999"/>
            <a:ext cx="5313286" cy="5313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092"/>
          <a:stretch/>
        </p:blipFill>
        <p:spPr>
          <a:xfrm>
            <a:off x="4076594" y="1523999"/>
            <a:ext cx="5060009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13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73728"/>
            <a:ext cx="8915400" cy="1371600"/>
          </a:xfrm>
          <a:ln/>
        </p:spPr>
        <p:txBody>
          <a:bodyPr rIns="81279"/>
          <a:lstStyle/>
          <a:p>
            <a:pPr marL="0" indent="0"/>
            <a:r>
              <a:rPr lang="en-US" altLang="en-US" sz="4400" dirty="0"/>
              <a:t>God’s Solution  Rev. 3:18-22</a:t>
            </a:r>
            <a:br>
              <a:rPr lang="en-US" altLang="en-US" sz="4400" dirty="0"/>
            </a:br>
            <a:r>
              <a:rPr lang="en-US" altLang="en-US" sz="3200" dirty="0">
                <a:solidFill>
                  <a:srgbClr val="FFFF00"/>
                </a:solidFill>
              </a:rPr>
              <a:t>“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anoint thine eyes…, that thou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mayest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see.” </a:t>
            </a:r>
            <a:br>
              <a:rPr lang="en-US" altLang="en-US" sz="4800" dirty="0">
                <a:solidFill>
                  <a:srgbClr val="FFFF00"/>
                </a:solidFill>
              </a:rPr>
            </a:b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2543" y="1658645"/>
            <a:ext cx="2400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/>
              <a:t>Rev. 3:18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533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compromises kept  them from seeing clearly!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Pt 1:9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he that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lacketh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things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(Faith, virtue, knowledge, temperance, patience, godliness, kindness, charity)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blind, and cannot see afar off…”</a:t>
            </a:r>
          </a:p>
        </p:txBody>
      </p:sp>
    </p:spTree>
    <p:extLst>
      <p:ext uri="{BB962C8B-B14F-4D97-AF65-F5344CB8AC3E}">
        <p14:creationId xmlns:p14="http://schemas.microsoft.com/office/powerpoint/2010/main" val="3102590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76" y="1524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Pt 1:10,11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“Wherefore, brethren, give diligence to make your calling and election sure: </a:t>
            </a:r>
          </a:p>
          <a:p>
            <a:pPr algn="ctr"/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if ye do these things, ye shall never fall: </a:t>
            </a:r>
          </a:p>
          <a:p>
            <a:pPr algn="ctr"/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7" y="736266"/>
            <a:ext cx="8431585" cy="60432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1884974"/>
            <a:ext cx="6172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so an entrance shall be ministered unto you abundantly into the everlasting kingdom of our Lord and Savior Jesus Christ.”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8915400" cy="1371600"/>
          </a:xfrm>
          <a:ln/>
        </p:spPr>
        <p:txBody>
          <a:bodyPr rIns="81279"/>
          <a:lstStyle/>
          <a:p>
            <a:pPr indent="0">
              <a:spcBef>
                <a:spcPts val="0"/>
              </a:spcBef>
            </a:pPr>
            <a:r>
              <a:rPr lang="en-US" altLang="en-US" sz="4800" dirty="0"/>
              <a:t>God’s Solution  </a:t>
            </a:r>
            <a:r>
              <a:rPr lang="en-US" altLang="en-US" dirty="0"/>
              <a:t>Rev. 3:18-22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5867400" cy="4419600"/>
          </a:xfrm>
          <a:ln/>
        </p:spPr>
        <p:txBody>
          <a:bodyPr rIns="233680"/>
          <a:lstStyle/>
          <a:p>
            <a:pPr marL="39688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Rethink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values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and priorities!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many as I love,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rebuke and chasten: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zealous therefore,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Metanoe’ō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reconsider.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02544" y="1658645"/>
            <a:ext cx="2400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/>
              <a:t>Rev. 3:19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42440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8915400" cy="1371600"/>
          </a:xfrm>
          <a:ln/>
        </p:spPr>
        <p:txBody>
          <a:bodyPr rIns="81279"/>
          <a:lstStyle/>
          <a:p>
            <a:pPr indent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decision to “abort” a Baby is a tragic, but accurate picture of the folly of short sightedness. 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206" y="1524000"/>
            <a:ext cx="5334000" cy="5334000"/>
          </a:xfrm>
          <a:ln/>
        </p:spPr>
        <p:txBody>
          <a:bodyPr rIns="233680"/>
          <a:lstStyle/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sacrifices something with eternal significance  (a life)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protect or preserve (?) something Temporary!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(job, relationship, reputation,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6356" y="1658645"/>
            <a:ext cx="1952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/>
              <a:t>Ps. 139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07" y="4191000"/>
            <a:ext cx="3885493" cy="26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1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8915400" cy="1371600"/>
          </a:xfrm>
          <a:ln/>
        </p:spPr>
        <p:txBody>
          <a:bodyPr rIns="81279"/>
          <a:lstStyle/>
          <a:p>
            <a:pPr indent="0">
              <a:spcBef>
                <a:spcPts val="0"/>
              </a:spcBef>
            </a:pPr>
            <a:r>
              <a:rPr lang="en-US" altLang="en-US" sz="6000" dirty="0"/>
              <a:t>God’s Solution  </a:t>
            </a:r>
            <a:r>
              <a:rPr lang="en-US" altLang="en-US" sz="3200" dirty="0"/>
              <a:t>Rev. 3:18-22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91196"/>
            <a:ext cx="6248400" cy="4889500"/>
          </a:xfrm>
          <a:ln/>
        </p:spPr>
        <p:txBody>
          <a:bodyPr rIns="233680"/>
          <a:lstStyle/>
          <a:p>
            <a:pPr marL="39688" indent="0" algn="ctr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“</a:t>
            </a:r>
            <a:r>
              <a:rPr lang="en-US" sz="36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Rekindle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our relationship with Him.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stand at the door and knock.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If any hear my voice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open the door,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come in to him,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will sup with him, and he with me.”</a:t>
            </a:r>
          </a:p>
          <a:p>
            <a:pPr marL="39688" indent="0" algn="ctr">
              <a:spcBef>
                <a:spcPts val="0"/>
              </a:spcBef>
              <a:buNone/>
            </a:pP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2543" y="1658645"/>
            <a:ext cx="2400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/>
              <a:t>Rev. 3:20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27865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8915400" cy="1371600"/>
          </a:xfrm>
          <a:ln/>
        </p:spPr>
        <p:txBody>
          <a:bodyPr rIns="81279"/>
          <a:lstStyle/>
          <a:p>
            <a:pPr marL="0" indent="0"/>
            <a:r>
              <a:rPr lang="en-US" altLang="en-US" sz="5400" dirty="0"/>
              <a:t>So we can be fit to “</a:t>
            </a:r>
            <a:r>
              <a:rPr lang="en-US" altLang="en-US" sz="5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reign</a:t>
            </a:r>
            <a:r>
              <a:rPr lang="en-US" altLang="en-US" sz="5400" dirty="0"/>
              <a:t>” with Him!</a:t>
            </a:r>
            <a:endParaRPr lang="en-US" altLang="en-US" sz="44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58645"/>
            <a:ext cx="5410200" cy="4889500"/>
          </a:xfrm>
          <a:ln/>
        </p:spPr>
        <p:txBody>
          <a:bodyPr rIns="233680"/>
          <a:lstStyle/>
          <a:p>
            <a:pPr marL="39688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him that </a:t>
            </a:r>
            <a:r>
              <a:rPr 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overcometh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I grant to sit with me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my throne,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as I also overcame, and am set down with my Father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his throne.”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02543" y="1658645"/>
            <a:ext cx="2400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/>
              <a:t>Rev. 3:21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21550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8915400" cy="1371600"/>
          </a:xfrm>
          <a:ln/>
        </p:spPr>
        <p:txBody>
          <a:bodyPr rIns="81279"/>
          <a:lstStyle/>
          <a:p>
            <a:pPr marL="0" indent="0"/>
            <a:r>
              <a:rPr lang="en-US" altLang="en-US" sz="4400" dirty="0"/>
              <a:t>Revelation 3:22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4889500"/>
          </a:xfrm>
          <a:ln/>
        </p:spPr>
        <p:txBody>
          <a:bodyPr rIns="233680"/>
          <a:lstStyle/>
          <a:p>
            <a:pPr marL="39688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that hath an ear, let him hear what the Spirit </a:t>
            </a:r>
            <a:r>
              <a:rPr lang="en-US" sz="6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unto the churches.” </a:t>
            </a:r>
          </a:p>
        </p:txBody>
      </p:sp>
    </p:spTree>
    <p:extLst>
      <p:ext uri="{BB962C8B-B14F-4D97-AF65-F5344CB8AC3E}">
        <p14:creationId xmlns:p14="http://schemas.microsoft.com/office/powerpoint/2010/main" val="25304033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His Spirit saying to You?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5638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will you respond?</a:t>
            </a:r>
          </a:p>
        </p:txBody>
      </p:sp>
    </p:spTree>
    <p:extLst>
      <p:ext uri="{BB962C8B-B14F-4D97-AF65-F5344CB8AC3E}">
        <p14:creationId xmlns:p14="http://schemas.microsoft.com/office/powerpoint/2010/main" val="3229712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861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I am Alpha and Omega,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the beginning and the end,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8100" y="1581346"/>
            <a:ext cx="5486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the first and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the last.”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Rev. 22:13 </a:t>
            </a:r>
          </a:p>
          <a:p>
            <a:pPr marL="342900" indent="-342900">
              <a:buAutoNum type="arabicPlain" startAt="13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976" y="2362200"/>
            <a:ext cx="6375893" cy="4781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4106085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But WE want to be FIRST!</a:t>
            </a:r>
          </a:p>
        </p:txBody>
      </p:sp>
      <p:sp useBgFill="1">
        <p:nvSpPr>
          <p:cNvPr id="6" name="TextBox 5"/>
          <p:cNvSpPr txBox="1"/>
          <p:nvPr/>
        </p:nvSpPr>
        <p:spPr>
          <a:xfrm>
            <a:off x="0" y="5521216"/>
            <a:ext cx="91440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1:17-18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is before all things, and by him all things consist….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in all things he might have the preeminence. </a:t>
            </a:r>
          </a:p>
        </p:txBody>
      </p:sp>
    </p:spTree>
    <p:extLst>
      <p:ext uri="{BB962C8B-B14F-4D97-AF65-F5344CB8AC3E}">
        <p14:creationId xmlns:p14="http://schemas.microsoft.com/office/powerpoint/2010/main" val="3234002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Tug between what we want and what God wants pulls on each of us.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1114666"/>
            <a:ext cx="8763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Gal 5:16-17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“Walk in the Spirit,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not fulfil the lust of the flesh.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flesh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lusteth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Spirit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Spirit against the flesh: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contrary the one to the other: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that ye can’t do the things that ye would.”</a:t>
            </a:r>
          </a:p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“Tug” leaves us “Torn” between time and Eternity.</a:t>
            </a:r>
          </a:p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we deal with this “Tension”?</a:t>
            </a:r>
          </a:p>
        </p:txBody>
      </p:sp>
    </p:spTree>
    <p:extLst>
      <p:ext uri="{BB962C8B-B14F-4D97-AF65-F5344CB8AC3E}">
        <p14:creationId xmlns:p14="http://schemas.microsoft.com/office/powerpoint/2010/main" val="1547150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304800" y="4590344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Laodicea</a:t>
            </a:r>
            <a:b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 3:14-22</a:t>
            </a:r>
            <a:endParaRPr lang="en-US" sz="5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8915400" cy="1371600"/>
          </a:xfrm>
          <a:ln/>
        </p:spPr>
        <p:txBody>
          <a:bodyPr rIns="81279"/>
          <a:lstStyle/>
          <a:p>
            <a:pPr marL="0" indent="0"/>
            <a:r>
              <a:rPr lang="en-US" altLang="en-US" dirty="0"/>
              <a:t>The </a:t>
            </a:r>
            <a:r>
              <a:rPr lang="en-US" altLang="en-US" dirty="0" err="1"/>
              <a:t>Laodicean</a:t>
            </a:r>
            <a:r>
              <a:rPr lang="en-US" altLang="en-US" dirty="0"/>
              <a:t> believers chose the “safe” middle ground. 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959" y="1600200"/>
            <a:ext cx="5943600" cy="3886200"/>
          </a:xfrm>
          <a:ln/>
        </p:spPr>
        <p:txBody>
          <a:bodyPr rIns="233680"/>
          <a:lstStyle/>
          <a:p>
            <a:pPr marL="39688" indent="0" algn="ctr">
              <a:buNone/>
            </a:pPr>
            <a:r>
              <a:rPr lang="en-US" alt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know thy works,</a:t>
            </a:r>
          </a:p>
          <a:p>
            <a:pPr marL="39688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thou art neither cold nor hot: </a:t>
            </a:r>
          </a:p>
          <a:p>
            <a:pPr marL="39688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thou wert cold or hot.”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1524000"/>
            <a:ext cx="2176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/>
              <a:t>Rev. 3:15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8915400" cy="1371600"/>
          </a:xfrm>
          <a:ln/>
        </p:spPr>
        <p:txBody>
          <a:bodyPr rIns="81279"/>
          <a:lstStyle/>
          <a:p>
            <a:pPr marL="0" indent="0"/>
            <a:r>
              <a:rPr lang="en-US" altLang="en-US" sz="4400" dirty="0"/>
              <a:t>God revealed the effects of their choice</a:t>
            </a:r>
            <a:r>
              <a:rPr lang="en-US" altLang="en-US" sz="3600" dirty="0"/>
              <a:t>. 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783" y="1447800"/>
            <a:ext cx="5867400" cy="4419600"/>
          </a:xfrm>
          <a:ln/>
        </p:spPr>
        <p:txBody>
          <a:bodyPr rIns="233680"/>
          <a:lstStyle/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 then because thou art lukewarm,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neither cold nor hot,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US" alt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spue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thee</a:t>
            </a:r>
          </a:p>
          <a:p>
            <a:pPr marL="39688" indent="0" algn="ctr"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eme’ō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vomit)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of my mouth.”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02544" y="1658645"/>
            <a:ext cx="2400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/>
              <a:t>Rev. 3:16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59182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indent="0">
              <a:buNone/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attitude “nauseates” God! </a:t>
            </a:r>
            <a:endParaRPr lang="en-US" alt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508125"/>
          </a:xfrm>
          <a:ln/>
        </p:spPr>
        <p:txBody>
          <a:bodyPr rIns="81279"/>
          <a:lstStyle/>
          <a:p>
            <a:pPr marL="0" indent="0"/>
            <a:r>
              <a:rPr lang="en-US" altLang="en-US" sz="4400" i="0" dirty="0">
                <a:solidFill>
                  <a:schemeClr val="bg1"/>
                </a:solidFill>
              </a:rPr>
              <a:t>What’s God’s Problem with living “Lukewarm”?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600575"/>
          </a:xfrm>
          <a:ln/>
        </p:spPr>
        <p:txBody>
          <a:bodyPr rIns="233680"/>
          <a:lstStyle/>
          <a:p>
            <a:pPr marL="782638" indent="-742950">
              <a:buAutoNum type="arabicPeriod"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a “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Comfortable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Condition. </a:t>
            </a:r>
          </a:p>
          <a:p>
            <a:pPr marL="39688" indent="0"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Here we’re “self sufficient”.   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 3:17 </a:t>
            </a:r>
          </a:p>
          <a:p>
            <a:pPr marL="39688" indent="0" algn="ctr">
              <a:buNone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sayest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 am rich, and increased with goods and have need of nothing;” </a:t>
            </a: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Ph. 3:19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mind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(focus on)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earthly things.”</a:t>
            </a: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6:19,20 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“lay not up for yourselves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treasures on earth…for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your treasure is, your heart shall be.” </a:t>
            </a: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36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508125"/>
          </a:xfrm>
          <a:ln/>
        </p:spPr>
        <p:txBody>
          <a:bodyPr rIns="81279"/>
          <a:lstStyle/>
          <a:p>
            <a:pPr marL="0" indent="0"/>
            <a:r>
              <a:rPr lang="en-US" altLang="en-US" sz="4400" i="0" dirty="0">
                <a:solidFill>
                  <a:schemeClr val="bg1"/>
                </a:solidFill>
              </a:rPr>
              <a:t>Living “Lukewarm”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5943600"/>
          </a:xfrm>
          <a:ln/>
        </p:spPr>
        <p:txBody>
          <a:bodyPr rIns="233680"/>
          <a:lstStyle/>
          <a:p>
            <a:pPr marL="782638" indent="-742950">
              <a:buAutoNum type="arabicPeriod"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 “Comfortable” Condition. </a:t>
            </a:r>
          </a:p>
          <a:p>
            <a:pPr marL="39688" indent="0"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Why would God say he’d rather we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be “cold or hot” than lukewarm?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“Cold” Christian knows his condition.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They can recognize God’s conviction and if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they respond, are cleansed.  (1 Jn. 1:9)  </a:t>
            </a:r>
          </a:p>
          <a:p>
            <a:pPr marL="39688" indent="0">
              <a:spcBef>
                <a:spcPts val="18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The “Lukewarm” Christians deceives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themselves through rationalizations….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“blinds” them to their true condition.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Cor. 4:4; 2 Peter 1:9; 1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1:6)</a:t>
            </a:r>
          </a:p>
        </p:txBody>
      </p:sp>
    </p:spTree>
    <p:extLst>
      <p:ext uri="{BB962C8B-B14F-4D97-AF65-F5344CB8AC3E}">
        <p14:creationId xmlns:p14="http://schemas.microsoft.com/office/powerpoint/2010/main" val="2144440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venStar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SevenStars</Template>
  <TotalTime>618</TotalTime>
  <Pages>0</Pages>
  <Words>1603</Words>
  <Characters>0</Characters>
  <Application>Microsoft Office PowerPoint</Application>
  <PresentationFormat>On-screen Show (4:3)</PresentationFormat>
  <Lines>0</Lines>
  <Paragraphs>182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Georgia</vt:lpstr>
      <vt:lpstr>Lucida Grande</vt:lpstr>
      <vt:lpstr>Times New Roman</vt:lpstr>
      <vt:lpstr>Wingdings</vt:lpstr>
      <vt:lpstr>ヒラギノ明朝 Pro W6</vt:lpstr>
      <vt:lpstr>ヒラギノ角ゴ Pro W3</vt:lpstr>
      <vt:lpstr>SevenStars</vt:lpstr>
      <vt:lpstr>Default Design</vt:lpstr>
      <vt:lpstr>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Lessons from Laodicea Revelation 3:14-22</vt:lpstr>
      <vt:lpstr>The Laodicean believers chose the “safe” middle ground.  </vt:lpstr>
      <vt:lpstr>God revealed the effects of their choice.  </vt:lpstr>
      <vt:lpstr>What’s God’s Problem with living “Lukewarm”?</vt:lpstr>
      <vt:lpstr>Living “Lukewarm”</vt:lpstr>
      <vt:lpstr>Living “Lukewarm”…</vt:lpstr>
      <vt:lpstr>Living “Lukewarm”…</vt:lpstr>
      <vt:lpstr>Living “Lukewarm”…</vt:lpstr>
      <vt:lpstr>Living “Lukewarm”…</vt:lpstr>
      <vt:lpstr>PowerPoint Presentation</vt:lpstr>
      <vt:lpstr>Living “Lukewarm”?</vt:lpstr>
      <vt:lpstr>Living “Lukewarm”?</vt:lpstr>
      <vt:lpstr>God’s Solution Rev. 3:18-22</vt:lpstr>
      <vt:lpstr>God’s Solution  Rev. 3:18-22 “and white raiment, that thou mayest be clothed… </vt:lpstr>
      <vt:lpstr>“to her was granted that she should be arrayed in fine linen, clean and white:” </vt:lpstr>
      <vt:lpstr>What will your “wedding dress” look like?</vt:lpstr>
      <vt:lpstr>God’s Solution  Rev. 3:18-22 “and anoint thine eyes…, that thou mayest see.”  </vt:lpstr>
      <vt:lpstr>PowerPoint Presentation</vt:lpstr>
      <vt:lpstr>God’s Solution  Rev. 3:18-22</vt:lpstr>
      <vt:lpstr>The decision to “abort” a Baby is a tragic, but accurate picture of the folly of short sightedness.  </vt:lpstr>
      <vt:lpstr>God’s Solution  Rev. 3:18-22</vt:lpstr>
      <vt:lpstr>So we can be fit to “reign” with Him!</vt:lpstr>
      <vt:lpstr>Revelation 3:22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Keith Peters</cp:lastModifiedBy>
  <cp:revision>48</cp:revision>
  <dcterms:created xsi:type="dcterms:W3CDTF">2015-04-28T20:46:50Z</dcterms:created>
  <dcterms:modified xsi:type="dcterms:W3CDTF">2017-01-26T20:54:30Z</dcterms:modified>
</cp:coreProperties>
</file>