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4" r:id="rId3"/>
  </p:sldMasterIdLst>
  <p:notesMasterIdLst>
    <p:notesMasterId r:id="rId36"/>
  </p:notesMasterIdLst>
  <p:sldIdLst>
    <p:sldId id="532" r:id="rId4"/>
    <p:sldId id="669" r:id="rId5"/>
    <p:sldId id="714" r:id="rId6"/>
    <p:sldId id="689" r:id="rId7"/>
    <p:sldId id="693" r:id="rId8"/>
    <p:sldId id="695" r:id="rId9"/>
    <p:sldId id="696" r:id="rId10"/>
    <p:sldId id="691" r:id="rId11"/>
    <p:sldId id="716" r:id="rId12"/>
    <p:sldId id="717" r:id="rId13"/>
    <p:sldId id="718" r:id="rId14"/>
    <p:sldId id="699" r:id="rId15"/>
    <p:sldId id="700" r:id="rId16"/>
    <p:sldId id="701" r:id="rId17"/>
    <p:sldId id="697" r:id="rId18"/>
    <p:sldId id="702" r:id="rId19"/>
    <p:sldId id="692" r:id="rId20"/>
    <p:sldId id="712" r:id="rId21"/>
    <p:sldId id="703" r:id="rId22"/>
    <p:sldId id="704" r:id="rId23"/>
    <p:sldId id="706" r:id="rId24"/>
    <p:sldId id="707" r:id="rId25"/>
    <p:sldId id="709" r:id="rId26"/>
    <p:sldId id="667" r:id="rId27"/>
    <p:sldId id="670" r:id="rId28"/>
    <p:sldId id="671" r:id="rId29"/>
    <p:sldId id="690" r:id="rId30"/>
    <p:sldId id="688" r:id="rId31"/>
    <p:sldId id="668" r:id="rId32"/>
    <p:sldId id="710" r:id="rId33"/>
    <p:sldId id="711" r:id="rId34"/>
    <p:sldId id="713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226" autoAdjust="0"/>
  </p:normalViewPr>
  <p:slideViewPr>
    <p:cSldViewPr snapToGrid="0">
      <p:cViewPr varScale="1">
        <p:scale>
          <a:sx n="76" d="100"/>
          <a:sy n="76" d="100"/>
        </p:scale>
        <p:origin x="109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1:20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2:1,2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ADD69-6857-4197-8E41-957C26F056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41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172B-854B-4E0C-9B71-44EC894EF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596167" y="4537261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823841" y="5068814"/>
            <a:ext cx="109016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228600" y="152400"/>
            <a:ext cx="11734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leads us to only one other conclusion,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of supernatural creation.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cannot accept that on philosophical grounds;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choose to believe the impossible: </a:t>
            </a:r>
          </a:p>
          <a:p>
            <a:pPr algn="ctr"/>
            <a:endParaRPr lang="en-US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B6386482-B283-4EDD-91F3-1F888EE0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" y="4340781"/>
            <a:ext cx="2540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1D0829-1673-47E5-AFC3-961B64B17329}"/>
              </a:ext>
            </a:extLst>
          </p:cNvPr>
          <p:cNvSpPr txBox="1"/>
          <p:nvPr/>
        </p:nvSpPr>
        <p:spPr>
          <a:xfrm>
            <a:off x="2668571" y="4191000"/>
            <a:ext cx="9294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life arose spontaneously by chance!"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("The Origin of Life," Scientific American, 191:48, May 1954).</a:t>
            </a: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64EFF4ED-A347-448C-A101-FC3C40CDE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0"/>
            <a:ext cx="2540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5257F-862E-4723-B654-299578E11F1A}"/>
              </a:ext>
            </a:extLst>
          </p:cNvPr>
          <p:cNvSpPr txBox="1"/>
          <p:nvPr/>
        </p:nvSpPr>
        <p:spPr>
          <a:xfrm>
            <a:off x="2538445" y="228600"/>
            <a:ext cx="95773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 in God!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 choose to believe in that which I know is scientifically impossible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3672C-E48C-4DCD-925C-B21C7D08D547}"/>
              </a:ext>
            </a:extLst>
          </p:cNvPr>
          <p:cNvSpPr txBox="1"/>
          <p:nvPr/>
        </p:nvSpPr>
        <p:spPr>
          <a:xfrm>
            <a:off x="76200" y="3730658"/>
            <a:ext cx="1181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Spontaneous generation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leading to evolution.”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“Frontiers of Modern Biology to Theories of Origin of Life”  (Ney York: Houghton Mifflin, </a:t>
            </a:r>
            <a:r>
              <a:rPr lang="en-US" sz="3200" dirty="0">
                <a:solidFill>
                  <a:schemeClr val="bg1"/>
                </a:solidFill>
              </a:rPr>
              <a:t>1972 P. 187)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effective, beneficial)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co-perception)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What does God mean by “co-perception”?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Someone/thing will influence our perception!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20:27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of man is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candle of 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searching all the inward parts …” 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36:9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with thee is the fountain of life: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thy light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we see light.”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119:105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word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lamp unto my feet,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light unto my path.” </a:t>
            </a:r>
          </a:p>
        </p:txBody>
      </p:sp>
    </p:spTree>
    <p:extLst>
      <p:ext uri="{BB962C8B-B14F-4D97-AF65-F5344CB8AC3E}">
        <p14:creationId xmlns:p14="http://schemas.microsoft.com/office/powerpoint/2010/main" val="35823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0"/>
            <a:ext cx="121183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 1:5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conscience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What does God mean by “co-perception”?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Someone/thing will influence our perception!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 Satan seeks to obscure our perception!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4:4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god of this world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blindeth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typhlo’ō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obscures/dims)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(noema: perception, purpose)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what Jesus said about Satan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those he influences!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8:44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your father the Devil, and the lusts of your Father ye will do.  He was a murderer from the beginning, and abode not in the truth, because there is no truth in him.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lie,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own: for he is a liar,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father of it.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GREAT TEACHER: Jesus Taught with Irrefutable Logic - Christian ...">
            <a:extLst>
              <a:ext uri="{FF2B5EF4-FFF2-40B4-BE49-F238E27FC236}">
                <a16:creationId xmlns:a16="http://schemas.microsoft.com/office/drawing/2014/main" id="{3A0889BE-8E2E-9C43-A827-9ADAB99C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48" y="3072348"/>
            <a:ext cx="5696564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C839C-55EE-2573-4617-74A38329B6C7}"/>
              </a:ext>
            </a:extLst>
          </p:cNvPr>
          <p:cNvSpPr txBox="1"/>
          <p:nvPr/>
        </p:nvSpPr>
        <p:spPr>
          <a:xfrm>
            <a:off x="149010" y="3916342"/>
            <a:ext cx="63555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because I tell you the truth,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believe me not.”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4400" b="1" dirty="0">
                <a:latin typeface="Algerian" panose="04020705040A02060702" pitchFamily="82" charset="0"/>
              </a:rPr>
              <a:t>god’s commandment</a:t>
            </a:r>
            <a:r>
              <a:rPr lang="en-US" sz="5400" b="1" dirty="0">
                <a:latin typeface="Algerian" panose="04020705040A02060702" pitchFamily="82" charset="0"/>
              </a:rPr>
              <a:t>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1:5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conscience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(beneficial co-perception)</a:t>
            </a:r>
          </a:p>
          <a:p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persuasion, conviction, trust) </a:t>
            </a: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(from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assent,  agree, and commit to)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unfeigned: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anypok’ritos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sincere, genuine)</a:t>
            </a: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600" b="1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36844" y="23672"/>
            <a:ext cx="1211831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end of the commandment is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…Faith unfeigned”</a:t>
            </a: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Unfeigned (sincere) Faith involves a conviction:</a:t>
            </a: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That something/someone is true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14:6; Ps 119:160)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agreement/commitment to cooperate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(partner) with it/Him! 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11:6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“without faith it is impossible to please him: for he that cometh to God must believe that he is,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he is a rewarder of them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diligently seek him.” </a:t>
            </a:r>
          </a:p>
          <a:p>
            <a:endParaRPr lang="en-US" sz="6600" b="1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latin typeface="Algerian" panose="04020705040A02060702" pitchFamily="82" charset="0"/>
              </a:rPr>
              <a:t>God’s Commandment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Tim 1:5 </a:t>
            </a:r>
            <a:endParaRPr lang="en-US" sz="4400" b="1" dirty="0">
              <a:latin typeface="Algerian" panose="04020705040A02060702" pitchFamily="82" charset="0"/>
            </a:endParaRPr>
          </a:p>
          <a:p>
            <a:r>
              <a:rPr lang="en-US" sz="4400" b="1" dirty="0">
                <a:latin typeface="Algerian" panose="04020705040A02060702" pitchFamily="82" charset="0"/>
              </a:rPr>
              <a:t>2. god’s charge</a:t>
            </a:r>
            <a:r>
              <a:rPr lang="en-US" sz="5400" b="1" dirty="0">
                <a:latin typeface="Algerian" panose="04020705040A02060702" pitchFamily="82" charset="0"/>
              </a:rPr>
              <a:t>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1:18 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commit”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“Charge”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parangeli’a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transmit orders </a:t>
            </a:r>
          </a:p>
          <a:p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{from a superior officer})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(near)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angelo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(angel, messenger)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149010" y="160835"/>
            <a:ext cx="5433523" cy="653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2400" b="1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40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2:1,2 </a:t>
            </a:r>
            <a:r>
              <a:rPr lang="en-US" sz="40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“Unto the angel of the church of Ephesus write;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things saith he that </a:t>
            </a:r>
            <a:r>
              <a:rPr lang="en-US" sz="4000" b="1" i="1" dirty="0" err="1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holdeth</a:t>
            </a:r>
            <a:r>
              <a:rPr lang="en-US" sz="40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seven stars in his right hand,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walketh in the midst of the seven golden candlesticks;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know thy works…”</a:t>
            </a:r>
            <a:endParaRPr lang="en-US" sz="2800" b="1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mong the Lampstands | Corowa Presbyterian Church">
            <a:extLst>
              <a:ext uri="{FF2B5EF4-FFF2-40B4-BE49-F238E27FC236}">
                <a16:creationId xmlns:a16="http://schemas.microsoft.com/office/drawing/2014/main" id="{43DF2033-CE18-940C-DFD2-0F683FB29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15889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 sz="593" dirty="0"/>
            </a:br>
            <a:endParaRPr lang="en-US" sz="59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4C3F9-1063-7625-4CC0-4B2532BECA00}"/>
              </a:ext>
            </a:extLst>
          </p:cNvPr>
          <p:cNvSpPr txBox="1"/>
          <p:nvPr/>
        </p:nvSpPr>
        <p:spPr>
          <a:xfrm>
            <a:off x="5953962" y="81711"/>
            <a:ext cx="6322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1:20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9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0"/>
            <a:ext cx="12118312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commit”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“Charge”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parangeli’a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transmit orders)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Who were these orders ultimately from?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General Jesus! 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Cor 11:23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I have received of the Lord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that which I also delivered unto you.”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11:18-20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power is given unto me in heaven and earth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…Go ye therefore and teach…baptize, disciple”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commit”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paratith’ēmi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deposit beside/near)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as a sacred trust!</a:t>
            </a:r>
            <a:endParaRPr lang="en-US" sz="7200" b="1" dirty="0">
              <a:solidFill>
                <a:srgbClr val="0000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97107" y="160835"/>
            <a:ext cx="12094893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invisible war being waged for the hearts and souls of humanity.</a:t>
            </a:r>
          </a:p>
          <a:p>
            <a:endParaRPr lang="en-US" sz="337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D730C-E112-3447-10CA-EE2AEF989351}"/>
              </a:ext>
            </a:extLst>
          </p:cNvPr>
          <p:cNvSpPr txBox="1"/>
          <p:nvPr/>
        </p:nvSpPr>
        <p:spPr>
          <a:xfrm>
            <a:off x="149010" y="1905506"/>
            <a:ext cx="115882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Bible repeatedly warns us about the nature of this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conflict,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3D0B7-EACC-ED79-24A8-22470423D15D}"/>
              </a:ext>
            </a:extLst>
          </p:cNvPr>
          <p:cNvSpPr txBox="1"/>
          <p:nvPr/>
        </p:nvSpPr>
        <p:spPr>
          <a:xfrm>
            <a:off x="-72423" y="3429000"/>
            <a:ext cx="6216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well as the Powers and personalities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behind this struggle. </a:t>
            </a:r>
          </a:p>
        </p:txBody>
      </p:sp>
      <p:pic>
        <p:nvPicPr>
          <p:cNvPr id="2054" name="Picture 6" descr="A tale of two lions">
            <a:extLst>
              <a:ext uri="{FF2B5EF4-FFF2-40B4-BE49-F238E27FC236}">
                <a16:creationId xmlns:a16="http://schemas.microsoft.com/office/drawing/2014/main" id="{363AE2F3-211F-078A-E1D8-5FFC024D5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93969"/>
            <a:ext cx="6096000" cy="32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35112-B023-3181-BA0D-42A893D8001A}"/>
              </a:ext>
            </a:extLst>
          </p:cNvPr>
          <p:cNvSpPr txBox="1"/>
          <p:nvPr/>
        </p:nvSpPr>
        <p:spPr>
          <a:xfrm>
            <a:off x="6144553" y="6050834"/>
            <a:ext cx="244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 Pt 5:8,9</a:t>
            </a:r>
          </a:p>
        </p:txBody>
      </p:sp>
    </p:spTree>
    <p:extLst>
      <p:ext uri="{BB962C8B-B14F-4D97-AF65-F5344CB8AC3E}">
        <p14:creationId xmlns:p14="http://schemas.microsoft.com/office/powerpoint/2010/main" val="35413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lgerian" panose="04020705040A02060702" pitchFamily="82" charset="0"/>
              </a:rPr>
              <a:t>2. god’s charge</a:t>
            </a:r>
            <a:r>
              <a:rPr lang="en-US" sz="5400" b="1" dirty="0">
                <a:latin typeface="Algerian" panose="04020705040A02060702" pitchFamily="82" charset="0"/>
              </a:rPr>
              <a:t>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1:18 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commit” </a:t>
            </a:r>
          </a:p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Who?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…”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Paul was the original messenger,  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Timothy was the original recipient;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are the ultimate recipient!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Tim. 3:16,17)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Once delivered, who was/is responsible for it?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This is the consistent pattern of scripture!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(See Heb. 13:17)</a:t>
            </a:r>
          </a:p>
        </p:txBody>
      </p:sp>
    </p:spTree>
    <p:extLst>
      <p:ext uri="{BB962C8B-B14F-4D97-AF65-F5344CB8AC3E}">
        <p14:creationId xmlns:p14="http://schemas.microsoft.com/office/powerpoint/2010/main" val="30159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on DiCianni &quot;The Legacy&quot; Canvas | Spiritual art, Jesus art, Biblical art">
            <a:extLst>
              <a:ext uri="{FF2B5EF4-FFF2-40B4-BE49-F238E27FC236}">
                <a16:creationId xmlns:a16="http://schemas.microsoft.com/office/drawing/2014/main" id="{1CE6F1EF-DE95-7B22-0F6B-CD7B95B98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2273" b="2"/>
          <a:stretch/>
        </p:blipFill>
        <p:spPr bwMode="auto">
          <a:xfrm>
            <a:off x="149009" y="1039955"/>
            <a:ext cx="6842917" cy="5738201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6603878" y="1134042"/>
            <a:ext cx="5588122" cy="5164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God’s messenger this morning?</a:t>
            </a:r>
            <a:endParaRPr lang="en-US" sz="4400" b="1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800" b="1" i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responsible for receiving and responding to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(acting on)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message?</a:t>
            </a:r>
            <a:endParaRPr lang="en-US" sz="4400" b="1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 sz="593" dirty="0"/>
            </a:br>
            <a:endParaRPr lang="en-US" sz="59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661FF-A6BF-3D5D-BA5D-6842E4E39924}"/>
              </a:ext>
            </a:extLst>
          </p:cNvPr>
          <p:cNvSpPr txBox="1"/>
          <p:nvPr/>
        </p:nvSpPr>
        <p:spPr>
          <a:xfrm>
            <a:off x="0" y="263556"/>
            <a:ext cx="12192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Tim 1:18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commit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thee</a:t>
            </a:r>
            <a:r>
              <a:rPr lang="en-US" sz="4000" b="1" i="1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lgerian" panose="04020705040A02060702" pitchFamily="82" charset="0"/>
              </a:rPr>
              <a:t>2. god’s charge</a:t>
            </a:r>
            <a:r>
              <a:rPr lang="en-US" sz="5400" b="1" dirty="0">
                <a:latin typeface="Algerian" panose="04020705040A02060702" pitchFamily="82" charset="0"/>
              </a:rPr>
              <a:t>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1:18 </a:t>
            </a:r>
          </a:p>
          <a:p>
            <a:pPr marL="914400" indent="-914400"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What?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commit” </a:t>
            </a:r>
          </a:p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Who?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commit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thee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…”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thou by them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mightest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war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 good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(kalos: virtuous, valuable, worthy)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Warfare”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stratei’a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contend {in military service})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 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was needful to write…and exhort you that ye should earnestly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faith…”</a:t>
            </a:r>
          </a:p>
          <a:p>
            <a:pPr algn="ctr">
              <a:spcBef>
                <a:spcPts val="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Epagōniz’omai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fight for, struggle</a:t>
            </a:r>
          </a:p>
        </p:txBody>
      </p:sp>
    </p:spTree>
    <p:extLst>
      <p:ext uri="{BB962C8B-B14F-4D97-AF65-F5344CB8AC3E}">
        <p14:creationId xmlns:p14="http://schemas.microsoft.com/office/powerpoint/2010/main" val="3929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1:18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…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war a good Warfare”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How?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1:19-20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“Holding faith,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(conviction of God’s truth)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good conscience;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(clear co-perception)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some having put away concerning faith </a:t>
            </a:r>
          </a:p>
          <a:p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lain" startAt="20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whom is Hymenaeus and Alexander;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I have delivered unto Satan,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learn not to blaspheme.”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96B8D-C867-4830-AC73-44EA6CC76E9E}"/>
              </a:ext>
            </a:extLst>
          </p:cNvPr>
          <p:cNvSpPr txBox="1"/>
          <p:nvPr/>
        </p:nvSpPr>
        <p:spPr>
          <a:xfrm>
            <a:off x="904352" y="3906752"/>
            <a:ext cx="12118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made shipwreck: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nauageō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tranded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987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50" y="-60630"/>
            <a:ext cx="12212650" cy="6857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-785460" y="4624038"/>
            <a:ext cx="12695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12:30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is not with me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is against me!”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A1340-5E6B-65CA-9A6A-D5F61130474D}"/>
              </a:ext>
            </a:extLst>
          </p:cNvPr>
          <p:cNvSpPr txBox="1"/>
          <p:nvPr/>
        </p:nvSpPr>
        <p:spPr>
          <a:xfrm>
            <a:off x="-692728" y="2651541"/>
            <a:ext cx="10520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age-old conflict,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neutral ground!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" y="0"/>
            <a:ext cx="12212650" cy="6857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-198146" y="2815725"/>
            <a:ext cx="122126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“sides”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(Jesus and Satan)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work in the midst of the storms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life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82B8C-A28B-CC06-E411-A35BD97F7D7D}"/>
              </a:ext>
            </a:extLst>
          </p:cNvPr>
          <p:cNvSpPr txBox="1"/>
          <p:nvPr/>
        </p:nvSpPr>
        <p:spPr>
          <a:xfrm>
            <a:off x="282393" y="4801576"/>
            <a:ext cx="1194588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we’re not firmly anchored to Christ: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b="1" i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faith”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(Heb. 8:17-19)  </a:t>
            </a:r>
          </a:p>
        </p:txBody>
      </p:sp>
    </p:spTree>
    <p:extLst>
      <p:ext uri="{BB962C8B-B14F-4D97-AF65-F5344CB8AC3E}">
        <p14:creationId xmlns:p14="http://schemas.microsoft.com/office/powerpoint/2010/main" val="15888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19"/>
          <a:stretch/>
        </p:blipFill>
        <p:spPr>
          <a:xfrm>
            <a:off x="14483" y="-57579"/>
            <a:ext cx="1221265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99071" y="3458662"/>
            <a:ext cx="11979047" cy="1508105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some having put away concerning faith,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made shipwreck: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D356-61A8-CB11-6EEF-771EFD279C6F}"/>
              </a:ext>
            </a:extLst>
          </p:cNvPr>
          <p:cNvSpPr txBox="1"/>
          <p:nvPr/>
        </p:nvSpPr>
        <p:spPr>
          <a:xfrm>
            <a:off x="-120042" y="0"/>
            <a:ext cx="12481701" cy="1107996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end up ”shipwrecked!”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B0C05-160B-7DC0-C141-4A21C15CFA94}"/>
              </a:ext>
            </a:extLst>
          </p:cNvPr>
          <p:cNvSpPr txBox="1"/>
          <p:nvPr/>
        </p:nvSpPr>
        <p:spPr>
          <a:xfrm>
            <a:off x="58878" y="1234462"/>
            <a:ext cx="12059434" cy="2339102"/>
          </a:xfrm>
          <a:prstGeom prst="rect">
            <a:avLst/>
          </a:prstGeom>
          <a:solidFill>
            <a:schemeClr val="bg1">
              <a:alpha val="6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1Tim. 1:18-20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charge I commit unto thee…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thou mayest war a good warfare,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faith and a good conscience.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72B09-5821-BACD-1F9F-2A9013E4FBE8}"/>
              </a:ext>
            </a:extLst>
          </p:cNvPr>
          <p:cNvSpPr txBox="1"/>
          <p:nvPr/>
        </p:nvSpPr>
        <p:spPr>
          <a:xfrm>
            <a:off x="149010" y="4966767"/>
            <a:ext cx="6623277" cy="1446550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whom are Hymenaeus and Alexander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213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50" y="-60630"/>
            <a:ext cx="12212650" cy="6857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15DCC-C186-5F2E-EA7A-4342C70A4E34}"/>
              </a:ext>
            </a:extLst>
          </p:cNvPr>
          <p:cNvSpPr txBox="1"/>
          <p:nvPr/>
        </p:nvSpPr>
        <p:spPr>
          <a:xfrm>
            <a:off x="5039590" y="3650177"/>
            <a:ext cx="6936371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“whom I have delivered unto Satan,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learn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to blaspheme.” </a:t>
            </a:r>
          </a:p>
        </p:txBody>
      </p:sp>
    </p:spTree>
    <p:extLst>
      <p:ext uri="{BB962C8B-B14F-4D97-AF65-F5344CB8AC3E}">
        <p14:creationId xmlns:p14="http://schemas.microsoft.com/office/powerpoint/2010/main" val="309574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2650" cy="6857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-241473" y="0"/>
            <a:ext cx="8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some…have made shipwreck”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674E6-2BF2-3AB6-8B4D-C1047C19356B}"/>
              </a:ext>
            </a:extLst>
          </p:cNvPr>
          <p:cNvSpPr txBox="1"/>
          <p:nvPr/>
        </p:nvSpPr>
        <p:spPr>
          <a:xfrm>
            <a:off x="4416136" y="5127505"/>
            <a:ext cx="762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which side they’re rowing toward!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469C5-8FB1-C77A-C811-6E68FF68D916}"/>
              </a:ext>
            </a:extLst>
          </p:cNvPr>
          <p:cNvSpPr txBox="1"/>
          <p:nvPr/>
        </p:nvSpPr>
        <p:spPr>
          <a:xfrm>
            <a:off x="590341" y="2644170"/>
            <a:ext cx="74207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Worse!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7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302"/>
          <a:stretch/>
        </p:blipFill>
        <p:spPr>
          <a:xfrm>
            <a:off x="0" y="0"/>
            <a:ext cx="12212650" cy="6697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1D47-CCFB-0E3C-DCD7-31FCF5EB5893}"/>
              </a:ext>
            </a:extLst>
          </p:cNvPr>
          <p:cNvSpPr txBox="1"/>
          <p:nvPr/>
        </p:nvSpPr>
        <p:spPr>
          <a:xfrm>
            <a:off x="-185284" y="5345419"/>
            <a:ext cx="12505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FD08F-E6A1-DD60-A347-4A82DB507B27}"/>
              </a:ext>
            </a:extLst>
          </p:cNvPr>
          <p:cNvSpPr txBox="1"/>
          <p:nvPr/>
        </p:nvSpPr>
        <p:spPr>
          <a:xfrm>
            <a:off x="-112525" y="1146936"/>
            <a:ext cx="79790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</a:rPr>
              <a:t>2 Tim 2:17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their word will eat as doth a canker: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(gangrene)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whom is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Hymen’aeus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</a:p>
          <a:p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0758-B867-3D7E-8D26-6486FBB942F4}"/>
              </a:ext>
            </a:extLst>
          </p:cNvPr>
          <p:cNvSpPr txBox="1"/>
          <p:nvPr/>
        </p:nvSpPr>
        <p:spPr>
          <a:xfrm>
            <a:off x="149010" y="5268475"/>
            <a:ext cx="111586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concerning the truth have erred,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overthrow the faith of some.”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33423-6803-FE03-87D3-2A0DE8DE4A4E}"/>
              </a:ext>
            </a:extLst>
          </p:cNvPr>
          <p:cNvSpPr txBox="1"/>
          <p:nvPr/>
        </p:nvSpPr>
        <p:spPr>
          <a:xfrm>
            <a:off x="719019" y="142014"/>
            <a:ext cx="1206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Poison of Partnering with Satan!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54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9F688-305B-F0A0-31E0-50AC5A04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6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63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D1D47-CCFB-0E3C-DCD7-31FCF5EB5893}"/>
              </a:ext>
            </a:extLst>
          </p:cNvPr>
          <p:cNvSpPr txBox="1"/>
          <p:nvPr/>
        </p:nvSpPr>
        <p:spPr>
          <a:xfrm>
            <a:off x="-185284" y="5345419"/>
            <a:ext cx="12505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E3D10-FDCB-D79B-FCFD-FC2B2FF75F5D}"/>
              </a:ext>
            </a:extLst>
          </p:cNvPr>
          <p:cNvSpPr txBox="1"/>
          <p:nvPr/>
        </p:nvSpPr>
        <p:spPr>
          <a:xfrm>
            <a:off x="-128387" y="0"/>
            <a:ext cx="123203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often spoke of this cosmic conflict and the choices before us, and warned: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thief cometh not but for to steal,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kill, and to destroy: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come that they might have life,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have it more abundantly.”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10:10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choices place us in of Partnership with either this thief or the Shepherd. </a:t>
            </a:r>
          </a:p>
        </p:txBody>
      </p:sp>
    </p:spTree>
    <p:extLst>
      <p:ext uri="{BB962C8B-B14F-4D97-AF65-F5344CB8AC3E}">
        <p14:creationId xmlns:p14="http://schemas.microsoft.com/office/powerpoint/2010/main" val="20747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My Sheep hear My Voice | Godsloveandlaw's Blog">
            <a:extLst>
              <a:ext uri="{FF2B5EF4-FFF2-40B4-BE49-F238E27FC236}">
                <a16:creationId xmlns:a16="http://schemas.microsoft.com/office/drawing/2014/main" id="{B62A676F-81A4-4A38-5A57-55E5D90DA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201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 sz="593" dirty="0"/>
            </a:br>
            <a:endParaRPr lang="en-US" sz="59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D1D47-CCFB-0E3C-DCD7-31FCF5EB5893}"/>
              </a:ext>
            </a:extLst>
          </p:cNvPr>
          <p:cNvSpPr txBox="1"/>
          <p:nvPr/>
        </p:nvSpPr>
        <p:spPr>
          <a:xfrm>
            <a:off x="-185284" y="5345419"/>
            <a:ext cx="12505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12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2650" cy="6857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674E6-2BF2-3AB6-8B4D-C1047C19356B}"/>
              </a:ext>
            </a:extLst>
          </p:cNvPr>
          <p:cNvSpPr txBox="1"/>
          <p:nvPr/>
        </p:nvSpPr>
        <p:spPr>
          <a:xfrm>
            <a:off x="1824737" y="2900041"/>
            <a:ext cx="8861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side are you “pulling” for/toward?</a:t>
            </a:r>
          </a:p>
        </p:txBody>
      </p:sp>
    </p:spTree>
    <p:extLst>
      <p:ext uri="{BB962C8B-B14F-4D97-AF65-F5344CB8AC3E}">
        <p14:creationId xmlns:p14="http://schemas.microsoft.com/office/powerpoint/2010/main" val="8465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3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6F2D-6618-005C-493A-E867D8E1D7AA}"/>
              </a:ext>
            </a:extLst>
          </p:cNvPr>
          <p:cNvSpPr txBox="1"/>
          <p:nvPr/>
        </p:nvSpPr>
        <p:spPr>
          <a:xfrm>
            <a:off x="4591050" y="2857500"/>
            <a:ext cx="7235860" cy="3839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Tim. 1:18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“This Charge Commit I unto thee…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thou mayest war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good warfare.”</a:t>
            </a:r>
          </a:p>
        </p:txBody>
      </p:sp>
      <p:pic>
        <p:nvPicPr>
          <p:cNvPr id="1026" name="Picture 2" descr="All About Spritual Warfare | The Christian Advocate">
            <a:extLst>
              <a:ext uri="{FF2B5EF4-FFF2-40B4-BE49-F238E27FC236}">
                <a16:creationId xmlns:a16="http://schemas.microsoft.com/office/drawing/2014/main" id="{FDCD303D-D90C-9FB1-49AF-E924FE6C9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103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 sz="593"/>
            </a:br>
            <a:endParaRPr lang="en-US" sz="59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C9EA-CABF-1D6D-5707-123ECA715DE8}"/>
              </a:ext>
            </a:extLst>
          </p:cNvPr>
          <p:cNvSpPr txBox="1"/>
          <p:nvPr/>
        </p:nvSpPr>
        <p:spPr>
          <a:xfrm>
            <a:off x="4591050" y="298244"/>
            <a:ext cx="7610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anose="04020705040A02060702" pitchFamily="82" charset="0"/>
              </a:rPr>
              <a:t>How to avoid becoming a casualty of spiritual warfare</a:t>
            </a:r>
          </a:p>
        </p:txBody>
      </p:sp>
    </p:spTree>
    <p:extLst>
      <p:ext uri="{BB962C8B-B14F-4D97-AF65-F5344CB8AC3E}">
        <p14:creationId xmlns:p14="http://schemas.microsoft.com/office/powerpoint/2010/main" val="24726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149010" y="-162197"/>
            <a:ext cx="1211831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lgerian" panose="04020705040A02060702" pitchFamily="82" charset="0"/>
              </a:rPr>
              <a:t>Please Consider: </a:t>
            </a:r>
          </a:p>
          <a:p>
            <a:pPr marL="1143000" indent="-1143000">
              <a:buAutoNum type="arabicPeriod"/>
            </a:pPr>
            <a:r>
              <a:rPr lang="en-US" sz="4400" b="1" dirty="0">
                <a:latin typeface="Algerian" panose="04020705040A02060702" pitchFamily="82" charset="0"/>
              </a:rPr>
              <a:t>god’s commandment</a:t>
            </a:r>
            <a:r>
              <a:rPr lang="en-US" sz="5400" b="1" dirty="0">
                <a:latin typeface="Algerian" panose="04020705040A02060702" pitchFamily="82" charset="0"/>
              </a:rPr>
              <a:t>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1:5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authoritative prescription)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(agape: loving benevolence) </a:t>
            </a:r>
          </a:p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is a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byproduct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our relationship with God.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Gal. 5:22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Eph. 5:1,2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ye therefore followers of God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dear children,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walk in love as Christ hath loved us..”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 is: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(agape: loving benevolence) </a:t>
            </a:r>
          </a:p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This is an </a:t>
            </a:r>
            <a:r>
              <a:rPr lang="en-US" sz="4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our relationship with God. 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4:7-8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“Beloved, let us love one another: for love is of God; and every one that loveth is born of God,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God. 8  He that loveth not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God;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is love.”</a:t>
            </a:r>
          </a:p>
          <a:p>
            <a:pPr lvl="0"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Hereby know we that we dwell in him, and he in us, because he hath given us of his Spirit.”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13:35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this shall all men know that ye are my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disciples,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FBFA8-3C33-60E5-F0F5-D5D6A00A141C}"/>
              </a:ext>
            </a:extLst>
          </p:cNvPr>
          <p:cNvSpPr txBox="1"/>
          <p:nvPr/>
        </p:nvSpPr>
        <p:spPr>
          <a:xfrm>
            <a:off x="3559629" y="6075638"/>
            <a:ext cx="845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ye have love one to another.” </a:t>
            </a:r>
          </a:p>
        </p:txBody>
      </p:sp>
    </p:spTree>
    <p:extLst>
      <p:ext uri="{BB962C8B-B14F-4D97-AF65-F5344CB8AC3E}">
        <p14:creationId xmlns:p14="http://schemas.microsoft.com/office/powerpoint/2010/main" val="32841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89624"/>
            <a:ext cx="121183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End of the commandment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a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clean, purged)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heart,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mind, feelings)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4:16-17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have known and believed the love that God hath to us. God is love; and he that dwelleth in love dwelleth in God, and God in him. </a:t>
            </a:r>
          </a:p>
          <a:p>
            <a:pPr marL="742950" indent="-742950" algn="ctr">
              <a:buAutoNum type="arabicPlain" startAt="17"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Herein is our love made perfect, that we may have boldness in the day of judgment: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as he is, so are we in this world.”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1 Jn 2:28-3:3)</a:t>
            </a:r>
          </a:p>
          <a:p>
            <a:pPr algn="ctr"/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39B51-DE00-1869-30C8-50E9999C01A1}"/>
              </a:ext>
            </a:extLst>
          </p:cNvPr>
          <p:cNvSpPr txBox="1"/>
          <p:nvPr/>
        </p:nvSpPr>
        <p:spPr>
          <a:xfrm>
            <a:off x="0" y="-100422"/>
            <a:ext cx="121183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1:5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effective, beneficial)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co-perception)</a:t>
            </a:r>
          </a:p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What makes a conscience “good” (useful?)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How does a conscience become bad/useless?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 Tim 4:2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“Speaking lies in hypocrisy;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having their conscience seared with a hot iron;”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What’s the effect of a “bad” (ineffective) conscience?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1:28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they did not like to retain God in their knowledge, God gave them over to a reprobate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mind,”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228600" y="152400"/>
            <a:ext cx="11734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Pt 3:5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this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willingly are ignorant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of”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Evolutionist George Wald (a Harvard University biochemist and Nobel Laureate), wrote,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"When it comes to the Origin of Life there are only two possibilities: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or spontaneous generation.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third way.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generation (Big Bang)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disproved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hundred years ago!”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1983</Words>
  <Application>Microsoft Office PowerPoint</Application>
  <PresentationFormat>Widescreen</PresentationFormat>
  <Paragraphs>231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Algerian</vt:lpstr>
      <vt:lpstr>Arial</vt:lpstr>
      <vt:lpstr>Calibri</vt:lpstr>
      <vt:lpstr>Calibri Light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28</cp:revision>
  <dcterms:created xsi:type="dcterms:W3CDTF">2019-04-28T01:28:08Z</dcterms:created>
  <dcterms:modified xsi:type="dcterms:W3CDTF">2023-09-24T13:43:11Z</dcterms:modified>
</cp:coreProperties>
</file>