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9"/>
  </p:notesMasterIdLst>
  <p:sldIdLst>
    <p:sldId id="347" r:id="rId2"/>
    <p:sldId id="373" r:id="rId3"/>
    <p:sldId id="351" r:id="rId4"/>
    <p:sldId id="357" r:id="rId5"/>
    <p:sldId id="3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66" r:id="rId14"/>
    <p:sldId id="367" r:id="rId15"/>
    <p:sldId id="368" r:id="rId16"/>
    <p:sldId id="369" r:id="rId17"/>
    <p:sldId id="370" r:id="rId18"/>
    <p:sldId id="371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2" r:id="rId27"/>
    <p:sldId id="383" r:id="rId2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17" autoAdjust="0"/>
    <p:restoredTop sz="90929"/>
  </p:normalViewPr>
  <p:slideViewPr>
    <p:cSldViewPr>
      <p:cViewPr varScale="1">
        <p:scale>
          <a:sx n="54" d="100"/>
          <a:sy n="54" d="100"/>
        </p:scale>
        <p:origin x="114" y="14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33862-1792-4B02-A424-98975144B7AD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40C2A-D3EF-4E79-BF62-0893C0A52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54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56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75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48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1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50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88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7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2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271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67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31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97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35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344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978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64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241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692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072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67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24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823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78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120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10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640C2A-D3EF-4E79-BF62-0893C0A520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1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0F50C-BF2E-44D9-A587-E28894C8B6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D9888-E6A9-4B4A-8FCF-BF3DA87C54E1}" type="slidenum">
              <a:rPr lang="en-US" altLang="en-US" smtClean="0">
                <a:cs typeface="Arial" panose="020B0604020202020204" pitchFamily="34" charset="0"/>
              </a:rPr>
              <a:pPr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1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CADB32-3D16-43DA-9659-302A0954665A}" type="datetimeFigureOut">
              <a:rPr lang="en-US"/>
              <a:pPr>
                <a:defRPr/>
              </a:pPr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4E2B598-F8CE-483D-85EC-D2D851A3D9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03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117348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600" b="1" dirty="0">
                <a:ea typeface="Calibri" panose="020F0502020204030204" pitchFamily="34" charset="0"/>
                <a:cs typeface="Times New Roman" panose="02020603050405020304" pitchFamily="18" charset="0"/>
              </a:rPr>
              <a:t>Begin with an end in view. </a:t>
            </a:r>
            <a:endParaRPr lang="en-US" sz="7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table, sky, baby bed, cake&#10;&#10;Description generated with high confidence">
            <a:extLst>
              <a:ext uri="{FF2B5EF4-FFF2-40B4-BE49-F238E27FC236}">
                <a16:creationId xmlns:a16="http://schemas.microsoft.com/office/drawing/2014/main" id="{DC1470C9-640B-45BF-BC86-CCC86BD0F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76200"/>
            <a:ext cx="6858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37D495-4416-4AA7-AF7E-568E7CCBB251}"/>
              </a:ext>
            </a:extLst>
          </p:cNvPr>
          <p:cNvSpPr txBox="1"/>
          <p:nvPr/>
        </p:nvSpPr>
        <p:spPr>
          <a:xfrm>
            <a:off x="90854" y="914400"/>
            <a:ext cx="1194874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In 2 Tim. 4:1-8 Paul compares our lives to a race that will inevitably end at a specific “finish line.”</a:t>
            </a:r>
          </a:p>
          <a:p>
            <a:pPr>
              <a:spcBef>
                <a:spcPts val="600"/>
              </a:spcBef>
            </a:pPr>
            <a:r>
              <a:rPr lang="en-US" sz="4000" b="1" dirty="0"/>
              <a:t>Jesus will review with us how we ran our race.  Vs 1</a:t>
            </a:r>
          </a:p>
          <a:p>
            <a:pPr>
              <a:spcBef>
                <a:spcPts val="600"/>
              </a:spcBef>
            </a:pPr>
            <a:r>
              <a:rPr lang="en-US" sz="4000" b="1" dirty="0"/>
              <a:t>He’ll reward those who ran it well.  Vs 8 </a:t>
            </a:r>
          </a:p>
          <a:p>
            <a:pPr>
              <a:spcBef>
                <a:spcPts val="600"/>
              </a:spcBef>
            </a:pPr>
            <a:r>
              <a:rPr lang="en-US" sz="4000" b="1" dirty="0"/>
              <a:t>Some get discouraged or distracted.  Vs. 10 (Demas)</a:t>
            </a:r>
          </a:p>
          <a:p>
            <a:pPr>
              <a:spcBef>
                <a:spcPts val="600"/>
              </a:spcBef>
            </a:pPr>
            <a:r>
              <a:rPr lang="en-US" sz="4000" b="1" dirty="0"/>
              <a:t>Some actually try to trip us up.  Vs. 14  </a:t>
            </a:r>
          </a:p>
          <a:p>
            <a:r>
              <a:rPr lang="en-US" sz="4000" b="1" i="1" dirty="0">
                <a:solidFill>
                  <a:srgbClr val="FF0000"/>
                </a:solidFill>
              </a:rPr>
              <a:t>  “Alexander…did me much evil, </a:t>
            </a:r>
          </a:p>
          <a:p>
            <a:r>
              <a:rPr lang="en-US" sz="4000" b="1" i="1" dirty="0">
                <a:solidFill>
                  <a:srgbClr val="FF0000"/>
                </a:solidFill>
              </a:rPr>
              <a:t>the Lord reward him according to his works”. </a:t>
            </a:r>
          </a:p>
        </p:txBody>
      </p:sp>
    </p:spTree>
    <p:extLst>
      <p:ext uri="{BB962C8B-B14F-4D97-AF65-F5344CB8AC3E}">
        <p14:creationId xmlns:p14="http://schemas.microsoft.com/office/powerpoint/2010/main" val="24777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152399" y="217350"/>
            <a:ext cx="118842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2.  David Knew Of It.     </a:t>
            </a:r>
            <a:r>
              <a:rPr lang="en-US" sz="4000" b="1" dirty="0"/>
              <a:t>Ps 69:27,28</a:t>
            </a:r>
            <a:endParaRPr lang="en-US" sz="4000" dirty="0"/>
          </a:p>
          <a:p>
            <a:r>
              <a:rPr lang="en-US" sz="4400" b="1" dirty="0"/>
              <a:t>        </a:t>
            </a:r>
            <a:r>
              <a:rPr lang="en-US" sz="4400" b="1" i="1" dirty="0">
                <a:solidFill>
                  <a:srgbClr val="FF0000"/>
                </a:solidFill>
              </a:rPr>
              <a:t>“let them not come into thy righteousness. </a:t>
            </a:r>
          </a:p>
          <a:p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them be blotted out of the book of the living</a:t>
            </a:r>
            <a:r>
              <a:rPr lang="en-US" sz="4400" b="1" i="1" dirty="0">
                <a:solidFill>
                  <a:srgbClr val="FF0000"/>
                </a:solidFill>
              </a:rPr>
              <a:t>, </a:t>
            </a:r>
            <a:endParaRPr lang="en-US" sz="44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7" name="Picture 6" descr="An old photo of a person&#10;&#10;Description generated with high confidence">
            <a:extLst>
              <a:ext uri="{FF2B5EF4-FFF2-40B4-BE49-F238E27FC236}">
                <a16:creationId xmlns:a16="http://schemas.microsoft.com/office/drawing/2014/main" id="{F8A81349-5C8E-4591-93D9-9667AFA16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" y="2514600"/>
            <a:ext cx="4433977" cy="42727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84228C-474C-48C0-BC06-EC6DA029B565}"/>
              </a:ext>
            </a:extLst>
          </p:cNvPr>
          <p:cNvSpPr/>
          <p:nvPr/>
        </p:nvSpPr>
        <p:spPr>
          <a:xfrm>
            <a:off x="5002683" y="2989245"/>
            <a:ext cx="6658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sz="6000" b="1" i="1" dirty="0">
                <a:solidFill>
                  <a:srgbClr val="FF0000"/>
                </a:solidFill>
              </a:rPr>
              <a:t>and not be written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</a:rPr>
              <a:t>with the righteous.”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165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152399" y="217350"/>
            <a:ext cx="1188426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3.  Daniel  Wrote Of It!  Daniel 12:1 </a:t>
            </a:r>
          </a:p>
          <a:p>
            <a:pPr algn="ctr"/>
            <a:r>
              <a:rPr lang="en-US" sz="4800" b="1" dirty="0"/>
              <a:t>    </a:t>
            </a:r>
            <a:r>
              <a:rPr lang="en-US" sz="4400" b="1" i="1" dirty="0">
                <a:solidFill>
                  <a:srgbClr val="FF0000"/>
                </a:solidFill>
              </a:rPr>
              <a:t>“And at that time shall Michael stand up…: and there shall be a time of trouble, such as never     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</a:rPr>
              <a:t>                 was since there was a nation …: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BFC31-FCBE-44B9-A0B0-08136D78C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62597"/>
            <a:ext cx="3352801" cy="44217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BF83D7D-0EFB-41B9-A41D-92E8E214A3F9}"/>
              </a:ext>
            </a:extLst>
          </p:cNvPr>
          <p:cNvSpPr/>
          <p:nvPr/>
        </p:nvSpPr>
        <p:spPr>
          <a:xfrm>
            <a:off x="3046533" y="3141227"/>
            <a:ext cx="89168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</a:rPr>
              <a:t>and at that time thy people shall be delivered, </a:t>
            </a:r>
          </a:p>
          <a:p>
            <a:pPr algn="ctr"/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one that shall be found written in the book</a:t>
            </a:r>
            <a:r>
              <a:rPr lang="en-US" sz="4800" b="1" i="1" dirty="0">
                <a:solidFill>
                  <a:srgbClr val="FF0000"/>
                </a:solidFill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95288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152399" y="217350"/>
            <a:ext cx="118842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4.  Paul wrote of it in Philippians  4:3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</a:rPr>
              <a:t>“I intreat thee, true yokefellow, help those women which labored with me in the gospel, with Clement and …my fellow laborers, </a:t>
            </a:r>
            <a:endParaRPr lang="en-US" dirty="0"/>
          </a:p>
        </p:txBody>
      </p:sp>
      <p:pic>
        <p:nvPicPr>
          <p:cNvPr id="5" name="Picture 4" descr="A picture containing person, sitting, table, indoor&#10;&#10;Description generated with high confidence">
            <a:extLst>
              <a:ext uri="{FF2B5EF4-FFF2-40B4-BE49-F238E27FC236}">
                <a16:creationId xmlns:a16="http://schemas.microsoft.com/office/drawing/2014/main" id="{F87C9C74-ED2A-462B-A84E-F4AAEC1CD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0550"/>
            <a:ext cx="2438400" cy="37274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80F4D5-B990-4681-8BE4-EB2960263619}"/>
              </a:ext>
            </a:extLst>
          </p:cNvPr>
          <p:cNvSpPr/>
          <p:nvPr/>
        </p:nvSpPr>
        <p:spPr>
          <a:xfrm>
            <a:off x="2839353" y="3733800"/>
            <a:ext cx="882217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names are in the book of life.”</a:t>
            </a:r>
          </a:p>
        </p:txBody>
      </p:sp>
    </p:spTree>
    <p:extLst>
      <p:ext uri="{BB962C8B-B14F-4D97-AF65-F5344CB8AC3E}">
        <p14:creationId xmlns:p14="http://schemas.microsoft.com/office/powerpoint/2010/main" val="70667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152400" y="8792"/>
            <a:ext cx="118842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 5.  Jesus References It: </a:t>
            </a:r>
          </a:p>
          <a:p>
            <a:r>
              <a:rPr lang="en-US" sz="4800" b="1" dirty="0"/>
              <a:t>  A. </a:t>
            </a:r>
            <a:r>
              <a:rPr lang="en-US" sz="4400" b="1" dirty="0"/>
              <a:t>Luke 10:18-20 </a:t>
            </a:r>
            <a:r>
              <a:rPr lang="en-US" sz="4400" b="1" i="1" dirty="0">
                <a:solidFill>
                  <a:srgbClr val="FF0000"/>
                </a:solidFill>
              </a:rPr>
              <a:t>“Behold, I give unto you </a:t>
            </a:r>
          </a:p>
          <a:p>
            <a:r>
              <a:rPr lang="en-US" sz="4400" b="1" i="1" dirty="0">
                <a:solidFill>
                  <a:srgbClr val="FF0000"/>
                </a:solidFill>
              </a:rPr>
              <a:t>        power … over all the power of the enemy…    </a:t>
            </a:r>
          </a:p>
          <a:p>
            <a:r>
              <a:rPr lang="en-US" sz="4400" b="1" i="1" dirty="0">
                <a:solidFill>
                  <a:srgbClr val="FF0000"/>
                </a:solidFill>
              </a:rPr>
              <a:t>         Notwithstanding in this rejoice not,</a:t>
            </a:r>
          </a:p>
          <a:p>
            <a:r>
              <a:rPr lang="en-US" sz="4400" b="1" i="1" dirty="0">
                <a:solidFill>
                  <a:srgbClr val="FF0000"/>
                </a:solidFill>
              </a:rPr>
              <a:t>           that the spirits are subject unto you; </a:t>
            </a:r>
          </a:p>
          <a:p>
            <a:pPr algn="ctr"/>
            <a:endParaRPr lang="en-US" dirty="0"/>
          </a:p>
        </p:txBody>
      </p:sp>
      <p:pic>
        <p:nvPicPr>
          <p:cNvPr id="5" name="Picture 4" descr="A group of people around each other&#10;&#10;Description generated with very high confidence">
            <a:extLst>
              <a:ext uri="{FF2B5EF4-FFF2-40B4-BE49-F238E27FC236}">
                <a16:creationId xmlns:a16="http://schemas.microsoft.com/office/drawing/2014/main" id="{9C364DBB-CC9D-4721-9C8F-8F193D495B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1" y="3581400"/>
            <a:ext cx="5785429" cy="3276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8CE2C1-66A3-4A1D-925F-1867330C1349}"/>
              </a:ext>
            </a:extLst>
          </p:cNvPr>
          <p:cNvSpPr/>
          <p:nvPr/>
        </p:nvSpPr>
        <p:spPr>
          <a:xfrm>
            <a:off x="5832231" y="3757069"/>
            <a:ext cx="5920210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</a:rPr>
              <a:t>but rather rejoice,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your names are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written in heaven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17343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152400" y="8792"/>
            <a:ext cx="11884269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 5.  Jesus References It: </a:t>
            </a:r>
          </a:p>
          <a:p>
            <a:r>
              <a:rPr lang="en-US" sz="4800" b="1" dirty="0"/>
              <a:t>   B. Rev 3:5 </a:t>
            </a:r>
            <a:r>
              <a:rPr lang="en-US" sz="4400" b="1" i="1" dirty="0">
                <a:solidFill>
                  <a:srgbClr val="FF0000"/>
                </a:solidFill>
              </a:rPr>
              <a:t>“He that </a:t>
            </a:r>
            <a:r>
              <a:rPr lang="en-US" sz="4400" b="1" i="1" dirty="0" err="1">
                <a:solidFill>
                  <a:srgbClr val="FF0000"/>
                </a:solidFill>
              </a:rPr>
              <a:t>overcometh</a:t>
            </a:r>
            <a:r>
              <a:rPr lang="en-US" sz="4400" b="1" i="1" dirty="0">
                <a:solidFill>
                  <a:srgbClr val="FF0000"/>
                </a:solidFill>
              </a:rPr>
              <a:t>, the same shall be clothed in white raiment;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I will not blot out his name out of the book of  life, 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8" name="Picture 7" descr="A picture containing man, outdoor, person, standing&#10;&#10;Description generated with very high confidence">
            <a:extLst>
              <a:ext uri="{FF2B5EF4-FFF2-40B4-BE49-F238E27FC236}">
                <a16:creationId xmlns:a16="http://schemas.microsoft.com/office/drawing/2014/main" id="{DEFFB421-F7B7-4EBE-A374-C9D2E8992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92" y="3048000"/>
            <a:ext cx="5080000" cy="381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03501DE-4443-4717-BC2B-2A889FB62E56}"/>
              </a:ext>
            </a:extLst>
          </p:cNvPr>
          <p:cNvSpPr/>
          <p:nvPr/>
        </p:nvSpPr>
        <p:spPr>
          <a:xfrm>
            <a:off x="5257800" y="304800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</a:rPr>
              <a:t>but I will confess his name before my Father, and his angels.”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44416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82062" y="123555"/>
            <a:ext cx="1188426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 6.  John References it in Revelation:</a:t>
            </a:r>
          </a:p>
          <a:p>
            <a:r>
              <a:rPr lang="en-US" sz="4800" b="1" dirty="0"/>
              <a:t>   </a:t>
            </a:r>
            <a:r>
              <a:rPr lang="en-US" sz="4400" b="1" dirty="0"/>
              <a:t>A. Those who follow the antichrist.  Rev 13:8-9 </a:t>
            </a:r>
          </a:p>
          <a:p>
            <a:r>
              <a:rPr lang="en-US" sz="4400" b="1" dirty="0"/>
              <a:t> </a:t>
            </a:r>
            <a:r>
              <a:rPr lang="en-US" sz="4400" b="1" i="1" dirty="0">
                <a:solidFill>
                  <a:srgbClr val="FF0000"/>
                </a:solidFill>
              </a:rPr>
              <a:t>“all that dwell upon the earth shall worship him,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names are not written in the book of life of the Lamb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picture containing person, man, sitting&#10;&#10;Description generated with very high confidence">
            <a:extLst>
              <a:ext uri="{FF2B5EF4-FFF2-40B4-BE49-F238E27FC236}">
                <a16:creationId xmlns:a16="http://schemas.microsoft.com/office/drawing/2014/main" id="{9E7065FB-D8B1-459D-921B-F1204FBC89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" y="3276600"/>
            <a:ext cx="4724400" cy="3543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C814CCC-322F-4B53-ACD3-1C0307485BE8}"/>
              </a:ext>
            </a:extLst>
          </p:cNvPr>
          <p:cNvSpPr/>
          <p:nvPr/>
        </p:nvSpPr>
        <p:spPr>
          <a:xfrm>
            <a:off x="4495800" y="3848096"/>
            <a:ext cx="7315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</a:rPr>
              <a:t>slain from the foundation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</a:rPr>
              <a:t>of the world.“                              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</a:rPr>
              <a:t>    </a:t>
            </a:r>
            <a:r>
              <a:rPr lang="en-US" sz="4400" b="1" dirty="0"/>
              <a:t>(also Rev. 17:8,9)</a:t>
            </a:r>
          </a:p>
        </p:txBody>
      </p:sp>
    </p:spTree>
    <p:extLst>
      <p:ext uri="{BB962C8B-B14F-4D97-AF65-F5344CB8AC3E}">
        <p14:creationId xmlns:p14="http://schemas.microsoft.com/office/powerpoint/2010/main" val="11998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82062" y="123555"/>
            <a:ext cx="11884269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/>
              <a:t> 6.  John References it in Revelation:</a:t>
            </a:r>
          </a:p>
          <a:p>
            <a:r>
              <a:rPr lang="en-US" sz="4800" b="1" dirty="0"/>
              <a:t>   </a:t>
            </a:r>
            <a:r>
              <a:rPr lang="en-US" sz="4400" b="1" dirty="0"/>
              <a:t> B. Identified in the White Throne Judgment.</a:t>
            </a:r>
          </a:p>
          <a:p>
            <a:pPr algn="ctr"/>
            <a:r>
              <a:rPr lang="en-US" sz="4400" b="1" dirty="0"/>
              <a:t>  </a:t>
            </a:r>
            <a:r>
              <a:rPr lang="en-US" sz="4000" b="1" dirty="0"/>
              <a:t>Rev 20:15  </a:t>
            </a:r>
            <a:r>
              <a:rPr lang="en-US" sz="4000" b="1" dirty="0">
                <a:solidFill>
                  <a:srgbClr val="FF0000"/>
                </a:solidFill>
              </a:rPr>
              <a:t>“</a:t>
            </a:r>
            <a:r>
              <a:rPr lang="en-US" sz="4000" b="1" i="1" dirty="0">
                <a:solidFill>
                  <a:srgbClr val="FF0000"/>
                </a:solidFill>
              </a:rPr>
              <a:t>whosoever was not found written in the book of life was cast into the lake of fire.”</a:t>
            </a:r>
          </a:p>
          <a:p>
            <a:endParaRPr lang="en-US" sz="4400" b="1" dirty="0"/>
          </a:p>
          <a:p>
            <a:r>
              <a:rPr lang="en-US" sz="4400" b="1" dirty="0"/>
              <a:t>   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picture containing animal, invertebrate&#10;&#10;Description generated with very high confidence">
            <a:extLst>
              <a:ext uri="{FF2B5EF4-FFF2-40B4-BE49-F238E27FC236}">
                <a16:creationId xmlns:a16="http://schemas.microsoft.com/office/drawing/2014/main" id="{51CA4461-4CDC-42BD-A79D-06479C2CF8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1" y="2895600"/>
            <a:ext cx="7162800" cy="40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9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76200" y="-32504"/>
            <a:ext cx="1188426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/>
              <a:t>C. Prerequisite for access to Heaven.  </a:t>
            </a:r>
            <a:r>
              <a:rPr lang="en-US" sz="4000" b="1" dirty="0"/>
              <a:t>Rev 21:27 </a:t>
            </a:r>
            <a:endParaRPr lang="en-US" sz="4400" b="1" dirty="0"/>
          </a:p>
          <a:p>
            <a:r>
              <a:rPr lang="en-US" sz="4400" b="1" dirty="0"/>
              <a:t> </a:t>
            </a:r>
            <a:r>
              <a:rPr lang="en-US" sz="4400" b="1" i="1" dirty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A picture containing sky, nature&#10;&#10;Description generated with very high confidence">
            <a:extLst>
              <a:ext uri="{FF2B5EF4-FFF2-40B4-BE49-F238E27FC236}">
                <a16:creationId xmlns:a16="http://schemas.microsoft.com/office/drawing/2014/main" id="{4B910A78-BAB5-4D26-852C-0E7D77B18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15" y="746178"/>
            <a:ext cx="12189068" cy="61118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53E890-F1CF-4914-9960-6495BF561010}"/>
              </a:ext>
            </a:extLst>
          </p:cNvPr>
          <p:cNvSpPr/>
          <p:nvPr/>
        </p:nvSpPr>
        <p:spPr>
          <a:xfrm>
            <a:off x="304800" y="2706676"/>
            <a:ext cx="312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“there shall in no wise enter into it any thing that defiles,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D84331-17FD-4BCF-9D23-19CA09A93D9E}"/>
              </a:ext>
            </a:extLst>
          </p:cNvPr>
          <p:cNvSpPr/>
          <p:nvPr/>
        </p:nvSpPr>
        <p:spPr>
          <a:xfrm>
            <a:off x="7924800" y="3124200"/>
            <a:ext cx="384516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which are written in the Lamb's book of life.”</a:t>
            </a:r>
          </a:p>
        </p:txBody>
      </p:sp>
    </p:spTree>
    <p:extLst>
      <p:ext uri="{BB962C8B-B14F-4D97-AF65-F5344CB8AC3E}">
        <p14:creationId xmlns:p14="http://schemas.microsoft.com/office/powerpoint/2010/main" val="38387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76200" y="-32504"/>
            <a:ext cx="12115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 D. Warns about tampering with God’s Word.  Rev 22:19  </a:t>
            </a:r>
            <a:r>
              <a:rPr lang="en-US" sz="4400" b="1" i="1" dirty="0">
                <a:solidFill>
                  <a:srgbClr val="FF0000"/>
                </a:solidFill>
              </a:rPr>
              <a:t>“if any man shall take away from the words of the book of this prophecy,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shall take away his part out of the book of life</a:t>
            </a:r>
            <a:r>
              <a:rPr lang="en-US" sz="4400" b="1" i="1" dirty="0">
                <a:solidFill>
                  <a:srgbClr val="FF0000"/>
                </a:solidFill>
              </a:rPr>
              <a:t>, and out of the holy city, and from the things written in this book.“  </a:t>
            </a:r>
            <a:endParaRPr lang="en-US" i="1" dirty="0">
              <a:solidFill>
                <a:srgbClr val="FF0000"/>
              </a:solidFill>
            </a:endParaRPr>
          </a:p>
        </p:txBody>
      </p:sp>
      <p:pic>
        <p:nvPicPr>
          <p:cNvPr id="13" name="Picture 12" descr="A picture containing thing, object&#10;&#10;Description generated with high confidence">
            <a:extLst>
              <a:ext uri="{FF2B5EF4-FFF2-40B4-BE49-F238E27FC236}">
                <a16:creationId xmlns:a16="http://schemas.microsoft.com/office/drawing/2014/main" id="{E06178CC-36B8-4597-94ED-42385FFE976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3809"/>
          <a:stretch/>
        </p:blipFill>
        <p:spPr>
          <a:xfrm>
            <a:off x="6553200" y="3389916"/>
            <a:ext cx="5257800" cy="3435846"/>
          </a:xfrm>
          <a:prstGeom prst="rect">
            <a:avLst/>
          </a:prstGeom>
        </p:spPr>
      </p:pic>
      <p:pic>
        <p:nvPicPr>
          <p:cNvPr id="7" name="Picture 6" descr="A picture containing person, man, sitting&#10;&#10;Description generated with very high confidence">
            <a:extLst>
              <a:ext uri="{FF2B5EF4-FFF2-40B4-BE49-F238E27FC236}">
                <a16:creationId xmlns:a16="http://schemas.microsoft.com/office/drawing/2014/main" id="{E8E010F5-0DF6-47C6-AB16-71A38ACDD5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" y="32766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948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76200" y="-32504"/>
            <a:ext cx="1211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0A3B9-EBE5-4930-BDEF-C1DF1BD65C46}"/>
              </a:ext>
            </a:extLst>
          </p:cNvPr>
          <p:cNvSpPr/>
          <p:nvPr/>
        </p:nvSpPr>
        <p:spPr>
          <a:xfrm>
            <a:off x="76200" y="78798"/>
            <a:ext cx="11960469" cy="6227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Observations: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</a:t>
            </a: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There are several references to God “blotting out” names.</a:t>
            </a:r>
          </a:p>
          <a:p>
            <a:r>
              <a:rPr lang="en-US" b="1" dirty="0"/>
              <a:t> Ex 32:33 “</a:t>
            </a:r>
            <a:r>
              <a:rPr lang="en-US" sz="2800" b="1" i="1" dirty="0">
                <a:solidFill>
                  <a:srgbClr val="FF0000"/>
                </a:solidFill>
              </a:rPr>
              <a:t>Whosoever hath sinned against me, </a:t>
            </a:r>
            <a:r>
              <a:rPr lang="en-US" sz="2800" b="1" i="1" u="sng" dirty="0">
                <a:solidFill>
                  <a:srgbClr val="FF0000"/>
                </a:solidFill>
              </a:rPr>
              <a:t>him will I blot out of my book.”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b="1" dirty="0"/>
              <a:t> Ps. 69:18  </a:t>
            </a:r>
            <a:r>
              <a:rPr lang="en-US" sz="2800" b="1" i="1" dirty="0">
                <a:solidFill>
                  <a:srgbClr val="FF0000"/>
                </a:solidFill>
              </a:rPr>
              <a:t>“</a:t>
            </a:r>
            <a:r>
              <a:rPr lang="en-US" sz="2800" b="1" i="1" u="sng" dirty="0">
                <a:solidFill>
                  <a:srgbClr val="FF0000"/>
                </a:solidFill>
              </a:rPr>
              <a:t>Let them be blotted out of the book of the living,”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b="1" dirty="0"/>
              <a:t> Rev 3:5 </a:t>
            </a:r>
            <a:r>
              <a:rPr lang="en-US" sz="2800" b="1" i="1" dirty="0">
                <a:solidFill>
                  <a:srgbClr val="FF0000"/>
                </a:solidFill>
              </a:rPr>
              <a:t>“He that overcomes, </a:t>
            </a:r>
            <a:r>
              <a:rPr lang="en-US" sz="2800" b="1" i="1" u="sng" dirty="0">
                <a:solidFill>
                  <a:srgbClr val="FF0000"/>
                </a:solidFill>
              </a:rPr>
              <a:t>I will not blot out his name out of the book of  life</a:t>
            </a:r>
            <a:r>
              <a:rPr lang="en-US" sz="2800" b="1" i="1" dirty="0">
                <a:solidFill>
                  <a:srgbClr val="FF0000"/>
                </a:solidFill>
              </a:rPr>
              <a:t>”</a:t>
            </a:r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b="1" dirty="0"/>
              <a:t> Rev 22:19  “</a:t>
            </a:r>
            <a:r>
              <a:rPr lang="en-US" sz="2800" b="1" i="1" dirty="0">
                <a:solidFill>
                  <a:srgbClr val="FF0000"/>
                </a:solidFill>
              </a:rPr>
              <a:t>if any shall take away from the words of the book of this prophecy,</a:t>
            </a:r>
            <a:endParaRPr lang="en-US" sz="2800" i="1" dirty="0">
              <a:solidFill>
                <a:srgbClr val="FF0000"/>
              </a:solidFill>
            </a:endParaRPr>
          </a:p>
          <a:p>
            <a:r>
              <a:rPr lang="en-US" sz="3200" b="1" i="1" dirty="0">
                <a:solidFill>
                  <a:srgbClr val="FF0000"/>
                </a:solidFill>
              </a:rPr>
              <a:t>                </a:t>
            </a:r>
            <a:r>
              <a:rPr lang="en-US" sz="3200" b="1" i="1" u="sng" dirty="0">
                <a:solidFill>
                  <a:srgbClr val="FF0000"/>
                </a:solidFill>
              </a:rPr>
              <a:t>God shall take away his part out of the book of life”  </a:t>
            </a:r>
          </a:p>
          <a:p>
            <a:r>
              <a:rPr lang="en-US" sz="44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This is not a reference to “losing” your salvation, since God repeatedly reminds us that our salvation is eternal.  </a:t>
            </a: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Jn. 10:28</a:t>
            </a:r>
          </a:p>
          <a:p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“I give unto them eternal life; and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they shall never perish</a:t>
            </a:r>
            <a:r>
              <a:rPr lang="en-US" sz="3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”      </a:t>
            </a:r>
          </a:p>
          <a:p>
            <a:r>
              <a:rPr lang="en-US" sz="36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(also </a:t>
            </a:r>
            <a:r>
              <a:rPr lang="en-US" sz="36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 3:16; Heb. 13:5; 1 Jn. 5:11-13)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11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117348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ea typeface="Calibri" panose="020F0502020204030204" pitchFamily="34" charset="0"/>
                <a:cs typeface="Times New Roman" panose="02020603050405020304" pitchFamily="18" charset="0"/>
              </a:rPr>
              <a:t>This “finish line” (judgment) is universal and inevitable.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73800" y="2407989"/>
            <a:ext cx="5867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6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we must all appear before the judgment seat”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2 Cor. 5:10, Heb. 9:27</a:t>
            </a:r>
            <a:endParaRPr lang="en-US" dirty="0">
              <a:solidFill>
                <a:srgbClr val="FF0000"/>
              </a:solidFill>
              <a:latin typeface="Invitation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indoor, table, food&#10;&#10;Description generated with high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" y="2209800"/>
            <a:ext cx="6197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76200" y="-32504"/>
            <a:ext cx="1211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0A3B9-EBE5-4930-BDEF-C1DF1BD65C46}"/>
              </a:ext>
            </a:extLst>
          </p:cNvPr>
          <p:cNvSpPr/>
          <p:nvPr/>
        </p:nvSpPr>
        <p:spPr>
          <a:xfrm>
            <a:off x="76200" y="78798"/>
            <a:ext cx="11960469" cy="501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Observations:  “Blotting out” names…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This is a probable reference to the fact that there was a place for everyone in God’s “book of life”.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It’s also called the </a:t>
            </a:r>
            <a:r>
              <a:rPr lang="en-US" sz="40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“Lamb’s book of life”  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(Rev. 13:9; 21:27).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hose who die without transferring their trust </a:t>
            </a:r>
            <a:r>
              <a:rPr lang="en-US" sz="4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(and thereby their sin)</a:t>
            </a: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to God’s lamb </a:t>
            </a:r>
            <a:r>
              <a:rPr lang="en-US" sz="4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(Jesus Christ) </a:t>
            </a: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will perhaps have their name blotted out upon their death. 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1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76200" y="-32504"/>
            <a:ext cx="1211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0A3B9-EBE5-4930-BDEF-C1DF1BD65C46}"/>
              </a:ext>
            </a:extLst>
          </p:cNvPr>
          <p:cNvSpPr/>
          <p:nvPr/>
        </p:nvSpPr>
        <p:spPr>
          <a:xfrm>
            <a:off x="76200" y="78798"/>
            <a:ext cx="11960469" cy="6664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Observations:  “Blotting out” names…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Since Jesus died for </a:t>
            </a:r>
            <a:r>
              <a:rPr lang="en-US" sz="40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“the world” </a:t>
            </a: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3:16) and God is not willing that </a:t>
            </a:r>
            <a:r>
              <a:rPr lang="en-US" sz="40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“any should perish” </a:t>
            </a: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(2 Pt 3:9),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God may record their names in this book (at birth) to show them at the final judgment that there really was “room” for them.   Jn. 8:24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“I said … unto you, that ye shall die in your sins: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for if ye believe not that I am he, </a:t>
            </a:r>
            <a:r>
              <a:rPr lang="en-US" sz="4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40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 lamb of God)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ye shall die in your sins.”</a:t>
            </a:r>
          </a:p>
        </p:txBody>
      </p:sp>
    </p:spTree>
    <p:extLst>
      <p:ext uri="{BB962C8B-B14F-4D97-AF65-F5344CB8AC3E}">
        <p14:creationId xmlns:p14="http://schemas.microsoft.com/office/powerpoint/2010/main" val="22594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76200" y="-32504"/>
            <a:ext cx="1211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0A3B9-EBE5-4930-BDEF-C1DF1BD65C46}"/>
              </a:ext>
            </a:extLst>
          </p:cNvPr>
          <p:cNvSpPr/>
          <p:nvPr/>
        </p:nvSpPr>
        <p:spPr>
          <a:xfrm>
            <a:off x="76200" y="78798"/>
            <a:ext cx="11960469" cy="2635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2)	If we are not identified with the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“lambs book of life”, </a:t>
            </a:r>
            <a:r>
              <a:rPr lang="en-US" sz="5400" b="1" dirty="0">
                <a:ea typeface="Calibri" panose="020F0502020204030204" pitchFamily="34" charset="0"/>
                <a:cs typeface="Times New Roman" panose="02020603050405020304" pitchFamily="18" charset="0"/>
              </a:rPr>
              <a:t>we’ll go to Hell!  </a:t>
            </a:r>
            <a:endParaRPr lang="en-US" sz="4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“whosoever was not found written in the book of life</a:t>
            </a:r>
            <a:endParaRPr lang="en-US" sz="40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0F67E2-F440-40DA-9FA7-8A37FC9BC4BB}"/>
              </a:ext>
            </a:extLst>
          </p:cNvPr>
          <p:cNvSpPr/>
          <p:nvPr/>
        </p:nvSpPr>
        <p:spPr>
          <a:xfrm>
            <a:off x="5715000" y="3200400"/>
            <a:ext cx="5562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was cast into the lake of fire.”</a:t>
            </a:r>
          </a:p>
          <a:p>
            <a:pPr algn="ctr"/>
            <a:r>
              <a:rPr lang="en-US" sz="4800" b="1" dirty="0">
                <a:ea typeface="Calibri" panose="020F0502020204030204" pitchFamily="34" charset="0"/>
                <a:cs typeface="Times New Roman" panose="02020603050405020304" pitchFamily="18" charset="0"/>
              </a:rPr>
              <a:t>Rev. 20:15</a:t>
            </a:r>
            <a:endParaRPr lang="en-US" sz="4800" dirty="0"/>
          </a:p>
        </p:txBody>
      </p:sp>
      <p:pic>
        <p:nvPicPr>
          <p:cNvPr id="13" name="Picture 12" descr="A picture containing nature&#10;&#10;Description generated with very high confidence">
            <a:extLst>
              <a:ext uri="{FF2B5EF4-FFF2-40B4-BE49-F238E27FC236}">
                <a16:creationId xmlns:a16="http://schemas.microsoft.com/office/drawing/2014/main" id="{A278E78B-D97B-4A7D-B684-0A0526D06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1525"/>
            <a:ext cx="5407269" cy="4050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5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76200" y="-32504"/>
            <a:ext cx="1211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0A3B9-EBE5-4930-BDEF-C1DF1BD65C46}"/>
              </a:ext>
            </a:extLst>
          </p:cNvPr>
          <p:cNvSpPr/>
          <p:nvPr/>
        </p:nvSpPr>
        <p:spPr>
          <a:xfrm>
            <a:off x="76200" y="78798"/>
            <a:ext cx="11960469" cy="643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John 3:16-18  </a:t>
            </a:r>
            <a:r>
              <a:rPr lang="en-US" sz="40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“God so loved the world, that he gave his only begotten Son,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that whosoever believeth in him should not perish, but have everlasting life.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For God sent not his Son into the world to condemn the world;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but that the world through him might be saved.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 that believeth on him is not condemned: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but he that believeth not is condemned already</a:t>
            </a:r>
            <a:r>
              <a:rPr lang="en-US" sz="40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because he hath not believed in the name of the only begotten Son of God.” </a:t>
            </a:r>
            <a:endParaRPr lang="en-US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1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76200" y="-32504"/>
            <a:ext cx="1211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0A3B9-EBE5-4930-BDEF-C1DF1BD65C46}"/>
              </a:ext>
            </a:extLst>
          </p:cNvPr>
          <p:cNvSpPr/>
          <p:nvPr/>
        </p:nvSpPr>
        <p:spPr>
          <a:xfrm>
            <a:off x="76200" y="78798"/>
            <a:ext cx="11960469" cy="6957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/>
              <a:t>John 3:36</a:t>
            </a:r>
            <a:br>
              <a:rPr lang="en-US" sz="3600" dirty="0"/>
            </a:br>
            <a:r>
              <a:rPr lang="en-US" sz="5400" b="1" i="1" dirty="0">
                <a:solidFill>
                  <a:srgbClr val="FF0000"/>
                </a:solidFill>
              </a:rPr>
              <a:t> ”He that believeth </a:t>
            </a:r>
            <a:r>
              <a:rPr lang="en-US" sz="4400" b="1" dirty="0">
                <a:solidFill>
                  <a:srgbClr val="0000FF"/>
                </a:solidFill>
              </a:rPr>
              <a:t>(</a:t>
            </a:r>
            <a:r>
              <a:rPr lang="en-US" sz="4400" b="1" dirty="0" err="1">
                <a:solidFill>
                  <a:srgbClr val="0000FF"/>
                </a:solidFill>
              </a:rPr>
              <a:t>pisteuō</a:t>
            </a:r>
            <a:r>
              <a:rPr lang="en-US" sz="4400" b="1" dirty="0">
                <a:solidFill>
                  <a:srgbClr val="0000FF"/>
                </a:solidFill>
              </a:rPr>
              <a:t>: to credit, trust) </a:t>
            </a:r>
            <a:r>
              <a:rPr lang="en-US" sz="5400" b="1" i="1" dirty="0">
                <a:solidFill>
                  <a:srgbClr val="FF0000"/>
                </a:solidFill>
              </a:rPr>
              <a:t>on the Son hath everlasting life: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i="1" dirty="0">
                <a:solidFill>
                  <a:srgbClr val="FF0000"/>
                </a:solidFill>
              </a:rPr>
              <a:t>and he that believeth not the Son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i="1" dirty="0">
                <a:solidFill>
                  <a:srgbClr val="FF0000"/>
                </a:solidFill>
              </a:rPr>
              <a:t>shall not see life;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 wrath of God </a:t>
            </a:r>
            <a:r>
              <a:rPr lang="en-US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abideth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him.”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i="1" dirty="0" err="1">
                <a:solidFill>
                  <a:srgbClr val="0000FF"/>
                </a:solidFill>
              </a:rPr>
              <a:t>Orge</a:t>
            </a:r>
            <a:r>
              <a:rPr lang="en-US" sz="4400" b="1" i="1" dirty="0">
                <a:solidFill>
                  <a:srgbClr val="0000FF"/>
                </a:solidFill>
              </a:rPr>
              <a:t>’: indignation, violent punishment </a:t>
            </a:r>
            <a:br>
              <a:rPr lang="en-US" sz="5400" b="1" i="1" dirty="0">
                <a:solidFill>
                  <a:srgbClr val="FF0000"/>
                </a:solidFill>
              </a:rPr>
            </a:br>
            <a:endParaRPr lang="en-US" sz="3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6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76200" y="-32504"/>
            <a:ext cx="1211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0A3B9-EBE5-4930-BDEF-C1DF1BD65C46}"/>
              </a:ext>
            </a:extLst>
          </p:cNvPr>
          <p:cNvSpPr/>
          <p:nvPr/>
        </p:nvSpPr>
        <p:spPr>
          <a:xfrm>
            <a:off x="76200" y="78798"/>
            <a:ext cx="11960469" cy="194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6600" b="1" dirty="0"/>
              <a:t>Which “end” do you want?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 descr="A picture containing text&#10;&#10;Description generated with high confidence">
            <a:extLst>
              <a:ext uri="{FF2B5EF4-FFF2-40B4-BE49-F238E27FC236}">
                <a16:creationId xmlns:a16="http://schemas.microsoft.com/office/drawing/2014/main" id="{AE20E062-44EB-46FB-BA57-E99DBD4B9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34" y="1187405"/>
            <a:ext cx="8915400" cy="564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948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76200" y="-32504"/>
            <a:ext cx="1211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0A3B9-EBE5-4930-BDEF-C1DF1BD65C46}"/>
              </a:ext>
            </a:extLst>
          </p:cNvPr>
          <p:cNvSpPr/>
          <p:nvPr/>
        </p:nvSpPr>
        <p:spPr>
          <a:xfrm>
            <a:off x="76200" y="78798"/>
            <a:ext cx="11960469" cy="702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2 Timothy 4:7-8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“I have fought a good fight, I have finished my course, I have kept the faith: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Henceforth there is laid up for me a crown of righteousness, which the Lord, the righteous judge, shall give me at that day: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and not to me only, but unto all them also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that love his appearing.”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7" name="Picture 6" descr="A picture containing table, sky, baby bed, cake&#10;&#10;Description generated with high confidence">
            <a:extLst>
              <a:ext uri="{FF2B5EF4-FFF2-40B4-BE49-F238E27FC236}">
                <a16:creationId xmlns:a16="http://schemas.microsoft.com/office/drawing/2014/main" id="{EA2CB9C7-3822-4C6F-BC88-9B2D971CC6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276600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8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76200" y="-32504"/>
            <a:ext cx="1211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/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40A3B9-EBE5-4930-BDEF-C1DF1BD65C46}"/>
              </a:ext>
            </a:extLst>
          </p:cNvPr>
          <p:cNvSpPr/>
          <p:nvPr/>
        </p:nvSpPr>
        <p:spPr>
          <a:xfrm>
            <a:off x="76200" y="78798"/>
            <a:ext cx="11960469" cy="647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/>
              <a:t>1 </a:t>
            </a:r>
            <a:r>
              <a:rPr lang="en-US" sz="4000" b="1" dirty="0" err="1"/>
              <a:t>Jn</a:t>
            </a:r>
            <a:r>
              <a:rPr lang="en-US" sz="4000" b="1" dirty="0"/>
              <a:t> 2:28 </a:t>
            </a:r>
            <a:r>
              <a:rPr lang="en-US" sz="44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now, little children, abide in him;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that, when he shall appear,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phanero’ō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to reveal, make manifest, render apparent)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may have confidence,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not be ashamed before him at his coming…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3:3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Everyone that hath this hope in him,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purifieth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himself.”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Aren’t you glad for Mid-course corrections!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238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666" y="-13946"/>
            <a:ext cx="1173480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Rev 20:11 </a:t>
            </a:r>
            <a:r>
              <a:rPr lang="en-US" sz="40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“I saw a great white throne…And I saw the dead, small and great, stand before God; 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40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the books were opened: … 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44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 the dead were judged out of those things which were written in the books…”</a:t>
            </a:r>
          </a:p>
          <a:p>
            <a:pPr marR="0"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</a:pPr>
            <a:r>
              <a:rPr lang="en-US" sz="4800" b="1" i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icture containing indoor, table, food&#10;&#10;Description generated with high confidenc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357" y="3857624"/>
            <a:ext cx="6513750" cy="30227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1C0581-36C7-4E63-8F5B-718EF1C06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7624"/>
            <a:ext cx="53340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152399" y="217350"/>
            <a:ext cx="11884269" cy="6859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We’ve been discussing these “books” that will be opened for our final judgment. 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Some of the specific records that God reveals include: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/>
              <a:t> </a:t>
            </a:r>
            <a:r>
              <a:rPr lang="en-US" sz="4000" b="1" dirty="0"/>
              <a:t>Our Disappointments</a:t>
            </a:r>
            <a:r>
              <a:rPr lang="en-US" sz="2800" b="1" dirty="0"/>
              <a:t>: </a:t>
            </a:r>
            <a:r>
              <a:rPr lang="en-US" altLang="en-US" sz="2800" b="1" dirty="0"/>
              <a:t>Ps 56:8 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“Thou </a:t>
            </a:r>
            <a:r>
              <a:rPr lang="en-US" altLang="en-US" sz="3600" b="1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tellest</a:t>
            </a:r>
            <a:r>
              <a:rPr lang="en-US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my     </a:t>
            </a:r>
          </a:p>
          <a:p>
            <a:r>
              <a:rPr lang="en-US" alt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    wanderings: …: </a:t>
            </a:r>
            <a:r>
              <a:rPr lang="en-US" alt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are they not in thy book?”</a:t>
            </a:r>
          </a:p>
          <a:p>
            <a:endParaRPr lang="en-US" altLang="en-US" sz="2800" b="1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en-US" sz="3600" b="1" dirty="0">
                <a:sym typeface="Wingdings" panose="05000000000000000000" pitchFamily="2" charset="2"/>
              </a:rPr>
              <a:t> </a:t>
            </a:r>
            <a:r>
              <a:rPr lang="en-US" altLang="en-US" sz="4000" b="1" dirty="0"/>
              <a:t>Our Decisions</a:t>
            </a:r>
            <a:r>
              <a:rPr lang="en-US" altLang="en-US" sz="3600" b="1" dirty="0"/>
              <a:t>:  </a:t>
            </a:r>
            <a:r>
              <a:rPr lang="en-US" sz="2800" b="1" dirty="0"/>
              <a:t>Mal. 3:16,17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“They that feared the Lord 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</a:t>
            </a:r>
            <a:r>
              <a:rPr lang="en-US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spake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often …and the Lord heart it …</a:t>
            </a:r>
          </a:p>
          <a:p>
            <a:pPr>
              <a:spcBef>
                <a:spcPts val="0"/>
              </a:spcBef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and a book of remembrance was written …</a:t>
            </a:r>
          </a:p>
          <a:p>
            <a:pPr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           for them that feared the LORD...”</a:t>
            </a:r>
          </a:p>
          <a:p>
            <a:pPr>
              <a:spcBef>
                <a:spcPts val="0"/>
              </a:spcBef>
            </a:pPr>
            <a:r>
              <a:rPr lang="en-US" sz="2800" b="1" dirty="0">
                <a:cs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0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152399" y="217350"/>
            <a:ext cx="11884269" cy="6810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ea typeface="Calibri" panose="020F0502020204030204" pitchFamily="34" charset="0"/>
                <a:cs typeface="Times New Roman" panose="02020603050405020304" pitchFamily="18" charset="0"/>
              </a:rPr>
              <a:t>Some of the specific records that God reveals include:</a:t>
            </a:r>
          </a:p>
          <a:p>
            <a:r>
              <a:rPr lang="en-US" sz="3600" b="1" dirty="0"/>
              <a:t>   Our Disappointments</a:t>
            </a:r>
            <a:r>
              <a:rPr lang="en-US" sz="2800" b="1" dirty="0"/>
              <a:t>: </a:t>
            </a:r>
            <a:r>
              <a:rPr lang="en-US" altLang="en-US" sz="2800" b="1" dirty="0"/>
              <a:t>Ps 56:8;   </a:t>
            </a:r>
            <a:r>
              <a:rPr lang="en-US" altLang="en-US" sz="3600" b="1" dirty="0">
                <a:sym typeface="Wingdings" panose="05000000000000000000" pitchFamily="2" charset="2"/>
              </a:rPr>
              <a:t> </a:t>
            </a:r>
            <a:r>
              <a:rPr lang="en-US" altLang="en-US" sz="3600" b="1" dirty="0"/>
              <a:t>Our Decisions:  </a:t>
            </a:r>
            <a:r>
              <a:rPr lang="en-US" sz="2800" b="1" dirty="0"/>
              <a:t>Mal. 3:16,17</a:t>
            </a:r>
          </a:p>
          <a:p>
            <a:r>
              <a:rPr lang="en-US" sz="2800" b="1" dirty="0"/>
              <a:t> </a:t>
            </a:r>
            <a:endParaRPr lang="en-US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dirty="0">
                <a:cs typeface="Times New Roman" panose="02020603050405020304" pitchFamily="18" charset="0"/>
              </a:rPr>
              <a:t> </a:t>
            </a:r>
            <a:r>
              <a:rPr lang="en-US" sz="3600" b="1" dirty="0"/>
              <a:t>Our “Dreams” (Purposes or Value)  </a:t>
            </a:r>
            <a:r>
              <a:rPr lang="en-US" sz="2800" b="1" dirty="0"/>
              <a:t>Ps 139:16 </a:t>
            </a:r>
          </a:p>
          <a:p>
            <a:pPr algn="ctr">
              <a:spcBef>
                <a:spcPts val="0"/>
              </a:spcBef>
            </a:pPr>
            <a:r>
              <a:rPr lang="en-US" sz="2800" b="1" dirty="0"/>
              <a:t>   </a:t>
            </a:r>
            <a:r>
              <a:rPr lang="en-US" sz="3600" i="1" dirty="0">
                <a:solidFill>
                  <a:srgbClr val="FF0000"/>
                </a:solidFill>
                <a:cs typeface="Times New Roman" panose="02020603050405020304" pitchFamily="18" charset="0"/>
              </a:rPr>
              <a:t>“</a:t>
            </a:r>
            <a:r>
              <a:rPr 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Thine eyes did see my substance, </a:t>
            </a:r>
            <a:r>
              <a:rPr lang="en-US" sz="2800" b="1" i="1" dirty="0"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cs typeface="Times New Roman" panose="02020603050405020304" pitchFamily="18" charset="0"/>
              </a:rPr>
              <a:t>ʿōṣem</a:t>
            </a:r>
            <a:r>
              <a:rPr lang="en-US" sz="2800" b="1" i="1" dirty="0">
                <a:cs typeface="Times New Roman" panose="02020603050405020304" pitchFamily="18" charset="0"/>
              </a:rPr>
              <a:t>:  Might) </a:t>
            </a:r>
            <a:r>
              <a:rPr 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yet being unperfect; and 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 thy book all [my members] were written”</a:t>
            </a:r>
            <a:r>
              <a:rPr lang="en-US" sz="36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endParaRPr lang="en-US" sz="32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marL="457200" marR="0" lvl="0" indent="-457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3600" b="1" dirty="0">
                <a:cs typeface="Times New Roman" panose="02020603050405020304" pitchFamily="18" charset="0"/>
              </a:rPr>
              <a:t> </a:t>
            </a:r>
            <a:r>
              <a:rPr lang="en-US" sz="4000" b="1" dirty="0">
                <a:cs typeface="Times New Roman" panose="02020603050405020304" pitchFamily="18" charset="0"/>
              </a:rPr>
              <a:t> Our “Deeds”  </a:t>
            </a:r>
            <a:r>
              <a:rPr lang="en-US" sz="4000" b="1" i="1" dirty="0">
                <a:solidFill>
                  <a:srgbClr val="FF0000"/>
                </a:solidFill>
                <a:cs typeface="Times New Roman" panose="02020603050405020304" pitchFamily="18" charset="0"/>
              </a:rPr>
              <a:t>“According to their works” </a:t>
            </a:r>
            <a:r>
              <a:rPr lang="en-US" sz="3200" b="1" i="1" dirty="0">
                <a:cs typeface="Times New Roman" panose="02020603050405020304" pitchFamily="18" charset="0"/>
              </a:rPr>
              <a:t> </a:t>
            </a:r>
            <a:r>
              <a:rPr lang="en-US" sz="2800" b="1" dirty="0">
                <a:cs typeface="Times New Roman" panose="02020603050405020304" pitchFamily="18" charset="0"/>
              </a:rPr>
              <a:t>Rev. 20:12</a:t>
            </a:r>
          </a:p>
          <a:p>
            <a:pPr marL="457200" indent="-457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b="1" dirty="0"/>
              <a:t> God’s “Decrees” or standards.  (His Law) </a:t>
            </a:r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4800" b="1" dirty="0"/>
              <a:t>            </a:t>
            </a:r>
            <a:r>
              <a:rPr lang="en-US" sz="3600" b="1" dirty="0"/>
              <a:t>(Joshua 1:8; Eccl. 12:13,14)  </a:t>
            </a:r>
            <a:endParaRPr lang="en-US" sz="3600" dirty="0"/>
          </a:p>
          <a:p>
            <a:pPr marL="457200" marR="0" lvl="0" indent="-457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36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152399" y="217350"/>
            <a:ext cx="11884269" cy="217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/>
              <a:t>These particular “books” will contain important and accurate records of our lives and be used to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dirty="0"/>
              <a:t> determine the extent of our eternal “</a:t>
            </a:r>
            <a:r>
              <a:rPr lang="en-US" sz="4000" b="1" i="1" u="sng" dirty="0">
                <a:solidFill>
                  <a:srgbClr val="FF0066"/>
                </a:solidFill>
              </a:rPr>
              <a:t>Compensation</a:t>
            </a:r>
            <a:r>
              <a:rPr lang="en-US" sz="4000" b="1" dirty="0"/>
              <a:t>”!</a:t>
            </a:r>
          </a:p>
        </p:txBody>
      </p:sp>
      <p:pic>
        <p:nvPicPr>
          <p:cNvPr id="5" name="Picture 4" descr="A picture containing indoor, table, food&#10;&#10;Description generated with high confidence">
            <a:extLst>
              <a:ext uri="{FF2B5EF4-FFF2-40B4-BE49-F238E27FC236}">
                <a16:creationId xmlns:a16="http://schemas.microsoft.com/office/drawing/2014/main" id="{9276657C-3481-41F3-ABA5-14C6CC61A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388201"/>
            <a:ext cx="7792524" cy="435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152399" y="217350"/>
            <a:ext cx="1188426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There’s one other book repeatedly mentioned that will determine our eternal “</a:t>
            </a:r>
            <a:r>
              <a:rPr lang="en-US" sz="4400" b="1" i="1" u="sng" dirty="0">
                <a:solidFill>
                  <a:srgbClr val="FF0066"/>
                </a:solidFill>
              </a:rPr>
              <a:t>Destination</a:t>
            </a:r>
            <a:r>
              <a:rPr lang="en-US" sz="3600" b="1" dirty="0"/>
              <a:t>”.   Rev. 20:12,15</a:t>
            </a:r>
          </a:p>
          <a:p>
            <a:pPr algn="ctr"/>
            <a:r>
              <a:rPr lang="en-US" sz="3600" b="1" dirty="0"/>
              <a:t>   </a:t>
            </a:r>
            <a:r>
              <a:rPr lang="en-US" sz="4000" b="1" i="1" dirty="0">
                <a:solidFill>
                  <a:srgbClr val="FF0000"/>
                </a:solidFill>
              </a:rPr>
              <a:t>“another book was opened which is the book of life….</a:t>
            </a:r>
          </a:p>
          <a:p>
            <a:pPr algn="ctr"/>
            <a:r>
              <a:rPr lang="en-US" sz="4000" i="1" dirty="0">
                <a:solidFill>
                  <a:srgbClr val="FF0000"/>
                </a:solidFill>
              </a:rPr>
              <a:t> </a:t>
            </a:r>
            <a:r>
              <a:rPr lang="en-US" sz="4000" b="1" i="1" dirty="0">
                <a:solidFill>
                  <a:srgbClr val="FF0000"/>
                </a:solidFill>
              </a:rPr>
              <a:t>And whosoever was not found written in the book of life was cast into the lake of fire.”</a:t>
            </a:r>
            <a:endParaRPr lang="en-US" sz="4400" b="1" dirty="0"/>
          </a:p>
        </p:txBody>
      </p:sp>
      <p:pic>
        <p:nvPicPr>
          <p:cNvPr id="5" name="Picture 4" descr="A picture containing indoor, table, food&#10;&#10;Description generated with high confidence">
            <a:extLst>
              <a:ext uri="{FF2B5EF4-FFF2-40B4-BE49-F238E27FC236}">
                <a16:creationId xmlns:a16="http://schemas.microsoft.com/office/drawing/2014/main" id="{9276657C-3481-41F3-ABA5-14C6CC61A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969" y="3284853"/>
            <a:ext cx="7792524" cy="36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25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152399" y="217350"/>
            <a:ext cx="118842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Since the content of this book is so critical, </a:t>
            </a:r>
          </a:p>
          <a:p>
            <a:pPr algn="ctr"/>
            <a:r>
              <a:rPr lang="en-US" sz="4000" b="1" dirty="0"/>
              <a:t>let’s examine what God reveals about it.  </a:t>
            </a:r>
            <a:endParaRPr lang="en-US" sz="4000" dirty="0"/>
          </a:p>
          <a:p>
            <a:r>
              <a:rPr lang="en-US" sz="4000" b="1" dirty="0"/>
              <a:t>1.  Moses Wrote Of This Book  </a:t>
            </a:r>
            <a:r>
              <a:rPr lang="en-US" b="1" dirty="0"/>
              <a:t>Ex  32:31,32  (After the Golden Calf)  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</p:txBody>
      </p:sp>
      <p:pic>
        <p:nvPicPr>
          <p:cNvPr id="9" name="Picture 8" descr="A picture containing water, clothing&#10;&#10;Description generated with high confidence">
            <a:extLst>
              <a:ext uri="{FF2B5EF4-FFF2-40B4-BE49-F238E27FC236}">
                <a16:creationId xmlns:a16="http://schemas.microsoft.com/office/drawing/2014/main" id="{04128E35-2D5C-403F-B5B2-B1B5F1813F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" y="2133601"/>
            <a:ext cx="3349869" cy="45278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BE561E0-01CA-4FE9-8909-F328F403EE7A}"/>
              </a:ext>
            </a:extLst>
          </p:cNvPr>
          <p:cNvSpPr/>
          <p:nvPr/>
        </p:nvSpPr>
        <p:spPr>
          <a:xfrm>
            <a:off x="3365988" y="2133601"/>
            <a:ext cx="8686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“Moses returned unto the LORD, and said, Oh, this people have sinned a great sin, and have made them gods of gold.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 Yet now, if thou wilt forgive their sin--; and if not,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</a:rPr>
              <a:t>blot me, I pray thee, out of thy book which thou hast written.”</a:t>
            </a:r>
            <a:endParaRPr lang="en-US" sz="4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95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0"/>
            <a:ext cx="11887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2931" y="-13946"/>
            <a:ext cx="11658600" cy="755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A07E-4E2D-459E-8076-78E0FAD6D374}"/>
              </a:ext>
            </a:extLst>
          </p:cNvPr>
          <p:cNvSpPr/>
          <p:nvPr/>
        </p:nvSpPr>
        <p:spPr>
          <a:xfrm>
            <a:off x="152399" y="217350"/>
            <a:ext cx="11884269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Notice God’s answer in Exodus 32:33:</a:t>
            </a:r>
          </a:p>
          <a:p>
            <a:pPr algn="ctr"/>
            <a:r>
              <a:rPr lang="en-US" sz="4800" b="1" dirty="0"/>
              <a:t> </a:t>
            </a:r>
            <a:r>
              <a:rPr lang="en-US" sz="5400" b="1" i="1" dirty="0">
                <a:solidFill>
                  <a:srgbClr val="FF0000"/>
                </a:solidFill>
              </a:rPr>
              <a:t>“Whosoever hath sinned against me,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</a:rPr>
              <a:t> him will I blot out of my book.”</a:t>
            </a:r>
            <a:endParaRPr lang="en-US" sz="5400" i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A picture containing nature, table, outdoor, fire&#10;&#10;Description generated with high confidence">
            <a:extLst>
              <a:ext uri="{FF2B5EF4-FFF2-40B4-BE49-F238E27FC236}">
                <a16:creationId xmlns:a16="http://schemas.microsoft.com/office/drawing/2014/main" id="{226AFF39-C2E1-4311-9A91-D3513F5B7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436861"/>
            <a:ext cx="6172200" cy="439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3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4619</TotalTime>
  <Words>1681</Words>
  <Application>Microsoft Office PowerPoint</Application>
  <PresentationFormat>Widescreen</PresentationFormat>
  <Paragraphs>201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Invitation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TCWM</dc:creator>
  <cp:lastModifiedBy>Keith Peters</cp:lastModifiedBy>
  <cp:revision>159</cp:revision>
  <dcterms:created xsi:type="dcterms:W3CDTF">2006-11-30T08:37:14Z</dcterms:created>
  <dcterms:modified xsi:type="dcterms:W3CDTF">2017-06-07T14:16:42Z</dcterms:modified>
</cp:coreProperties>
</file>