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71" r:id="rId2"/>
    <p:sldId id="299" r:id="rId3"/>
    <p:sldId id="270" r:id="rId4"/>
    <p:sldId id="269" r:id="rId5"/>
    <p:sldId id="272" r:id="rId6"/>
    <p:sldId id="273" r:id="rId7"/>
    <p:sldId id="274" r:id="rId8"/>
    <p:sldId id="275" r:id="rId9"/>
    <p:sldId id="276" r:id="rId10"/>
    <p:sldId id="277" r:id="rId11"/>
    <p:sldId id="267" r:id="rId12"/>
    <p:sldId id="263" r:id="rId13"/>
    <p:sldId id="284" r:id="rId14"/>
    <p:sldId id="288" r:id="rId15"/>
    <p:sldId id="290" r:id="rId16"/>
    <p:sldId id="295" r:id="rId17"/>
    <p:sldId id="294" r:id="rId18"/>
    <p:sldId id="292" r:id="rId19"/>
    <p:sldId id="293" r:id="rId20"/>
    <p:sldId id="291" r:id="rId21"/>
    <p:sldId id="285" r:id="rId22"/>
    <p:sldId id="296" r:id="rId23"/>
    <p:sldId id="297" r:id="rId24"/>
    <p:sldId id="298" r:id="rId25"/>
    <p:sldId id="300" r:id="rId26"/>
    <p:sldId id="268" r:id="rId27"/>
    <p:sldId id="303" r:id="rId28"/>
    <p:sldId id="301" r:id="rId29"/>
    <p:sldId id="302" r:id="rId30"/>
    <p:sldId id="304" r:id="rId31"/>
    <p:sldId id="26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99"/>
    <a:srgbClr val="FFFFFF"/>
    <a:srgbClr val="FFF7F0"/>
    <a:srgbClr val="F7D48B"/>
    <a:srgbClr val="F7E89F"/>
    <a:srgbClr val="ECDD94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6C9BC9-4F48-4A45-8839-AC8E40148A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7E0D6-C108-47E1-A5F3-FF06DBD50D89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C1F6E-8813-4CC6-ADBF-220DC6DD2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1F6E-8813-4CC6-ADBF-220DC6DD2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5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" y="1295400"/>
            <a:ext cx="88392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429000"/>
            <a:ext cx="4983163" cy="2362200"/>
          </a:xfrm>
        </p:spPr>
        <p:txBody>
          <a:bodyPr/>
          <a:lstStyle>
            <a:lvl1pPr marL="0" indent="0" algn="ctr">
              <a:lnSpc>
                <a:spcPct val="90000"/>
              </a:lnSpc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4008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4008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078B3008-69DD-4C41-AB39-6140DEFDED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FD6F3-27EA-46D5-9ADD-1072B665A3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4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685800"/>
            <a:ext cx="20574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85800"/>
            <a:ext cx="60198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127A1-7DD5-4DD9-A468-8744EDB46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37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2347F-D5CF-4E39-8B24-864FB78CE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41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E04AA-3321-47DA-860D-B0C62E5C1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58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24765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700" y="2286000"/>
            <a:ext cx="24765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3F600-7662-4E90-B16C-23E35FC41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76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53A86-BA11-49B6-B051-EDE555DBD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68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FA8C6-B4DD-44A8-81B8-76D9391A3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36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1345A-C2C6-4DF7-8453-DF7ECD149A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00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DCCBE-F810-40A5-9A77-9AC030D91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37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302E8-5AE3-497F-8EB3-ED7F3F9A4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5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86000"/>
            <a:ext cx="5105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638" y="6477000"/>
            <a:ext cx="163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77000"/>
            <a:ext cx="2020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7000"/>
            <a:ext cx="1630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fld id="{81BD6B9B-2965-44A9-9A30-C20E6AB1C8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2pPr>
      <a:lvl3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3pPr>
      <a:lvl4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4pPr>
      <a:lvl5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anose="020B080603090205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" y="2286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buy something of value, you often get an owners manual from the manufacturer.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1981200"/>
            <a:ext cx="8734425" cy="25900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6700" y="4745134"/>
            <a:ext cx="862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4000" b="1" i="1" dirty="0">
                <a:latin typeface="Calibri" panose="020F0502020204030204" pitchFamily="34" charset="0"/>
              </a:rPr>
              <a:t>Most warn you that if you don’t follow the manual, and often some maintenance schedule,</a:t>
            </a:r>
          </a:p>
        </p:txBody>
      </p:sp>
    </p:spTree>
    <p:extLst>
      <p:ext uri="{BB962C8B-B14F-4D97-AF65-F5344CB8AC3E}">
        <p14:creationId xmlns:p14="http://schemas.microsoft.com/office/powerpoint/2010/main" val="25372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19396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" y="-46029"/>
            <a:ext cx="89916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get from “ashes”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“beauty”?</a:t>
            </a:r>
          </a:p>
          <a:p>
            <a:pPr marL="571500" indent="-5715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Mt. 18: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Speaks of the power of forgiveness and the blindness of bitterness.</a:t>
            </a:r>
          </a:p>
          <a:p>
            <a:pPr algn="ctr" eaLnBrk="1" hangingPunct="1">
              <a:spcBef>
                <a:spcPts val="1200"/>
              </a:spcBef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Holy Wedlock becomes Unholy Deadlock!</a:t>
            </a:r>
          </a:p>
          <a:p>
            <a:pPr marL="571500" indent="-571500"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Mt. 19:  Confronted with the broken relationships of his day, Jesus reminds us of God’s design</a:t>
            </a:r>
            <a:r>
              <a:rPr lang="en-US" altLang="en-US" sz="3200" b="1" i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“</a:t>
            </a:r>
            <a:r>
              <a:rPr lang="en-US" altLang="en-US" sz="2800" b="1" i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from the beginning”  </a:t>
            </a:r>
            <a:r>
              <a:rPr lang="en-US" altLang="en-US" sz="28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(vs 4-8) </a:t>
            </a:r>
          </a:p>
          <a:p>
            <a:pPr algn="ctr" eaLnBrk="1" hangingPunct="1">
              <a:spcBef>
                <a:spcPts val="1800"/>
              </a:spcBef>
            </a:pPr>
            <a:r>
              <a:rPr lang="en-US" altLang="en-US" sz="2800" b="1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revealed that the root cause of such conflict is </a:t>
            </a:r>
            <a:r>
              <a:rPr lang="en-US" altLang="en-US" sz="32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hard hearts 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always produce “ashes”.  (vs 8)</a:t>
            </a:r>
            <a:endParaRPr lang="en-US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762000"/>
          </a:xfrm>
          <a:ln/>
        </p:spPr>
        <p:txBody>
          <a:bodyPr anchor="ctr"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Design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Our Delight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37:3-5</a:t>
            </a:r>
            <a:endParaRPr lang="en-US" altLang="en-US" sz="4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5943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b="1" dirty="0">
                <a:latin typeface="+mn-lt"/>
              </a:rPr>
              <a:t>Marriage:  Some assembly required!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073" y="762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Dilemma of Man.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God described Creation as “Good” 10 times!</a:t>
            </a:r>
          </a:p>
          <a:p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1:25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“…and God saw that it was good.”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beautiful, pleasing, precious.  </a:t>
            </a:r>
          </a:p>
          <a:p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Eccl 3:11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hath made everything beautiful in his time” </a:t>
            </a: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Creation was Precious and brought Him</a:t>
            </a: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Pleasure!   </a:t>
            </a:r>
          </a:p>
          <a:p>
            <a:endParaRPr lang="en-US" sz="3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This was why we were created!   Rev. 4:11</a:t>
            </a:r>
          </a:p>
          <a:p>
            <a:pPr>
              <a:spcBef>
                <a:spcPts val="0"/>
              </a:spcBef>
            </a:pPr>
            <a:endParaRPr lang="en-US" sz="3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b="1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en-US" sz="3600" b="1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This is why Satan hates us!</a:t>
            </a:r>
            <a:endParaRPr 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90678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Dilemma of Man.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God intentionally created Adam first. 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Tim.2:13 </a:t>
            </a:r>
            <a:endParaRPr lang="en-US" sz="3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“Adam was first formed, then Eve.” </a:t>
            </a:r>
            <a:endParaRPr lang="en-US" sz="2800" b="1" i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Adam had perfect:</a:t>
            </a: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 was in charge of the world, </a:t>
            </a: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crowned with glory and honor. 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(Ps. 8:6)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Possessions: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 had it all! 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1:26-29)</a:t>
            </a:r>
            <a:endParaRPr lang="en-US" sz="3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Prosperity: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Perfect health and immortality. 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yet God still said in Gen. 2:18:  </a:t>
            </a:r>
          </a:p>
          <a:p>
            <a:pPr algn="ctr"/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"</a:t>
            </a:r>
            <a:r>
              <a:rPr lang="en-US" sz="36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It is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not good </a:t>
            </a:r>
            <a:r>
              <a:rPr lang="en-US" sz="36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that the man should be alone; </a:t>
            </a:r>
            <a:endParaRPr lang="en-US" b="1" i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9067800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Dilemma of Man.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God intentionally created Adam first. 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2:18  </a:t>
            </a:r>
            <a:endParaRPr lang="en-US" sz="20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"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It is 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not good 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that the man should be alone; </a:t>
            </a:r>
            <a:endParaRPr lang="en-US" b="1" i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God created Adam with </a:t>
            </a:r>
            <a:r>
              <a:rPr lang="en-US" sz="3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needs:</a:t>
            </a:r>
          </a:p>
          <a:p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Physical needs:  Food, Air, Water, Exercise</a:t>
            </a:r>
          </a:p>
          <a:p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 needs:  Intimacy with God. (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3:11)</a:t>
            </a:r>
          </a:p>
          <a:p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 (Emotional) needs:  Intimacy with </a:t>
            </a:r>
            <a:r>
              <a:rPr lang="en-US" sz="2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others.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The Dangers Of This Dilemma (Needs)  </a:t>
            </a:r>
            <a:endParaRPr lang="en-US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 </a:t>
            </a:r>
            <a:r>
              <a:rPr lang="en-US" sz="2800" b="1" i="1" u="sng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-Sufficiency:   </a:t>
            </a:r>
            <a:r>
              <a:rPr 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Deny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needs! </a:t>
            </a:r>
            <a:r>
              <a:rPr lang="en-US" sz="2800" b="1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meet my own)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 </a:t>
            </a:r>
            <a:r>
              <a:rPr lang="en-US" sz="2800" b="1" i="1" u="sng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-Centeredness:  </a:t>
            </a:r>
            <a:r>
              <a:rPr 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Deify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needs!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Manipulation. </a:t>
            </a:r>
            <a:endParaRPr lang="en-US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 </a:t>
            </a:r>
            <a:r>
              <a:rPr lang="en-US" sz="2800" b="1" i="1" u="sng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-Condemnation: </a:t>
            </a:r>
            <a:r>
              <a:rPr 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needs/value.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en-US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9067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The Design of God  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2:18</a:t>
            </a:r>
            <a:endParaRPr lang="en-US" sz="40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God Took The Initiative.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“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 will make 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an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help meet for him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.”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 Adam wasn’t </a:t>
            </a:r>
            <a:r>
              <a:rPr lang="en-US" sz="32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qualified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design his own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“Help Meet”.    (Are you?)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 if Adam had designed Eve!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God Knew What Adam (we) Needed!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“Help meet” 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aw-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'; to aid or help.   </a:t>
            </a:r>
          </a:p>
          <a:p>
            <a:pPr eaLnBrk="1" hangingPunct="1">
              <a:defRPr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From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ʿāzar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surround, protect, aid!   </a:t>
            </a:r>
          </a:p>
          <a:p>
            <a:pPr marL="514350" indent="-514350" eaLnBrk="1" hangingPunct="1">
              <a:buFont typeface="Wingdings 2" panose="05020102010507070707" pitchFamily="18" charset="2"/>
              <a:buNone/>
              <a:defRPr/>
            </a:pP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i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9067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God knew what Adam needed. </a:t>
            </a:r>
          </a:p>
          <a:p>
            <a:pPr algn="ctr"/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knows what (and who) you need also!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She was to be a completer, not a “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competer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She was designed “different” from Adam.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Adam had to “Sleep” in order for God to 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“operate”.  (S. of Sol. 2:7, 3:5, 8:4) </a:t>
            </a:r>
            <a:endParaRPr lang="en-US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try to direct the “Great Physician” in this delicate surgery!   </a:t>
            </a:r>
            <a:endParaRPr 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39328"/>
            <a:ext cx="3733800" cy="2618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" y="4264225"/>
            <a:ext cx="3353170" cy="25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90678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The Design of God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 Being a “help meet” is a: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responsibility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 11:8-12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is not of the woman; but the woman of the man. Neither was the man created for the woman; but the woman for the man…</a:t>
            </a:r>
          </a:p>
          <a:p>
            <a:pPr algn="ctr">
              <a:spcBef>
                <a:spcPts val="12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Nevertheless neither is the man without the woman, neither the woman without the man, in the Lord.  </a:t>
            </a:r>
          </a:p>
          <a:p>
            <a:pPr algn="ctr">
              <a:spcBef>
                <a:spcPts val="12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as the woman is of the man, even so is the man also by the woman; but all things of God.”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designed us for mutual interdependence!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 Him and each other!)</a:t>
            </a:r>
          </a:p>
        </p:txBody>
      </p:sp>
    </p:spTree>
    <p:extLst>
      <p:ext uri="{BB962C8B-B14F-4D97-AF65-F5344CB8AC3E}">
        <p14:creationId xmlns:p14="http://schemas.microsoft.com/office/powerpoint/2010/main" val="12375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The Design of God</a:t>
            </a:r>
          </a:p>
          <a:p>
            <a:r>
              <a:rPr lang="en-US" altLang="en-US" sz="3200" b="1" dirty="0">
                <a:solidFill>
                  <a:schemeClr val="bg2"/>
                </a:solidFill>
              </a:rPr>
              <a:t>  </a:t>
            </a:r>
            <a:r>
              <a:rPr lang="en-US" altLang="en-US" sz="3200" b="1" dirty="0">
                <a:solidFill>
                  <a:schemeClr val="bg2"/>
                </a:solidFill>
                <a:latin typeface="Calibri" panose="020F0502020204030204" pitchFamily="34" charset="0"/>
              </a:rPr>
              <a:t> B.  Being a “help meet” is a:</a:t>
            </a:r>
          </a:p>
          <a:p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Mutual responsibility. 1 Cor 11:8-12 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rimary</a:t>
            </a:r>
            <a:r>
              <a:rPr lang="en-US" sz="40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responsibility. </a:t>
            </a:r>
            <a:endParaRPr lang="en-US" sz="3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 Cor 7:33 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“he that is married </a:t>
            </a:r>
            <a:r>
              <a:rPr lang="en-US" sz="2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careth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…</a:t>
            </a:r>
          </a:p>
          <a:p>
            <a:pPr>
              <a:spcBef>
                <a:spcPts val="0"/>
              </a:spcBef>
            </a:pP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                how 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he may please his wife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.” 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(also Eph. 5:25-33; 1 Peter 3:7)</a:t>
            </a:r>
          </a:p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1 Cor 7:34  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“she that is married </a:t>
            </a:r>
            <a:r>
              <a:rPr lang="en-US" sz="2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careth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…</a:t>
            </a:r>
          </a:p>
          <a:p>
            <a:pPr algn="ctr">
              <a:spcBef>
                <a:spcPts val="0"/>
              </a:spcBef>
            </a:pP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          how 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she may please her husband.” </a:t>
            </a:r>
          </a:p>
          <a:p>
            <a:pPr algn="ctr"/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(also Eph. 5:22-24; 1 Peter 3:1-6)</a:t>
            </a:r>
          </a:p>
          <a:p>
            <a:pPr algn="ctr"/>
            <a:r>
              <a:rPr lang="en-US" sz="3600" b="1" dirty="0" err="1">
                <a:solidFill>
                  <a:srgbClr val="0000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Careth</a:t>
            </a:r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Merimnaō</a:t>
            </a:r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to take careful thought</a:t>
            </a:r>
          </a:p>
          <a:p>
            <a:pPr algn="ct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 you “take careful thought” </a:t>
            </a:r>
          </a:p>
          <a:p>
            <a:pPr algn="ctr"/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about pleasing your spouse?</a:t>
            </a:r>
            <a:endParaRPr lang="en-US" sz="3200" b="1" dirty="0">
              <a:solidFill>
                <a:schemeClr val="tx1">
                  <a:lumMod val="1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"/>
            <a:ext cx="90678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The Design of God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 Being a “help meet” is a: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3) 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Sacred 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Eph. 5:22-33</a:t>
            </a:r>
          </a:p>
          <a:p>
            <a:r>
              <a:rPr lang="en-US" sz="3200" b="1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Wives:  v. 22 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“submit yourselves unto your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           own husband as unto the Lord…” </a:t>
            </a:r>
            <a:endParaRPr lang="en-US" sz="3200" b="1" i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b="1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Husbands: v.24 </a:t>
            </a:r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“Husbands, love your wives,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           even as Christ also loved the church,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           and gave himself for it…”</a:t>
            </a:r>
          </a:p>
          <a:p>
            <a:pPr algn="ctr"/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is a great mystery: but I speak concerning Christ and the church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Nevertheless let every one of you in particular so love his wife even as himself; and the wife see that she reverence her husband.”  </a:t>
            </a:r>
            <a:r>
              <a:rPr lang="en-US" sz="3200" b="1" i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5:32,33</a:t>
            </a:r>
          </a:p>
        </p:txBody>
      </p:sp>
    </p:spTree>
    <p:extLst>
      <p:ext uri="{BB962C8B-B14F-4D97-AF65-F5344CB8AC3E}">
        <p14:creationId xmlns:p14="http://schemas.microsoft.com/office/powerpoint/2010/main" val="27048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" y="381000"/>
            <a:ext cx="8610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you’ll void the warrantee</a:t>
            </a:r>
            <a:r>
              <a:rPr lang="en-US" altLang="en-US" sz="4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 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4000" b="1" dirty="0"/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4000" b="1" dirty="0"/>
          </a:p>
          <a:p>
            <a:pPr algn="ctr">
              <a:buFont typeface="Wingdings 2" panose="05020102010507070707" pitchFamily="18" charset="2"/>
              <a:buNone/>
            </a:pPr>
            <a:endParaRPr lang="en-US" altLang="en-US" sz="4000" b="1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000" b="1" dirty="0"/>
              <a:t>It should come as no surprise that life, (and relationships) comes with a manual (instructions) from the manufacturer . </a:t>
            </a:r>
          </a:p>
        </p:txBody>
      </p:sp>
    </p:spTree>
    <p:extLst>
      <p:ext uri="{BB962C8B-B14F-4D97-AF65-F5344CB8AC3E}">
        <p14:creationId xmlns:p14="http://schemas.microsoft.com/office/powerpoint/2010/main" val="19675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06780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The Design of God</a:t>
            </a:r>
          </a:p>
          <a:p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This design elevated creation to “very good”. </a:t>
            </a:r>
            <a:endParaRPr lang="en-US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1:31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saw every thing that he had made,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and, behold,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was very good.” </a:t>
            </a:r>
            <a:r>
              <a:rPr 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+mn-lt"/>
              </a:rPr>
              <a:t>meʾōd</a:t>
            </a:r>
            <a:r>
              <a:rPr lang="en-US" sz="2000" dirty="0">
                <a:latin typeface="+mn-lt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tobe</a:t>
            </a:r>
            <a:r>
              <a:rPr lang="en-US" sz="28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exceedingly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beautiful, pleasing, precious. 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God intends Marriage to be precious and   </a:t>
            </a: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bring pleasure to us as well as Him! 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 2:8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God planted a garden …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Eden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ʿêden</a:t>
            </a: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Pleasure 2x;  Delights 1x; Delicate 1x</a:t>
            </a:r>
          </a:p>
          <a:p>
            <a:pPr algn="ctr">
              <a:spcBef>
                <a:spcPts val="1200"/>
              </a:spcBef>
            </a:pPr>
            <a:r>
              <a:rPr lang="en-US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baseline="300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“pleasure” is mentioned in the Bible is in the context of Marriage.  Gen. 18:12</a:t>
            </a:r>
          </a:p>
        </p:txBody>
      </p:sp>
    </p:spTree>
    <p:extLst>
      <p:ext uri="{BB962C8B-B14F-4D97-AF65-F5344CB8AC3E}">
        <p14:creationId xmlns:p14="http://schemas.microsoft.com/office/powerpoint/2010/main" val="409268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915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10000"/>
                  </a:schemeClr>
                </a:solidFill>
              </a:rPr>
              <a:t>2. The Design of God:  </a:t>
            </a:r>
          </a:p>
          <a:p>
            <a:r>
              <a:rPr lang="en-US" sz="40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D. God Established Relationships To Meet      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          Our Intimacy Needs.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(Eccl 4:12)  </a:t>
            </a: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“a threefold cord is not quickly broken."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1) </a:t>
            </a:r>
            <a:r>
              <a:rPr lang="en-US" sz="32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Marriage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: Gen 2:24 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"joined unto his wife…”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2) </a:t>
            </a:r>
            <a:r>
              <a:rPr lang="en-US" sz="32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Family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: Ps. 68:6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"God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setteth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the solitary </a:t>
            </a:r>
          </a:p>
          <a:p>
            <a:pPr>
              <a:spcBef>
                <a:spcPts val="0"/>
              </a:spcBef>
            </a:pP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                                     in families: “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3) </a:t>
            </a:r>
            <a:r>
              <a:rPr lang="en-US" sz="32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Church: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Mt 16:18 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"I will build my church…”  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Eph. 2:19 </a:t>
            </a:r>
            <a:r>
              <a:rPr lang="en-US" sz="3200" b="1" i="1" dirty="0">
                <a:solidFill>
                  <a:srgbClr val="FF0000"/>
                </a:solidFill>
                <a:latin typeface="+mn-lt"/>
              </a:rPr>
              <a:t>“ye are no more strangers and foreigners, but fellow citizens…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+mn-lt"/>
              </a:rPr>
              <a:t>and of the household of God.”</a:t>
            </a: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8659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2400"/>
            <a:ext cx="89916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10000"/>
                  </a:schemeClr>
                </a:solidFill>
              </a:rPr>
              <a:t>3. The Desire of the Devil. Jn. 10:10</a:t>
            </a: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“The thief cometh …to steal… kill…destroy:” 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A. Satan Attacked The First Marriage 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(Ge. 3) 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1)  </a:t>
            </a:r>
            <a:r>
              <a:rPr lang="en-US" sz="3200" b="1" i="1" u="sng" dirty="0">
                <a:solidFill>
                  <a:srgbClr val="FF0066"/>
                </a:solidFill>
                <a:latin typeface="Calibri" panose="020F0502020204030204" pitchFamily="34" charset="0"/>
              </a:rPr>
              <a:t>Division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:  Eve was alone before Satan.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(Mt 12:25) </a:t>
            </a:r>
            <a:endParaRPr lang="en-US" sz="3200" b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2) </a:t>
            </a:r>
            <a:r>
              <a:rPr lang="en-US" sz="3200" b="1" i="1" u="sng" dirty="0">
                <a:solidFill>
                  <a:srgbClr val="FF0066"/>
                </a:solidFill>
                <a:latin typeface="Calibri" panose="020F0502020204030204" pitchFamily="34" charset="0"/>
              </a:rPr>
              <a:t>Deception: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“Yea hath God said?”  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(Vs. 1-4)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3) </a:t>
            </a:r>
            <a:r>
              <a:rPr lang="en-US" sz="3200" b="1" i="1" u="sng" dirty="0">
                <a:solidFill>
                  <a:srgbClr val="FF0066"/>
                </a:solidFill>
                <a:latin typeface="Calibri" panose="020F0502020204030204" pitchFamily="34" charset="0"/>
              </a:rPr>
              <a:t>Temptation: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Vs. 5 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“ye shall be as  god’s </a:t>
            </a:r>
          </a:p>
          <a:p>
            <a:pPr>
              <a:spcBef>
                <a:spcPts val="600"/>
              </a:spcBef>
            </a:pP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         knowing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(determining)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good and evil”</a:t>
            </a:r>
            <a:endParaRPr lang="en-US" sz="3200" b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4) </a:t>
            </a:r>
            <a:r>
              <a:rPr lang="en-US" sz="3200" b="1" i="1" u="sng" dirty="0">
                <a:solidFill>
                  <a:srgbClr val="FF0066"/>
                </a:solidFill>
                <a:latin typeface="Calibri" panose="020F0502020204030204" pitchFamily="34" charset="0"/>
              </a:rPr>
              <a:t>Isolation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:   Running from God  (Vs 6-7)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5) </a:t>
            </a:r>
            <a:r>
              <a:rPr lang="en-US" sz="3200" b="1" i="1" u="sng" dirty="0">
                <a:solidFill>
                  <a:srgbClr val="FF0066"/>
                </a:solidFill>
                <a:latin typeface="Calibri" panose="020F0502020204030204" pitchFamily="34" charset="0"/>
              </a:rPr>
              <a:t>Rationalization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    Blaming each other.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       (Vs 11-14)</a:t>
            </a:r>
          </a:p>
          <a:p>
            <a:pPr>
              <a:spcBef>
                <a:spcPts val="600"/>
              </a:spcBef>
            </a:pPr>
            <a:endParaRPr lang="en-US" sz="3200" b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3795"/>
            <a:ext cx="381000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2400"/>
            <a:ext cx="8991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10000"/>
                  </a:schemeClr>
                </a:solidFill>
              </a:rPr>
              <a:t>3. The Desire of the Devil. Jn. 10:10</a:t>
            </a: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“The thief cometh …to steal… kill…destroy:” 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B. Satan Attacked The First Family.  Gen. 4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1)  Sin led to Sibling Rivalry 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Jealousy 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   Jealousy led to Tragedy. 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2)  The Pattern of the parents continued.  </a:t>
            </a:r>
          </a:p>
          <a:p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rgbClr val="000099"/>
                </a:solidFill>
                <a:latin typeface="Calibri" panose="020F0502020204030204" pitchFamily="34" charset="0"/>
              </a:rPr>
              <a:t>Division, Deception, Temptation, Isolation, Rationalization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a) 2/3 US kids don’t have both parents home.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b) Dad spends &lt;14 minutes each week with kids.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    10 of those moments are spent in discipline.</a:t>
            </a:r>
          </a:p>
          <a:p>
            <a:endParaRPr lang="en-US" sz="3200" b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5179"/>
            <a:ext cx="2802384" cy="18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24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10000"/>
                  </a:schemeClr>
                </a:solidFill>
              </a:rPr>
              <a:t>3. The Desire of the Devil. Jn. 10:10</a:t>
            </a:r>
          </a:p>
          <a:p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“The thief cometh …to steal… kill…destroy:” </a:t>
            </a:r>
            <a:endParaRPr lang="en-US" sz="3200" b="1" i="1" dirty="0">
              <a:solidFill>
                <a:srgbClr val="FF0000"/>
              </a:solidFill>
              <a:latin typeface="+mn-lt"/>
            </a:endParaRP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C. Satan Attacked The First Church  Acts 4-6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1)  External Sources:  Persecution.  (Acts 4,8)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2) Internal Sources: 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a) Pride  (Acts 5, 1 Cor. 4:6)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b) Prejudice  (Acts 6, 1 Cor. 3) </a:t>
            </a:r>
          </a:p>
          <a:p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    c) Passion  (1 Cor. 3,5,6) </a:t>
            </a:r>
          </a:p>
          <a:p>
            <a:endParaRPr lang="en-US" sz="3200" b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0"/>
            <a:ext cx="4114800" cy="2319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69" y="3352800"/>
            <a:ext cx="2772232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975"/>
            <a:ext cx="8991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54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Conclusion:</a:t>
            </a:r>
          </a:p>
          <a:p>
            <a:pPr algn="ctr"/>
            <a:r>
              <a:rPr lang="en-US" sz="4800" b="1" dirty="0">
                <a:solidFill>
                  <a:srgbClr val="000099"/>
                </a:solidFill>
                <a:latin typeface="Calibri" panose="020F0502020204030204" pitchFamily="34" charset="0"/>
              </a:rPr>
              <a:t>Mankind has a dilemma. </a:t>
            </a:r>
          </a:p>
          <a:p>
            <a:pPr algn="ctr"/>
            <a:r>
              <a:rPr lang="en-US" sz="4000" b="1" i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(We’re “needy”)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solidFill>
                  <a:srgbClr val="000099"/>
                </a:solidFill>
                <a:latin typeface="Calibri" panose="020F0502020204030204" pitchFamily="34" charset="0"/>
              </a:rPr>
              <a:t>God has a design. </a:t>
            </a:r>
          </a:p>
          <a:p>
            <a:pPr algn="ctr"/>
            <a:r>
              <a:rPr lang="en-US" sz="4000" b="1" i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(Interdependency leading to Intimacy)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solidFill>
                  <a:srgbClr val="000099"/>
                </a:solidFill>
                <a:latin typeface="Calibri" panose="020F0502020204030204" pitchFamily="34" charset="0"/>
              </a:rPr>
              <a:t>Satan has a Desire:</a:t>
            </a:r>
          </a:p>
          <a:p>
            <a:pPr algn="ctr"/>
            <a:r>
              <a:rPr lang="en-US" sz="4000" b="1" i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To destroy/corrupt God’s design through “independence” of God and others.</a:t>
            </a:r>
            <a:endParaRPr lang="en-US" sz="2000" b="1" i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54988" cy="685800"/>
          </a:xfrm>
        </p:spPr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  <a:latin typeface="+mn-lt"/>
              </a:rPr>
              <a:t>The path back to paradise was blocked because of Sin!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38" y="1447801"/>
            <a:ext cx="4366506" cy="5442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366" y="1322243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sz="3200" dirty="0">
                <a:solidFill>
                  <a:srgbClr val="FF0000"/>
                </a:solidFill>
              </a:rPr>
              <a:t>”</a:t>
            </a:r>
            <a:r>
              <a:rPr lang="en-US" sz="3200" b="1" i="1" dirty="0">
                <a:solidFill>
                  <a:srgbClr val="FF0000"/>
                </a:solidFill>
                <a:latin typeface="+mn-lt"/>
              </a:rPr>
              <a:t>Therefore the </a:t>
            </a:r>
            <a:r>
              <a:rPr lang="en-US" sz="3200" b="1" i="1" cap="small" dirty="0">
                <a:solidFill>
                  <a:srgbClr val="FF0000"/>
                </a:solidFill>
                <a:latin typeface="+mn-lt"/>
              </a:rPr>
              <a:t>LORD</a:t>
            </a:r>
            <a:r>
              <a:rPr lang="en-US" sz="3200" b="1" i="1" dirty="0">
                <a:solidFill>
                  <a:srgbClr val="FF0000"/>
                </a:solidFill>
                <a:latin typeface="+mn-lt"/>
              </a:rPr>
              <a:t> God sent him forth from the garden of Eden…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+mn-lt"/>
              </a:rPr>
              <a:t> So he drove out the man; and he placed at the east of the garden of Eden </a:t>
            </a:r>
            <a:r>
              <a:rPr lang="en-US" sz="3200" b="1" i="1" dirty="0" err="1">
                <a:solidFill>
                  <a:srgbClr val="FF0000"/>
                </a:solidFill>
                <a:latin typeface="+mn-lt"/>
              </a:rPr>
              <a:t>Cherubims</a:t>
            </a:r>
            <a:r>
              <a:rPr lang="en-US" sz="3200" b="1" i="1" dirty="0">
                <a:solidFill>
                  <a:srgbClr val="FF0000"/>
                </a:solidFill>
                <a:latin typeface="+mn-lt"/>
              </a:rPr>
              <a:t>, and a flaming sword.”</a:t>
            </a:r>
          </a:p>
          <a:p>
            <a:pPr algn="ctr"/>
            <a:r>
              <a:rPr lang="en-US" sz="2800" b="1" i="1" dirty="0">
                <a:solidFill>
                  <a:schemeClr val="bg2"/>
                </a:solidFill>
                <a:latin typeface="+mn-lt"/>
              </a:rPr>
              <a:t>Gen 3:23-24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349929" y="450660"/>
            <a:ext cx="8229600" cy="685800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God no longer blocks the path to relational “Eden”…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994429" cy="3657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i="1" dirty="0">
                <a:solidFill>
                  <a:srgbClr val="FF0000"/>
                </a:solidFill>
              </a:rPr>
              <a:t>“</a:t>
            </a:r>
            <a:r>
              <a:rPr lang="en-US" sz="3200" i="1" dirty="0">
                <a:solidFill>
                  <a:srgbClr val="FF0000"/>
                </a:solidFill>
              </a:rPr>
              <a:t>Thou wilt shew me the path of life: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i="1" dirty="0">
                <a:solidFill>
                  <a:srgbClr val="FF0000"/>
                </a:solidFill>
              </a:rPr>
              <a:t>     in thy presence is </a:t>
            </a:r>
            <a:r>
              <a:rPr lang="en-US" sz="3200" i="1" dirty="0" err="1">
                <a:solidFill>
                  <a:srgbClr val="FF0000"/>
                </a:solidFill>
              </a:rPr>
              <a:t>fulness</a:t>
            </a:r>
            <a:r>
              <a:rPr lang="en-US" sz="3200" i="1" dirty="0">
                <a:solidFill>
                  <a:srgbClr val="FF0000"/>
                </a:solidFill>
              </a:rPr>
              <a:t> of joy;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i="1" dirty="0">
                <a:solidFill>
                  <a:srgbClr val="FF0000"/>
                </a:solidFill>
              </a:rPr>
              <a:t>    at thy right hand there are pleasures for evermore.”</a:t>
            </a:r>
            <a:r>
              <a:rPr lang="en-US" sz="3200" b="1" dirty="0"/>
              <a:t>                Psalm 16:11</a:t>
            </a:r>
            <a:br>
              <a:rPr lang="en-US" dirty="0">
                <a:solidFill>
                  <a:srgbClr val="FF0000"/>
                </a:solidFill>
              </a:rPr>
            </a:b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29" y="5638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But it is “blocked” by Satan’s Deceptions</a:t>
            </a:r>
          </a:p>
          <a:p>
            <a:pPr algn="ctr"/>
            <a:r>
              <a:rPr lang="en-US" sz="3200" b="1" dirty="0"/>
              <a:t>And our own Selfishness!</a:t>
            </a:r>
          </a:p>
        </p:txBody>
      </p:sp>
    </p:spTree>
    <p:extLst>
      <p:ext uri="{BB962C8B-B14F-4D97-AF65-F5344CB8AC3E}">
        <p14:creationId xmlns:p14="http://schemas.microsoft.com/office/powerpoint/2010/main" val="24894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8" y="0"/>
            <a:ext cx="89916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99"/>
                </a:solidFill>
                <a:latin typeface="Calibri" panose="020F0502020204030204" pitchFamily="34" charset="0"/>
              </a:rPr>
              <a:t>The path from “beauty to ashes”</a:t>
            </a:r>
          </a:p>
          <a:p>
            <a:pPr algn="ctr"/>
            <a:r>
              <a:rPr lang="en-US" sz="4400" b="1" dirty="0">
                <a:solidFill>
                  <a:srgbClr val="000099"/>
                </a:solidFill>
                <a:latin typeface="Calibri" panose="020F0502020204030204" pitchFamily="34" charset="0"/>
              </a:rPr>
              <a:t>(Is. 61:1-3) Requires: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 u="sng" dirty="0">
                <a:solidFill>
                  <a:srgbClr val="FF0066"/>
                </a:solidFill>
                <a:latin typeface="Calibri" panose="020F0502020204030204" pitchFamily="34" charset="0"/>
              </a:rPr>
              <a:t>Humility</a:t>
            </a:r>
            <a:r>
              <a:rPr lang="en-US" sz="40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US" sz="4000" b="1" dirty="0">
                <a:solidFill>
                  <a:srgbClr val="000099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1 Pt 5:5-6 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“God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resisteth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the    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         proud, and giveth grace to the humble.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   Humble yourselves therefore under the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      mighty hand of God, that he may exalt you”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i="1" u="sng" dirty="0">
                <a:solidFill>
                  <a:srgbClr val="FF0066"/>
                </a:solidFill>
                <a:latin typeface="Calibri" panose="020F0502020204030204" pitchFamily="34" charset="0"/>
              </a:rPr>
              <a:t>Transparency</a:t>
            </a:r>
            <a:r>
              <a:rPr lang="en-US" sz="40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: 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Pr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28:13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“He that covers his </a:t>
            </a:r>
          </a:p>
          <a:p>
            <a:pPr>
              <a:spcBef>
                <a:spcPts val="0"/>
              </a:spcBef>
            </a:pP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     sins shall not prosper: but whoso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confesseth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     and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forsaketh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them shall have mercy.”</a:t>
            </a:r>
            <a:endParaRPr lang="en-US" sz="4000" b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000" b="1" i="1" u="sng" dirty="0">
                <a:solidFill>
                  <a:srgbClr val="FF0066"/>
                </a:solidFill>
                <a:latin typeface="Calibri" panose="020F0502020204030204" pitchFamily="34" charset="0"/>
              </a:rPr>
              <a:t>Honesty</a:t>
            </a:r>
            <a:r>
              <a:rPr lang="en-US" sz="4000" b="1" i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Eph. 4:15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“But speaking the truth in love, may grow up into him in all things”</a:t>
            </a:r>
          </a:p>
          <a:p>
            <a:pPr algn="ctr"/>
            <a:endParaRPr lang="en-US" sz="2000" b="1" i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9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8" y="0"/>
            <a:ext cx="8991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Calibri" panose="020F0502020204030204" pitchFamily="34" charset="0"/>
              </a:rPr>
              <a:t>The path from “beauty to ashes” Requires: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000" b="1" i="1" u="sng" dirty="0">
                <a:solidFill>
                  <a:srgbClr val="FF0066"/>
                </a:solidFill>
                <a:latin typeface="Calibri" panose="020F0502020204030204" pitchFamily="34" charset="0"/>
              </a:rPr>
              <a:t>Charity</a:t>
            </a:r>
            <a:r>
              <a:rPr lang="en-US" sz="40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sz="36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1 Peter 4:8</a:t>
            </a:r>
            <a:r>
              <a:rPr lang="en-US" sz="4800" b="1" dirty="0">
                <a:solidFill>
                  <a:schemeClr val="tx1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en-U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above all things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have fervent charity among yourselves: </a:t>
            </a:r>
          </a:p>
          <a:p>
            <a:pPr>
              <a:spcBef>
                <a:spcPts val="1200"/>
              </a:spcBef>
            </a:pP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  for charity shall cover the multitude of sins.”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800" b="1" i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1 Cor. 13:13  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“Now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abideth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faith, hope, charity…</a:t>
            </a:r>
          </a:p>
          <a:p>
            <a:pPr>
              <a:spcBef>
                <a:spcPts val="1200"/>
              </a:spcBef>
            </a:pP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         </a:t>
            </a:r>
            <a:r>
              <a:rPr lang="en-US" sz="3200" b="1" i="1" dirty="0">
                <a:solidFill>
                  <a:srgbClr val="FF0000"/>
                </a:solidFill>
                <a:latin typeface="+mn-lt"/>
              </a:rPr>
              <a:t>But the greatest of these is charity.”</a:t>
            </a:r>
          </a:p>
          <a:p>
            <a:pPr>
              <a:spcBef>
                <a:spcPts val="1200"/>
              </a:spcBef>
            </a:pPr>
            <a:endParaRPr lang="en-US" sz="7200" b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/>
            <a:endParaRPr lang="en-US" sz="2000" b="1" i="1" dirty="0">
              <a:solidFill>
                <a:schemeClr val="tx1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9435" y="836040"/>
            <a:ext cx="8839200" cy="228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2"/>
                </a:solidFill>
              </a:rPr>
              <a:t>Too often we ignore the instructions and “maintenance”, but then wonder why the “guarantee” is voided when it breaks.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2"/>
                </a:solidFill>
              </a:rPr>
              <a:t>The results of such negligence are tragic!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>
              <a:solidFill>
                <a:schemeClr val="bg2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>
              <a:solidFill>
                <a:schemeClr val="bg2"/>
              </a:solidFill>
            </a:endParaRPr>
          </a:p>
          <a:p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3004861"/>
            <a:ext cx="8895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Pr. 14:12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a way which seems   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right unto a man,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680146"/>
            <a:ext cx="3276600" cy="32271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52762"/>
            <a:ext cx="8885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Relationships: Some Assembly Required!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826" y="4474301"/>
            <a:ext cx="5838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end thereof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ways of death.”</a:t>
            </a:r>
          </a:p>
          <a:p>
            <a:pPr algn="ctr"/>
            <a:r>
              <a:rPr lang="en-US" sz="4000" b="1" dirty="0">
                <a:solidFill>
                  <a:srgbClr val="FFFFFF"/>
                </a:solidFill>
              </a:rPr>
              <a:t>  maw'-</a:t>
            </a:r>
            <a:r>
              <a:rPr lang="en-US" sz="4000" b="1" dirty="0" err="1">
                <a:solidFill>
                  <a:srgbClr val="FFFFFF"/>
                </a:solidFill>
              </a:rPr>
              <a:t>veth</a:t>
            </a:r>
            <a:r>
              <a:rPr lang="en-US" sz="4000" b="1" dirty="0">
                <a:solidFill>
                  <a:srgbClr val="FFFFFF"/>
                </a:solidFill>
              </a:rPr>
              <a:t>: ruin, hell</a:t>
            </a:r>
          </a:p>
        </p:txBody>
      </p:sp>
    </p:spTree>
    <p:extLst>
      <p:ext uri="{BB962C8B-B14F-4D97-AF65-F5344CB8AC3E}">
        <p14:creationId xmlns:p14="http://schemas.microsoft.com/office/powerpoint/2010/main" val="19846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349929" y="1608708"/>
            <a:ext cx="8229600" cy="685800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Are you willing to pursue the path of life?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Where are you “stuck”?</a:t>
            </a:r>
            <a:br>
              <a:rPr lang="en-US" altLang="en-US" dirty="0">
                <a:latin typeface="+mn-lt"/>
              </a:rPr>
            </a:br>
            <a:endParaRPr lang="en-US" altLang="en-US" dirty="0">
              <a:latin typeface="+mn-lt"/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1951608"/>
            <a:ext cx="6934200" cy="2772792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dirty="0"/>
              <a:t> Sincere Humility?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dirty="0"/>
              <a:t> Vulnerable Transparency?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dirty="0"/>
              <a:t> Total Honesty?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dirty="0"/>
              <a:t> Transforming Charity?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000" dirty="0"/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28" y="4953000"/>
            <a:ext cx="8946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latin typeface="+mn-lt"/>
              </a:rPr>
              <a:t>“The Thief comes to kill, destroy, steal…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+mn-lt"/>
              </a:rPr>
              <a:t>I am come that they might have life,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+mn-lt"/>
              </a:rPr>
              <a:t> and that more abundantly.” </a:t>
            </a:r>
            <a:r>
              <a:rPr lang="en-US" sz="3200" b="1" dirty="0" err="1"/>
              <a:t>Jn</a:t>
            </a:r>
            <a:r>
              <a:rPr lang="en-US" sz="3200" b="1" dirty="0"/>
              <a:t> 10:10 </a:t>
            </a:r>
          </a:p>
        </p:txBody>
      </p:sp>
    </p:spTree>
    <p:extLst>
      <p:ext uri="{BB962C8B-B14F-4D97-AF65-F5344CB8AC3E}">
        <p14:creationId xmlns:p14="http://schemas.microsoft.com/office/powerpoint/2010/main" val="32921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685800"/>
          </a:xfrm>
          <a:ln/>
        </p:spPr>
        <p:txBody>
          <a:bodyPr/>
          <a:lstStyle/>
          <a:p>
            <a:r>
              <a:rPr lang="en-US" altLang="en-US" sz="4800" b="1" dirty="0">
                <a:solidFill>
                  <a:srgbClr val="ECECEC"/>
                </a:solidFill>
                <a:latin typeface="+mn-lt"/>
              </a:rPr>
              <a:t>God’s Design: Our Delight </a:t>
            </a:r>
            <a:endParaRPr lang="en-US" altLang="en-US" sz="4800" b="1" dirty="0">
              <a:solidFill>
                <a:srgbClr val="ECECE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66800"/>
            <a:ext cx="8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Psalm 37:3-5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+mn-lt"/>
              </a:rPr>
              <a:t> 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Trust in the LORD, and do good; so shalt thou dwell in the land, and verily thou shalt be fed.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Delight thyself also in the LORD; and he shall give thee the desires of thine heart.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Commit thy way unto the LORD; trust also in him;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he shall bring it to pass. 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8839200" cy="5410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2"/>
                </a:solidFill>
              </a:rPr>
              <a:t>Last week we discovered how Solomon learned this painful lesson too late!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 still seeks to seduce us to follow him rather than submit to God.  (Jn. 10:10)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warns us that failure to comply with His instructions will void the “home warrantee.”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chemeClr val="bg2"/>
                </a:solidFill>
              </a:rPr>
              <a:t>Ps. 127:1 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"Except the LORD build the house,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they labor 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vain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build it: “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err="1">
                <a:solidFill>
                  <a:schemeClr val="bg2"/>
                </a:solidFill>
              </a:rPr>
              <a:t>shawv</a:t>
            </a:r>
            <a:r>
              <a:rPr lang="en-US" altLang="en-US" dirty="0">
                <a:solidFill>
                  <a:schemeClr val="bg2"/>
                </a:solidFill>
              </a:rPr>
              <a:t>: desolating; evil; uselessness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>
              <a:solidFill>
                <a:schemeClr val="bg2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>
              <a:solidFill>
                <a:schemeClr val="bg2"/>
              </a:solidFill>
            </a:endParaRPr>
          </a:p>
          <a:p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-14796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n-lt"/>
              </a:rPr>
              <a:t>Relationships:</a:t>
            </a:r>
          </a:p>
          <a:p>
            <a:r>
              <a:rPr lang="en-US" sz="4000" b="1" dirty="0">
                <a:latin typeface="+mn-lt"/>
              </a:rPr>
              <a:t>      Some Assembly Required.</a:t>
            </a:r>
          </a:p>
        </p:txBody>
      </p:sp>
    </p:spTree>
    <p:extLst>
      <p:ext uri="{BB962C8B-B14F-4D97-AF65-F5344CB8AC3E}">
        <p14:creationId xmlns:p14="http://schemas.microsoft.com/office/powerpoint/2010/main" val="31544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-16181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+mn-lt"/>
              </a:rPr>
              <a:t>No where is this more evident than in Relationships.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7" y="1225289"/>
            <a:ext cx="8843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Last week I used a tandem bike to illustrate our approach to relationships.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425618"/>
            <a:ext cx="3577244" cy="4433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2667000"/>
            <a:ext cx="518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Some couples learn to work together for a relatively “smooth” ride. </a:t>
            </a:r>
          </a:p>
          <a:p>
            <a:pPr algn="ctr"/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3378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278" y="762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Others have an “I’m just along for the ride” mentality,</a:t>
            </a:r>
          </a:p>
          <a:p>
            <a:pPr algn="ctr"/>
            <a:r>
              <a:rPr lang="en-US" sz="4000" b="1" dirty="0"/>
              <a:t> expecting the other to do most of the work!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8407749" cy="34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278" y="762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Still others just seem to work against each other!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627077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5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76200"/>
            <a:ext cx="8602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repeatedly asks us to trust Him so that He can guide us (Pr. 3:5,6; Ro. 12:1,2)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warns us of the dangers of becoming: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752600"/>
            <a:ext cx="8839200" cy="457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“conformed to this world…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be ye transformed: </a:t>
            </a:r>
            <a:r>
              <a:rPr lang="en-US" altLang="en-US" dirty="0" err="1">
                <a:solidFill>
                  <a:srgbClr val="0000CC"/>
                </a:solidFill>
              </a:rPr>
              <a:t>metamorfo'o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Renewing </a:t>
            </a:r>
            <a:r>
              <a:rPr lang="en-US" altLang="en-US" dirty="0" err="1">
                <a:solidFill>
                  <a:srgbClr val="0000CC"/>
                </a:solidFill>
              </a:rPr>
              <a:t>anakia’nosis</a:t>
            </a:r>
            <a:r>
              <a:rPr lang="en-US" altLang="en-US" dirty="0">
                <a:solidFill>
                  <a:srgbClr val="0000CC"/>
                </a:solidFill>
              </a:rPr>
              <a:t> (renovation)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your Mind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0000CC"/>
                </a:solidFill>
              </a:rPr>
              <a:t>nooce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  <a:r>
              <a:rPr lang="en-US" altLang="en-US" sz="3200" dirty="0">
                <a:solidFill>
                  <a:srgbClr val="0000CC"/>
                </a:solidFill>
              </a:rPr>
              <a:t>(thoughts, feelings, will)</a:t>
            </a:r>
            <a:endParaRPr lang="en-US" altLang="en-US" dirty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may prove what is that good, and acceptable, and perfect, will of God.” 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12:2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None/>
            </a:pPr>
            <a:endParaRPr lang="en-US" altLang="en-US" dirty="0">
              <a:solidFill>
                <a:schemeClr val="bg2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en-US" dirty="0">
              <a:solidFill>
                <a:schemeClr val="bg2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87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19396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762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warned that the “thief” comes to 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“kill, destroy, steal”  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10:10)</a:t>
            </a:r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86886"/>
            <a:ext cx="4595099" cy="34463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4478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comes to bring 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“beauty out of ashes; Joy out of mourning, praise out of heaviness”. </a:t>
            </a:r>
            <a:b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Isaiah 61:1-3; Luke 4:18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42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2C223A"/>
      </a:dk1>
      <a:lt1>
        <a:srgbClr val="E6E6E6"/>
      </a:lt1>
      <a:dk2>
        <a:srgbClr val="263E24"/>
      </a:dk2>
      <a:lt2>
        <a:srgbClr val="E6E6E6"/>
      </a:lt2>
      <a:accent1>
        <a:srgbClr val="76A682"/>
      </a:accent1>
      <a:accent2>
        <a:srgbClr val="19581E"/>
      </a:accent2>
      <a:accent3>
        <a:srgbClr val="ACAFAC"/>
      </a:accent3>
      <a:accent4>
        <a:srgbClr val="C4C4C4"/>
      </a:accent4>
      <a:accent5>
        <a:srgbClr val="BDD0C1"/>
      </a:accent5>
      <a:accent6>
        <a:srgbClr val="164F1A"/>
      </a:accent6>
      <a:hlink>
        <a:srgbClr val="E08C5E"/>
      </a:hlink>
      <a:folHlink>
        <a:srgbClr val="7C2531"/>
      </a:folHlink>
    </a:clrScheme>
    <a:fontScheme name="Blank Presentation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Eden</Template>
  <TotalTime>2239</TotalTime>
  <Words>2123</Words>
  <Application>Microsoft Office PowerPoint</Application>
  <PresentationFormat>On-screen Show (4:3)</PresentationFormat>
  <Paragraphs>234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Georgia</vt:lpstr>
      <vt:lpstr>Impact</vt:lpstr>
      <vt:lpstr>Times</vt:lpstr>
      <vt:lpstr>Times New Roman</vt:lpstr>
      <vt:lpstr>Wingdings</vt:lpstr>
      <vt:lpstr>Wingdings 2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Design  Our Delight. Ps. 37:3-5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path back to paradise was blocked because of Sin!</vt:lpstr>
      <vt:lpstr>God no longer blocks the path to relational “Eden”…</vt:lpstr>
      <vt:lpstr>PowerPoint Presentation</vt:lpstr>
      <vt:lpstr>PowerPoint Presentation</vt:lpstr>
      <vt:lpstr>Are you willing to pursue the path of life? Where are you “stuck”? </vt:lpstr>
      <vt:lpstr>God’s Design: Our Delight </vt:lpstr>
    </vt:vector>
  </TitlesOfParts>
  <Manager> </Manager>
  <Company>Oxygen Multimedia Ministries</Company>
  <LinksUpToDate>false</LinksUpToDate>
  <SharedDoc>false</SharedDoc>
  <HyperlinkBase>www.oxygenministry.com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 </dc:subject>
  <dc:creator>Keith Peters</dc:creator>
  <cp:keywords/>
  <dc:description/>
  <cp:lastModifiedBy>Keith Peters</cp:lastModifiedBy>
  <cp:revision>47</cp:revision>
  <dcterms:created xsi:type="dcterms:W3CDTF">2017-02-21T20:18:55Z</dcterms:created>
  <dcterms:modified xsi:type="dcterms:W3CDTF">2017-02-23T22:42:29Z</dcterms:modified>
  <cp:category/>
</cp:coreProperties>
</file>