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48" r:id="rId2"/>
    <p:sldMasterId id="2147483650" r:id="rId3"/>
  </p:sldMasterIdLst>
  <p:sldIdLst>
    <p:sldId id="257" r:id="rId4"/>
    <p:sldId id="258" r:id="rId5"/>
    <p:sldId id="298" r:id="rId6"/>
    <p:sldId id="294" r:id="rId7"/>
    <p:sldId id="288" r:id="rId8"/>
    <p:sldId id="328" r:id="rId9"/>
    <p:sldId id="292" r:id="rId10"/>
    <p:sldId id="265" r:id="rId11"/>
    <p:sldId id="266" r:id="rId12"/>
    <p:sldId id="267" r:id="rId13"/>
    <p:sldId id="300" r:id="rId14"/>
    <p:sldId id="307" r:id="rId15"/>
    <p:sldId id="331" r:id="rId16"/>
    <p:sldId id="293" r:id="rId17"/>
    <p:sldId id="299" r:id="rId18"/>
    <p:sldId id="301" r:id="rId19"/>
    <p:sldId id="302" r:id="rId20"/>
    <p:sldId id="325" r:id="rId21"/>
    <p:sldId id="329" r:id="rId22"/>
    <p:sldId id="326" r:id="rId23"/>
    <p:sldId id="304" r:id="rId24"/>
    <p:sldId id="305" r:id="rId25"/>
    <p:sldId id="330" r:id="rId26"/>
    <p:sldId id="306" r:id="rId27"/>
    <p:sldId id="308" r:id="rId28"/>
    <p:sldId id="311" r:id="rId29"/>
    <p:sldId id="310" r:id="rId30"/>
    <p:sldId id="312" r:id="rId31"/>
    <p:sldId id="315" r:id="rId32"/>
    <p:sldId id="316" r:id="rId33"/>
    <p:sldId id="317" r:id="rId34"/>
    <p:sldId id="318" r:id="rId35"/>
    <p:sldId id="319" r:id="rId36"/>
    <p:sldId id="321" r:id="rId37"/>
    <p:sldId id="320" r:id="rId38"/>
    <p:sldId id="322" r:id="rId39"/>
    <p:sldId id="323" r:id="rId40"/>
    <p:sldId id="327" r:id="rId41"/>
    <p:sldId id="324" r:id="rId42"/>
    <p:sldId id="291" r:id="rId43"/>
  </p:sldIdLst>
  <p:sldSz cx="17340263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1200" kern="1200">
        <a:solidFill>
          <a:srgbClr val="FFFFFF"/>
        </a:solidFill>
        <a:latin typeface="Arial" panose="020B0604020202020204" pitchFamily="34" charset="0"/>
        <a:ea typeface="ヒラギノ角ゴ Pro W3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462F2B-F5D5-47F9-8469-EF916A8E2E0C}" v="262" dt="2022-06-16T17:45:23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6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533401"/>
            <a:ext cx="14740917" cy="16002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105" y="2438401"/>
            <a:ext cx="14834053" cy="655319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1307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83" y="304800"/>
            <a:ext cx="16053290" cy="19177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486" y="2514600"/>
            <a:ext cx="15951687" cy="678180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45677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992498" y="2276476"/>
            <a:ext cx="4330832" cy="6435725"/>
          </a:xfrm>
        </p:spPr>
        <p:txBody>
          <a:bodyPr vert="eaVert"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76476"/>
            <a:ext cx="12789291" cy="64357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6579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9673" y="381001"/>
            <a:ext cx="14740917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105" y="1981200"/>
            <a:ext cx="14834053" cy="7315200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45671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0507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93" y="685800"/>
            <a:ext cx="15748481" cy="1936750"/>
          </a:xfrm>
        </p:spPr>
        <p:txBody>
          <a:bodyPr anchor="t"/>
          <a:lstStyle>
            <a:lvl1pPr algn="ctr">
              <a:defRPr sz="5334" b="0" i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693" y="2895600"/>
            <a:ext cx="15748481" cy="6324600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4348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626" y="2819400"/>
            <a:ext cx="3877852" cy="69342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4684" y="2819400"/>
            <a:ext cx="3877852" cy="69342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3127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62801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628015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8139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467910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8779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1349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96" y="304800"/>
            <a:ext cx="15545275" cy="19177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860" y="2514601"/>
            <a:ext cx="15604543" cy="67405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7946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3732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10522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3384" y="112714"/>
            <a:ext cx="3903253" cy="9640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627" y="112714"/>
            <a:ext cx="11506551" cy="9640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29242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27" y="533400"/>
            <a:ext cx="1561301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27" y="1981200"/>
            <a:ext cx="15613010" cy="746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5989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26" y="457200"/>
            <a:ext cx="14738800" cy="914400"/>
          </a:xfrm>
        </p:spPr>
        <p:txBody>
          <a:bodyPr anchor="t"/>
          <a:lstStyle>
            <a:lvl1pPr algn="ctr">
              <a:defRPr sz="5334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526" y="1752600"/>
            <a:ext cx="14738800" cy="76200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4524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93" y="457200"/>
            <a:ext cx="15646878" cy="1524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60" y="2276476"/>
            <a:ext cx="7700669" cy="6435725"/>
          </a:xfrm>
          <a:prstGeom prst="rect">
            <a:avLst/>
          </a:prstGeom>
        </p:spPr>
        <p:txBody>
          <a:bodyPr vert="horz"/>
          <a:lstStyle>
            <a:lvl1pPr>
              <a:defRPr sz="3734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735" y="2276476"/>
            <a:ext cx="7700669" cy="6435725"/>
          </a:xfrm>
          <a:prstGeom prst="rect">
            <a:avLst/>
          </a:prstGeom>
        </p:spPr>
        <p:txBody>
          <a:bodyPr vert="horz"/>
          <a:lstStyle>
            <a:lvl1pPr>
              <a:defRPr sz="3734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076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61" y="2182814"/>
            <a:ext cx="7660451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61" y="3092450"/>
            <a:ext cx="7660451" cy="561975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07721" y="2182814"/>
            <a:ext cx="766468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07721" y="3092450"/>
            <a:ext cx="7664683" cy="5619750"/>
          </a:xfrm>
          <a:prstGeom prst="rect">
            <a:avLst/>
          </a:prstGeom>
        </p:spPr>
        <p:txBody>
          <a:bodyPr vert="horz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84343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6980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1955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60" y="388939"/>
            <a:ext cx="5704592" cy="16525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 vert="horz"/>
          <a:lstStyle>
            <a:lvl1pPr>
              <a:defRPr sz="4267">
                <a:solidFill>
                  <a:schemeClr val="bg1"/>
                </a:solidFill>
              </a:defRPr>
            </a:lvl1pPr>
            <a:lvl2pPr>
              <a:defRPr sz="3734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60" y="2041526"/>
            <a:ext cx="5704592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0651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471" y="6827838"/>
            <a:ext cx="10403735" cy="806450"/>
          </a:xfrm>
        </p:spPr>
        <p:txBody>
          <a:bodyPr anchor="b"/>
          <a:lstStyle>
            <a:lvl1pPr algn="ctr">
              <a:defRPr sz="2667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9471" y="871539"/>
            <a:ext cx="10403735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>
                <a:solidFill>
                  <a:schemeClr val="bg1"/>
                </a:solidFill>
              </a:defRPr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r>
              <a:rPr lang="en-US" noProof="0">
                <a:sym typeface="Arial" charset="0"/>
              </a:rPr>
              <a:t>Click icon to add picture</a:t>
            </a:r>
            <a:endParaRPr lang="en-US" noProof="0" dirty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471" y="7634288"/>
            <a:ext cx="10403735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33174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D44750D8-3C84-4F72-ACBA-E60CAEC3A3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8677" y="7010400"/>
            <a:ext cx="1605329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Click to edit Master title style</a:t>
            </a:r>
            <a:endParaRPr lang="en-US" dirty="0">
              <a:sym typeface="Georgia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129124" indent="-129124" algn="ctr" rtl="0" eaLnBrk="1" fontAlgn="base" hangingPunct="1">
        <a:spcBef>
          <a:spcPts val="1467"/>
        </a:spcBef>
        <a:spcAft>
          <a:spcPct val="0"/>
        </a:spcAft>
        <a:defRPr sz="58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997001" indent="-387370" algn="ctr" rtl="0" eaLnBrk="1" fontAlgn="base" hangingPunct="1">
        <a:spcBef>
          <a:spcPts val="1200"/>
        </a:spcBef>
        <a:spcAft>
          <a:spcPct val="0"/>
        </a:spcAft>
        <a:defRPr sz="5067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1862760" indent="-643499" algn="ctr" rtl="0" eaLnBrk="1" fontAlgn="base" hangingPunct="1">
        <a:spcBef>
          <a:spcPts val="1067"/>
        </a:spcBef>
        <a:spcAft>
          <a:spcPct val="0"/>
        </a:spcAft>
        <a:defRPr sz="45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730637" indent="-901745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596397" indent="-1157875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206028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4815658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5425289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6034919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E2856A72-E5E7-4136-8F93-9B3EB03BF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2667000"/>
            <a:ext cx="1561301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5ECC1AC7-8D4F-4C9E-8061-13CAD0643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63626" y="3886200"/>
            <a:ext cx="15629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charset="0"/>
        <a:buChar char="•"/>
        <a:defRPr sz="58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charset="0"/>
        <a:buChar char="–"/>
        <a:defRPr sz="5067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charset="0"/>
        <a:buChar char="•"/>
        <a:defRPr sz="45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–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63627" y="130175"/>
            <a:ext cx="1561301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3627" y="1752600"/>
            <a:ext cx="1561301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charset="0"/>
        <a:buChar char="•"/>
        <a:defRPr sz="58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charset="0"/>
        <a:buChar char="–"/>
        <a:defRPr sz="5067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charset="0"/>
        <a:buChar char="•"/>
        <a:defRPr sz="45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–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7662" y="-25552"/>
            <a:ext cx="16992600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</a:t>
            </a: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Goodmen” and “Strongmen” have </a:t>
            </a:r>
            <a:r>
              <a:rPr lang="en-US" sz="72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become: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EEBD3-340B-8967-CEF6-65E1E7072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0" y="1371601"/>
            <a:ext cx="17340263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10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88AF-228D-C0B4-2785-AB07F1639F6F}"/>
              </a:ext>
            </a:extLst>
          </p:cNvPr>
          <p:cNvSpPr txBox="1">
            <a:spLocks/>
          </p:cNvSpPr>
          <p:nvPr/>
        </p:nvSpPr>
        <p:spPr bwMode="auto">
          <a:xfrm>
            <a:off x="288131" y="5638800"/>
            <a:ext cx="17234646" cy="854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42900" indent="-3429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God’s word used to be the “Plumbline” (standard)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6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which our Nation’s laws and values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were built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measured. </a:t>
            </a:r>
            <a:r>
              <a:rPr lang="en-US" sz="6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56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64DC-4C6B-D340-FA2C-16E42BCBEB2F}"/>
              </a:ext>
            </a:extLst>
          </p:cNvPr>
          <p:cNvSpPr txBox="1"/>
          <p:nvPr/>
        </p:nvSpPr>
        <p:spPr>
          <a:xfrm>
            <a:off x="3471864" y="38100"/>
            <a:ext cx="13868399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Amos 7 describe a series of Divine Judgments on Israel because of their sin.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n-US" sz="6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vs 7,8 God is seen measuring them with a plumbline, </a:t>
            </a:r>
          </a:p>
          <a:p>
            <a:pPr lvl="0" algn="ctr">
              <a:spcBef>
                <a:spcPts val="0"/>
              </a:spcBef>
              <a:defRPr/>
            </a:pPr>
            <a:r>
              <a:rPr lang="en-US" sz="66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Revealing how far they’d moved</a:t>
            </a:r>
          </a:p>
          <a:p>
            <a:pPr lvl="0" algn="ctr">
              <a:spcBef>
                <a:spcPts val="0"/>
              </a:spcBef>
              <a:defRPr/>
            </a:pPr>
            <a:r>
              <a:rPr lang="en-US" sz="66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away from His Standard</a:t>
            </a:r>
            <a:r>
              <a:rPr lang="en-US" sz="66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spcBef>
                <a:spcPts val="0"/>
              </a:spcBef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GOD'S PLUMBLINE - THE MYSTICAL ORDER MINISTRIES">
            <a:extLst>
              <a:ext uri="{FF2B5EF4-FFF2-40B4-BE49-F238E27FC236}">
                <a16:creationId xmlns:a16="http://schemas.microsoft.com/office/drawing/2014/main" id="{FE90CFD2-06F4-6D6B-6590-21CA624A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3800244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676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88AF-228D-C0B4-2785-AB07F1639F6F}"/>
              </a:ext>
            </a:extLst>
          </p:cNvPr>
          <p:cNvSpPr txBox="1">
            <a:spLocks/>
          </p:cNvSpPr>
          <p:nvPr/>
        </p:nvSpPr>
        <p:spPr bwMode="auto">
          <a:xfrm>
            <a:off x="211931" y="6019800"/>
            <a:ext cx="17234646" cy="401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42900" indent="-3429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en-US" sz="7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clearly seen in the “Devaluation”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7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 Men in general,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7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Fathers in particular.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56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Plumbline | Living in The Spirit">
            <a:extLst>
              <a:ext uri="{FF2B5EF4-FFF2-40B4-BE49-F238E27FC236}">
                <a16:creationId xmlns:a16="http://schemas.microsoft.com/office/drawing/2014/main" id="{E58EFB24-C83C-FF49-2354-FC757FBB0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" y="1295400"/>
            <a:ext cx="3853244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735EC9-8A09-BEA7-ECD5-BC34650800F7}"/>
              </a:ext>
            </a:extLst>
          </p:cNvPr>
          <p:cNvSpPr txBox="1"/>
          <p:nvPr/>
        </p:nvSpPr>
        <p:spPr>
          <a:xfrm>
            <a:off x="1050131" y="12700"/>
            <a:ext cx="156972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This standard 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 (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by which we measure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masculinity and even “reality”)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has been rejected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and replaced by deceit and vanity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42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88AF-228D-C0B4-2785-AB07F1639F6F}"/>
              </a:ext>
            </a:extLst>
          </p:cNvPr>
          <p:cNvSpPr txBox="1">
            <a:spLocks/>
          </p:cNvSpPr>
          <p:nvPr/>
        </p:nvSpPr>
        <p:spPr bwMode="auto">
          <a:xfrm>
            <a:off x="3371571" y="12700"/>
            <a:ext cx="13810457" cy="401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42900" indent="-3429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like Israel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have rejected God’s Standard 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have bowed 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(moved)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 far off center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56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Plumbline | Living in The Spirit">
            <a:extLst>
              <a:ext uri="{FF2B5EF4-FFF2-40B4-BE49-F238E27FC236}">
                <a16:creationId xmlns:a16="http://schemas.microsoft.com/office/drawing/2014/main" id="{E58EFB24-C83C-FF49-2354-FC757FBB0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2" y="50800"/>
            <a:ext cx="4077705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613F0C-5559-1434-6899-E760EA319320}"/>
              </a:ext>
            </a:extLst>
          </p:cNvPr>
          <p:cNvSpPr txBox="1"/>
          <p:nvPr/>
        </p:nvSpPr>
        <p:spPr>
          <a:xfrm>
            <a:off x="7679531" y="5410200"/>
            <a:ext cx="988746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that we’re in danger of collapsing from the pressure. </a:t>
            </a:r>
          </a:p>
        </p:txBody>
      </p:sp>
      <p:pic>
        <p:nvPicPr>
          <p:cNvPr id="2056" name="Picture 8" descr="Foundation Cracks Repair in Arizona | Foundation Wall Crack Repair in  Phoenix, Mesa, Glendale, AZ">
            <a:extLst>
              <a:ext uri="{FF2B5EF4-FFF2-40B4-BE49-F238E27FC236}">
                <a16:creationId xmlns:a16="http://schemas.microsoft.com/office/drawing/2014/main" id="{48778E8A-D456-4F58-6C6C-12FC449C0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" y="3122912"/>
            <a:ext cx="8487520" cy="67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473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" y="-76417"/>
            <a:ext cx="16992600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Ez</a:t>
            </a:r>
            <a:r>
              <a:rPr lang="en-US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22:30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“I sought for a man among them, that should make up the hedge, and stand in the gap before me for the land,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that I should not destroy it: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9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but I found none.”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God’s still looking for “Men” who will stand in the gap in this war of “misrepresentation”.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endParaRPr lang="en-US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30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0E6C0-9022-30C1-A605-216C681D084C}"/>
              </a:ext>
            </a:extLst>
          </p:cNvPr>
          <p:cNvSpPr txBox="1"/>
          <p:nvPr/>
        </p:nvSpPr>
        <p:spPr>
          <a:xfrm>
            <a:off x="0" y="228600"/>
            <a:ext cx="17204531" cy="10618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Psalm 128 is known as the Marriage Psalm.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(Sung at Jewish Weddings)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It’s one of the 15 “Songs of Degrees” sung by pilgrims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en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route to Jerusalem for the three annual feasts.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“Degrees” 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maʿalâ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means a journey of priority, elevation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Ps. 126: The need for Patience during crisis.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Ps. 127: Our need of God’s Providential care…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5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Particularly when it comes to our families.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Ps. 128: The need for solid families led by godly men.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Biblical “masculinity” is under attack…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and men are retreating!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15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92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 calls men in every generation to be: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sons of God… in the midst of a crooked and perverse nation, among whom ye shine as lights in the world;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Holding forth the word of life”  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Phil. 2:15,16</a:t>
            </a:r>
          </a:p>
          <a:p>
            <a:pPr algn="ctr">
              <a:spcBef>
                <a:spcPts val="2560"/>
              </a:spcBef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can’t “stay straight” and “Shine” in a crooked and dark world without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“holding the word of life.”</a:t>
            </a:r>
          </a:p>
          <a:p>
            <a:pPr algn="ctr">
              <a:spcBef>
                <a:spcPts val="2560"/>
              </a:spcBef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(checking the “plumb” of our beliefs and behaviors)</a:t>
            </a:r>
          </a:p>
          <a:p>
            <a:pPr algn="ctr">
              <a:spcBef>
                <a:spcPts val="2560"/>
              </a:spcBef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Ps. 128 provide several principles to help us to stay “straight” in a crooked world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421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1006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Walking Straight in a Crooked World Requires the right:</a:t>
            </a:r>
          </a:p>
          <a:p>
            <a:pPr marL="914400" indent="-914400">
              <a:buAutoNum type="arabicPeriod"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FEAR.  (Motivation!)  128:1 </a:t>
            </a:r>
          </a:p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Blessed is every one that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feareth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Lord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 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“Blessed” 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‏</a:t>
            </a:r>
            <a:r>
              <a:rPr lang="he-IL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אֶשֶׁר‎: ʾ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esh’er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(Supremely content)      </a:t>
            </a:r>
          </a:p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Comes from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ʾāshar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’: to be </a:t>
            </a:r>
            <a:r>
              <a:rPr lang="en-US" sz="6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straight</a:t>
            </a:r>
            <a:endParaRPr lang="en-US" sz="5400" b="1" i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1) It’s God’s nature to bless His children! Lk 12:30-32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all these things do the nations of the world seek after: and your Father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knoweth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ye have need of these things.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rather seek ye the kingdom of God;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all these  things shall be added unto you. </a:t>
            </a:r>
          </a:p>
          <a:p>
            <a:pPr algn="ctr"/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071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10341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1) It’s God’s nature to bless His children! Lk 12:30-32</a:t>
            </a:r>
          </a:p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Lk 12:31-32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“But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rather seek ye the kingdom of God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all these  things shall be added unto you. </a:t>
            </a:r>
          </a:p>
          <a:p>
            <a:pPr algn="ctr"/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Fear not, little flock; </a:t>
            </a:r>
          </a:p>
          <a:p>
            <a:pPr algn="ctr"/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it is your Father's good pleasure</a:t>
            </a:r>
          </a:p>
          <a:p>
            <a:pPr algn="ctr"/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give you the kingdom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a) Seeking God comes before “giving us the kingdom.”</a:t>
            </a:r>
          </a:p>
          <a:p>
            <a:pPr algn="ctr"/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b)  Most are too busy seeking / building their own “Kingdom!”</a:t>
            </a:r>
          </a:p>
          <a:p>
            <a:pPr algn="ctr"/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763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6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“Blessed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every one that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feareth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Lord“</a:t>
            </a:r>
            <a:b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 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God’s “blessing” is related to our “</a:t>
            </a:r>
            <a:r>
              <a:rPr lang="en-US" sz="66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   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 1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“that </a:t>
            </a:r>
            <a:r>
              <a:rPr lang="en-US" sz="6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walketh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shaqad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’: watches, remains)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His ways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a) God’s word </a:t>
            </a:r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(Plumb line) 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reveals where things </a:t>
            </a:r>
          </a:p>
          <a:p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6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(Priorities)  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“misaligned”.  Ps 119:9-10</a:t>
            </a:r>
          </a:p>
          <a:p>
            <a:pPr algn="ctr"/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Wherewithal shall a young man cleanse his way?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taking heed thereto according to thy word. </a:t>
            </a:r>
          </a:p>
          <a:p>
            <a:pPr algn="ctr"/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my whole heart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I sought thee: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let me not wander from thy commandments.”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124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" y="-76417"/>
            <a:ext cx="16992600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13800" b="1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God is relational! </a:t>
            </a:r>
          </a:p>
          <a:p>
            <a:pPr marL="8467" lvl="0" indent="0" algn="ctr" eaLnBrk="1" hangingPunct="1">
              <a:spcBef>
                <a:spcPts val="0"/>
              </a:spcBef>
              <a:buNone/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Gen. 1:26 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+mn-cs"/>
                <a:sym typeface="Arial" charset="0"/>
              </a:rPr>
              <a:t>“Let us make man in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+mn-cs"/>
                <a:sym typeface="Arial" charset="0"/>
              </a:rPr>
              <a:t>our image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+mn-cs"/>
                <a:sym typeface="Arial" charset="0"/>
              </a:rPr>
              <a:t>”</a:t>
            </a:r>
          </a:p>
          <a:p>
            <a:pPr marL="8467" lvl="0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Ṣelem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resemblance, </a:t>
            </a:r>
            <a:r>
              <a:rPr lang="en-US" sz="72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representative!</a:t>
            </a:r>
          </a:p>
          <a:p>
            <a:pPr marL="8467" lvl="0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In Mt 6:9 Jesus introduced us to God as </a:t>
            </a:r>
          </a:p>
          <a:p>
            <a:pPr marL="8467" lvl="0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“</a:t>
            </a:r>
            <a:r>
              <a:rPr 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our Father </a:t>
            </a: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which art in heaven”</a:t>
            </a:r>
            <a:endParaRPr lang="en-US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marL="8467" lvl="0" indent="0" algn="ctr" eaLnBrk="1" hangingPunct="1">
              <a:spcBef>
                <a:spcPts val="0"/>
              </a:spcBef>
              <a:buNone/>
              <a:defRPr/>
            </a:pPr>
            <a:r>
              <a:rPr lang="en-US" sz="9600" b="1" kern="1200" dirty="0">
                <a:solidFill>
                  <a:srgbClr val="000000"/>
                </a:solidFill>
                <a:latin typeface="Arial" pitchFamily="34" charset="0"/>
                <a:ea typeface="ヒラギノ角ゴ Pro W3" charset="-128"/>
                <a:cs typeface="+mn-cs"/>
              </a:rPr>
              <a:t>The NT goes on to use this image 266 more times!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endParaRPr lang="en-US" sz="13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974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 God’s “blessing” is related to our “</a:t>
            </a:r>
            <a:r>
              <a:rPr lang="en-US" sz="6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   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“that walketh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shaqad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’: watches, remains)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His ways”</a:t>
            </a:r>
          </a:p>
          <a:p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Little “misalignments” can eventually </a:t>
            </a:r>
          </a:p>
          <a:p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produce major “messes”.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Pr. 3:5,6 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Trust in the Lord with all thine heart…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In all thy ways acknowledge Him, 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And He shall </a:t>
            </a: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direct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(Yashar: straight)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thy paths.”</a:t>
            </a:r>
          </a:p>
          <a:p>
            <a:pPr algn="ctr">
              <a:spcBef>
                <a:spcPts val="1800"/>
              </a:spcBef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Pro.  4:26-27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“Ponder the path of thy feet,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let all thy ways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established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prepared)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0802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904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914400" indent="-914400">
              <a:buAutoNum type="arabicPeriod"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FEAR.  (Motivation!) 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128:1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“everyone that: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Feareth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Lord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Blessing is Related to our: 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‏ 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Accountability ‎ 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feareth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Yareh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(awe/ fear / revere) 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 Cor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5:9-11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 labor, that we may be accepted of him.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we  must all appear before the judgment seat of Christ;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every one may receive the things done in his body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whether it be good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bad.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Knowing therefore the terror 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phobos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fear or alarm)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Lord, 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kurios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supreme master!)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persuade men…”</a:t>
            </a:r>
          </a:p>
          <a:p>
            <a:pPr algn="ctr"/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98B44-A883-C10B-F7B4-83689C5AE05B}"/>
              </a:ext>
            </a:extLst>
          </p:cNvPr>
          <p:cNvSpPr txBox="1"/>
          <p:nvPr/>
        </p:nvSpPr>
        <p:spPr>
          <a:xfrm>
            <a:off x="-245269" y="8229600"/>
            <a:ext cx="1805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(vs 14-20)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“Be reconciled to God”</a:t>
            </a:r>
          </a:p>
        </p:txBody>
      </p:sp>
    </p:spTree>
    <p:extLst>
      <p:ext uri="{BB962C8B-B14F-4D97-AF65-F5344CB8AC3E}">
        <p14:creationId xmlns:p14="http://schemas.microsoft.com/office/powerpoint/2010/main" val="3156146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67865" y="19594"/>
            <a:ext cx="172045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Feareth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Lord”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to our: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1) Accountability “fear”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יָרֵא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‎ 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Yareh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(awe / revere)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2) Worship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Lord” 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e-IL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‏יהוה‎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yhwh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6519 X</a:t>
            </a:r>
          </a:p>
        </p:txBody>
      </p:sp>
      <p:pic>
        <p:nvPicPr>
          <p:cNvPr id="1026" name="Picture 2" descr="ANE TODAY - 201605 - “So it is Written, So it Shall be Done:” The Ten  Commandments at 60 - American Society of Overseas Research (ASOR)">
            <a:extLst>
              <a:ext uri="{FF2B5EF4-FFF2-40B4-BE49-F238E27FC236}">
                <a16:creationId xmlns:a16="http://schemas.microsoft.com/office/drawing/2014/main" id="{75523F7B-BF52-D469-6D8B-7254385DC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31" y="3276600"/>
            <a:ext cx="9829800" cy="6477000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386EC9-B1B4-337A-06DF-9D00452DE10E}"/>
              </a:ext>
            </a:extLst>
          </p:cNvPr>
          <p:cNvSpPr txBox="1"/>
          <p:nvPr/>
        </p:nvSpPr>
        <p:spPr>
          <a:xfrm>
            <a:off x="7831931" y="762000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Ex.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4800" dirty="0">
                <a:solidFill>
                  <a:schemeClr val="bg1"/>
                </a:solidFill>
              </a:rPr>
              <a:t>3:14</a:t>
            </a:r>
          </a:p>
          <a:p>
            <a:r>
              <a:rPr lang="en-US" sz="4800" dirty="0">
                <a:solidFill>
                  <a:srgbClr val="FFFF00"/>
                </a:solidFill>
              </a:rPr>
              <a:t>  </a:t>
            </a:r>
            <a:r>
              <a:rPr lang="en-US" sz="6000" i="1" dirty="0">
                <a:solidFill>
                  <a:srgbClr val="FFFF00"/>
                </a:solidFill>
                <a:latin typeface="Georgia" panose="02040502050405020303" pitchFamily="18" charset="0"/>
              </a:rPr>
              <a:t>“I AM that I AM”</a:t>
            </a:r>
            <a:endParaRPr lang="en-US" sz="3600" i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4A44A-56B1-40BB-FB50-F20C4E36C810}"/>
              </a:ext>
            </a:extLst>
          </p:cNvPr>
          <p:cNvSpPr txBox="1"/>
          <p:nvPr/>
        </p:nvSpPr>
        <p:spPr>
          <a:xfrm>
            <a:off x="67865" y="3251200"/>
            <a:ext cx="7209235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Ex 3:2  </a:t>
            </a:r>
            <a:r>
              <a:rPr lang="en-US" sz="4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“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 </a:t>
            </a:r>
            <a:r>
              <a:rPr lang="en-US" sz="4400" b="1" i="1" u="sng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LORD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appeared unto him in a flame of fire out of the midst of a bush…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Georgia" panose="02040502050405020303" pitchFamily="18" charset="0"/>
              </a:rPr>
              <a:t>5 </a:t>
            </a:r>
            <a:r>
              <a:rPr lang="en-US" sz="4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…put off thy shoes from off thy feet,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for the place whereon thou </a:t>
            </a:r>
            <a:r>
              <a:rPr lang="en-US" sz="4400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standest</a:t>
            </a:r>
            <a:endParaRPr lang="en-US" sz="4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is holy ground</a:t>
            </a:r>
            <a:r>
              <a:rPr lang="en-US" sz="4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.” </a:t>
            </a:r>
          </a:p>
          <a:p>
            <a:endParaRPr lang="en-US" sz="36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82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“Blessed is everyone that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feareth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Lord”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Giving God  Preeminence in our lives is the </a:t>
            </a:r>
          </a:p>
          <a:p>
            <a:pPr>
              <a:spcBef>
                <a:spcPts val="0"/>
              </a:spcBef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rational response!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(Col. 1:18; Mt. 6:33; Pr. 3:5,6) 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Pr. 9:10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fear of the LORD </a:t>
            </a:r>
          </a:p>
          <a:p>
            <a:pPr>
              <a:spcBef>
                <a:spcPts val="0"/>
              </a:spcBef>
            </a:pP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is the beginning of wisdom.”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Luke 6:46 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“why call ye me, Lord, Lord,</a:t>
            </a:r>
          </a:p>
          <a:p>
            <a:pPr>
              <a:spcBef>
                <a:spcPts val="0"/>
              </a:spcBef>
            </a:pP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and do not the things which I say?”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Kgs 18:21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long halt ye between two opinions? 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6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LORD be God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endParaRPr lang="en-US" sz="8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BE7B67-1376-FB77-DBF4-CCB0C73FA010}"/>
              </a:ext>
            </a:extLst>
          </p:cNvPr>
          <p:cNvSpPr txBox="1"/>
          <p:nvPr/>
        </p:nvSpPr>
        <p:spPr>
          <a:xfrm>
            <a:off x="9203531" y="8072251"/>
            <a:ext cx="89023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follow him:…”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9587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25400" y="-76200"/>
            <a:ext cx="17204531" cy="104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Walking Straight in a Crooked World Requires the right:</a:t>
            </a:r>
          </a:p>
          <a:p>
            <a:pPr marL="1143000" indent="-1143000">
              <a:buAutoNum type="arabicPeriod" startAt="2"/>
            </a:pPr>
            <a:r>
              <a:rPr lang="en-US" sz="6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(Concentration!)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“walketh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His ways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        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(Begin with an End In View!)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 Has Certain Paths That He Can Bless.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Ps. 16:11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 wilt show me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path of life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 119:105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“Thy word is a lamp unto my feet,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a light unto my path.”  </a:t>
            </a:r>
          </a:p>
          <a:p>
            <a:pPr algn="ctr"/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4:18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“But the path of the just is as the shining light,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shineth more and more unto the perfect day.” </a:t>
            </a:r>
          </a:p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Pr. 22:6 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“Train up a child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way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should go…” </a:t>
            </a:r>
          </a:p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Derek: road, path, course or manner of life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66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1018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Walking Straight in a Crooked World Requires the right:</a:t>
            </a:r>
          </a:p>
          <a:p>
            <a:pPr marL="1143000" indent="-1143000">
              <a:buAutoNum type="arabicPeriod" startAt="2"/>
            </a:pPr>
            <a:r>
              <a:rPr lang="en-US" sz="6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(Concentration!)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“that walketh in His ways.”         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(Begin with an End In View!)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 Has Certain Paths That He Can Bless.</a:t>
            </a:r>
          </a:p>
          <a:p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Satan Seeks To Pull Us Off these paths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Jms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1:14</a:t>
            </a:r>
          </a:p>
          <a:p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“every man is tempted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he’s drawn away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...” </a:t>
            </a:r>
          </a:p>
          <a:p>
            <a:pPr>
              <a:spcBef>
                <a:spcPts val="1200"/>
              </a:spcBef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Pr. 4:14-15 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“Enter not into the path of the wicked, go not in the way 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of evil men. Avoid it, pass not by it, turn  from it, and pass away. “</a:t>
            </a:r>
          </a:p>
          <a:p>
            <a:pPr>
              <a:spcBef>
                <a:spcPts val="12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 119:104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“Through thy precepts I get understanding: </a:t>
            </a:r>
          </a:p>
          <a:p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therefore I hate every false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she’qer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deceitful)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way.” </a:t>
            </a:r>
          </a:p>
          <a:p>
            <a:pPr marL="914400" indent="-914400">
              <a:buAutoNum type="arabicPeriod"/>
            </a:pP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67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1031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Walking Straight in a Crooked World Requires the right:</a:t>
            </a:r>
          </a:p>
          <a:p>
            <a:pPr marL="1143000" indent="-1143000">
              <a:buAutoNum type="arabicPeriod" startAt="2"/>
            </a:pPr>
            <a:r>
              <a:rPr lang="en-US" sz="6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(Concentration!)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“that walketh in His ways.”         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(Begin with an End In View!)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Right Worship Leads To The Right </a:t>
            </a:r>
            <a:r>
              <a:rPr lang="en-US" sz="6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Walk.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Worship involves giving God the “worth” He’s due.    Rev. 4:11 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“Thou art worthy…thou has created all things,</a:t>
            </a:r>
          </a:p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for thy pleasure 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thelēma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purpose)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created”</a:t>
            </a:r>
          </a:p>
          <a:p>
            <a:pPr>
              <a:spcBef>
                <a:spcPts val="1200"/>
              </a:spcBef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Obedience is the natural result of a genuine fear 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(honor) of the Lord.  See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12:13,14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conclusion of the whole matter…”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rabicPeriod"/>
            </a:pP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16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91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Walking Straight in a Crooked World Requires the right:</a:t>
            </a:r>
          </a:p>
          <a:p>
            <a:pPr marL="1143000" indent="-1143000">
              <a:buAutoNum type="arabicPeriod" startAt="2"/>
            </a:pPr>
            <a:r>
              <a:rPr lang="en-US" sz="6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(Concentration!)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“that walketh in His ways.” 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(Begin with an End In View!)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basis of our Authority (as Human Fathers) </a:t>
            </a:r>
          </a:p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is our obedience to our Heavenly Father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Cor 11:1-3; Mt. 8:9,10)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1) If you’re not willing to honor &amp; submit to God, </a:t>
            </a:r>
          </a:p>
          <a:p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should others to do so to you?</a:t>
            </a:r>
          </a:p>
          <a:p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Remember Gal. 6:7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063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Walking Straight in a Crooked World Requires the right: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FEAR (Motivation)   2. FOCUS  (Concentration!)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6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Relationships  (Expectation)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“thou shalt eat the labor of thy hands”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Husband comes from “Husbandman”.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1)  Norse (Noun) (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husbondi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6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“Master of the house”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2) Old (1290) English Verb from Husbandry: 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6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“Manage”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(care for) a household</a:t>
            </a:r>
          </a:p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(instead of just animals or crops)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47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95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FAMILY  (Expectation) 2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“eat the labor of thy hands”</a:t>
            </a:r>
          </a:p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B. Notice The Gardening References Vs 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 1) 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“Thy wife shall be </a:t>
            </a:r>
            <a:r>
              <a:rPr kumimoji="0" lang="en-US" sz="6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as a fruitful vine”</a:t>
            </a:r>
          </a:p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     (Jewish symbol of prosperity and abundance.)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a) She’s to be Fruitful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(practical),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   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“I will make a help meet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(‏</a:t>
            </a: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עֵזֶר‎: ʿ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ēzer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: aid)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for him.”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Gen 2:18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    </a:t>
            </a:r>
            <a:r>
              <a:rPr lang="en-US" sz="5400" b="1" dirty="0"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b) The vine is a pliable and tender plant, and needs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        be supported and protected.  (Eph. 5:29; 1 Pt 3:7)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 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“Giving honor unto her as unto the weaker vessel”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1F80CB-421A-D353-6C48-672340BA4F0C}"/>
              </a:ext>
            </a:extLst>
          </p:cNvPr>
          <p:cNvSpPr txBox="1"/>
          <p:nvPr/>
        </p:nvSpPr>
        <p:spPr>
          <a:xfrm>
            <a:off x="10956131" y="4038600"/>
            <a:ext cx="89611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not just beautiful. </a:t>
            </a:r>
            <a:endParaRPr lang="en-US" sz="1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2882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96A3D9-1C95-F7F1-01E5-BBE31BC8C010}"/>
              </a:ext>
            </a:extLst>
          </p:cNvPr>
          <p:cNvSpPr txBox="1">
            <a:spLocks/>
          </p:cNvSpPr>
          <p:nvPr/>
        </p:nvSpPr>
        <p:spPr bwMode="auto">
          <a:xfrm>
            <a:off x="135731" y="228600"/>
            <a:ext cx="16992600" cy="780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42900" indent="-3429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indent="-28575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indent="-228600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indent="-228600" algn="l" defTabSz="15481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God’s very nature is Love!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 Jn. 4:16)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Relationships are difficult because they involve specific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“responsibilities”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expectations.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 tend to think others in our relationships 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“owe us”.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(Happiness, cooperation, respect, attention, etc.)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God brings us into relationships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8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order 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 “</a:t>
            </a:r>
            <a:r>
              <a:rPr kumimoji="0" lang="en-US" sz="8800" b="1" i="1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GROW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US!”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71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Walking Straight in a Crooked World Requires the right:</a:t>
            </a:r>
          </a:p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FAMILY  (Expectation) 2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“eat the labor of thy hands”</a:t>
            </a:r>
          </a:p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B. Notice The Gardening References Vs 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  2) 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“Thy Children as olive plants...”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a)   Olive Plants Had Great Value.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provided fruit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and income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for many generations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3074" name="Picture 2" descr="5 things you (probably) did not know about olive trees - Borges India">
            <a:extLst>
              <a:ext uri="{FF2B5EF4-FFF2-40B4-BE49-F238E27FC236}">
                <a16:creationId xmlns:a16="http://schemas.microsoft.com/office/drawing/2014/main" id="{4B729704-37D7-E19E-A8D3-2C3CDF5AE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31" y="4932540"/>
            <a:ext cx="7238999" cy="482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044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-201514"/>
            <a:ext cx="17204531" cy="997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2)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“Thy Children as olive plants...”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  b)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Implies Investing / reproducing a godly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        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influence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generationally!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(Mal. 2:15; Is. 58:12)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“And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that shall be of thee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shall build the old waste places: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thou shalt raise up the foundations of many generations;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thou shalt be called,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repairer of the breach,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restorer of paths to dwell in.”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23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B. Notice The Gardening References Vs 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  2)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“Thy Children as olive plants...”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 Olive Plants Required Pruning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in order to be Productive!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Pr. 22:6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 up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child in the way he should go…”    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‏</a:t>
            </a:r>
            <a:r>
              <a:rPr lang="he-IL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חָנַךְ‎: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ḥānak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dedicate or narrow. (limit)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15:1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“My father is the husbandman.”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That’s every father’s job description!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69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963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128:4-6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“Behold, that thus shall the man be blessed that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feareth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LORD.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The LORD shall bless thee out of Zion: and thou shalt see the good of Jerusalem all the days of thy life. </a:t>
            </a:r>
          </a:p>
          <a:p>
            <a:pPr marL="1143000" indent="-1143000" algn="ctr">
              <a:buAutoNum type="arabicPlain" startAt="6"/>
            </a:pP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Yea, thou shalt see thy children's children,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peace upon Israel”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nation will be blessed in direct proportion to the commitment of godly fathers to walk with God and influence their families.  (Ps. 78:5-7)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167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E1271-86E6-99FC-1FB1-D7BA69AFCBEB}"/>
              </a:ext>
            </a:extLst>
          </p:cNvPr>
          <p:cNvSpPr txBox="1"/>
          <p:nvPr/>
        </p:nvSpPr>
        <p:spPr>
          <a:xfrm>
            <a:off x="0" y="228600"/>
            <a:ext cx="17204531" cy="941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Ps. 78:5-7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"He established a testimony in Jacob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appointed a law in Israel, </a:t>
            </a:r>
          </a:p>
          <a:p>
            <a:pPr algn="ctr"/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He commanded our Fathers,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should make them known to their children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the generation to come might know them,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 the children which should be born;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who should arise and declare them to their children: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that they might set their hope in God,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not forget the works of God,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but keep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nāṣar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guard)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commandments."</a:t>
            </a:r>
          </a:p>
        </p:txBody>
      </p:sp>
    </p:spTree>
    <p:extLst>
      <p:ext uri="{BB962C8B-B14F-4D97-AF65-F5344CB8AC3E}">
        <p14:creationId xmlns:p14="http://schemas.microsoft.com/office/powerpoint/2010/main" val="441530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915F53-63B5-F3BA-B9F6-4FCD20A80652}"/>
              </a:ext>
            </a:extLst>
          </p:cNvPr>
          <p:cNvSpPr txBox="1"/>
          <p:nvPr/>
        </p:nvSpPr>
        <p:spPr>
          <a:xfrm>
            <a:off x="1" y="152400"/>
            <a:ext cx="17340262" cy="9093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APPLICATION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word used in Pr. 22:6 for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Train up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child”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ḥānak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 has an interesting “history.”  </a:t>
            </a:r>
          </a:p>
          <a:p>
            <a:pPr lvl="0" algn="ctr"/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 comes from the name “Enoch” (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ḥanôk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’) in </a:t>
            </a:r>
            <a:r>
              <a:rPr kumimoji="0" lang="en-US" sz="512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Gen. 5.</a:t>
            </a:r>
          </a:p>
          <a:p>
            <a:pPr marL="650230" marR="0" lvl="0" indent="-65023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Adam lived 930 years. (Gen. 5:5)</a:t>
            </a:r>
          </a:p>
          <a:p>
            <a:pPr marL="650230" marR="0" lvl="0" indent="-65023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Enoch was born 622 years after God created Adam.</a:t>
            </a:r>
          </a:p>
          <a:p>
            <a:pPr marL="650230" marR="0" lvl="0" indent="-65023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Noah was born 1056 years after Creation.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That means that within 1 generation of Adam’s death…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“all flesh had corrupted his way upon the earth.”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Gen. 6:12</a:t>
            </a:r>
          </a:p>
          <a:p>
            <a:pPr marL="650230" marR="0" lvl="0" indent="-65023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corrupting process was underway during Enoch’s life,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but something happened to change Enoch!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96328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915F53-63B5-F3BA-B9F6-4FCD20A80652}"/>
              </a:ext>
            </a:extLst>
          </p:cNvPr>
          <p:cNvSpPr txBox="1"/>
          <p:nvPr/>
        </p:nvSpPr>
        <p:spPr>
          <a:xfrm>
            <a:off x="1" y="152400"/>
            <a:ext cx="17340262" cy="961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 5:22 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Enoch walked with God </a:t>
            </a:r>
          </a:p>
          <a:p>
            <a:pPr lvl="0" algn="ctr">
              <a:defRPr/>
            </a:pP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he begat Methuselah”</a:t>
            </a:r>
          </a:p>
          <a:p>
            <a:pPr lvl="0" algn="ctr">
              <a:defRPr/>
            </a:pP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appears that becoming a father changed Enoch!</a:t>
            </a:r>
          </a:p>
          <a:p>
            <a:pPr lvl="0" algn="ctr">
              <a:defRPr/>
            </a:pP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began to “see things” differently.  </a:t>
            </a:r>
          </a:p>
          <a:p>
            <a:pPr lvl="0" algn="ctr">
              <a:spcBef>
                <a:spcPts val="1800"/>
              </a:spcBef>
              <a:defRPr/>
            </a:pP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you had a “Methuselah” Moment?</a:t>
            </a:r>
          </a:p>
          <a:p>
            <a:pPr lvl="0">
              <a:defRPr/>
            </a:pP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246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915F53-63B5-F3BA-B9F6-4FCD20A80652}"/>
              </a:ext>
            </a:extLst>
          </p:cNvPr>
          <p:cNvSpPr txBox="1"/>
          <p:nvPr/>
        </p:nvSpPr>
        <p:spPr>
          <a:xfrm>
            <a:off x="-92869" y="76200"/>
            <a:ext cx="17340262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Heb 11:5  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“By faith Enoch was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translated”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metatith’ēmi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meta: To accompany (aka: he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“walked with God”)</a:t>
            </a:r>
          </a:p>
          <a:p>
            <a:pPr lvl="0" algn="ctr">
              <a:defRPr/>
            </a:pP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tithemi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to transfer, exchange, change sides! </a:t>
            </a:r>
          </a:p>
          <a:p>
            <a:pPr lvl="0" algn="ctr"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birth of his son, </a:t>
            </a:r>
          </a:p>
          <a:p>
            <a:pPr lvl="0" algn="ctr"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appears he began to take God seriously. </a:t>
            </a:r>
          </a:p>
          <a:p>
            <a:pPr lvl="0" algn="ctr"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algn="ctr"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9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literally “Changed Sides!” </a:t>
            </a:r>
            <a:endParaRPr lang="en-US" sz="7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804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915F53-63B5-F3BA-B9F6-4FCD20A80652}"/>
              </a:ext>
            </a:extLst>
          </p:cNvPr>
          <p:cNvSpPr txBox="1"/>
          <p:nvPr/>
        </p:nvSpPr>
        <p:spPr>
          <a:xfrm>
            <a:off x="65312" y="101264"/>
            <a:ext cx="1734026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lvl="0" algn="ctr">
              <a:defRPr/>
            </a:pPr>
            <a:r>
              <a:rPr lang="en-US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literally “Changed Sides!” </a:t>
            </a:r>
          </a:p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began to “exchange” his societies values for God’s.</a:t>
            </a:r>
          </a:p>
          <a:p>
            <a:pPr lvl="0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Eventually there was more of His heart in heaven  </a:t>
            </a:r>
          </a:p>
          <a:p>
            <a:pPr lvl="0"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than on Earth.  </a:t>
            </a:r>
          </a:p>
        </p:txBody>
      </p:sp>
      <p:pic>
        <p:nvPicPr>
          <p:cNvPr id="4" name="Picture 8" descr="Image result for Enoch walked with God">
            <a:extLst>
              <a:ext uri="{FF2B5EF4-FFF2-40B4-BE49-F238E27FC236}">
                <a16:creationId xmlns:a16="http://schemas.microsoft.com/office/drawing/2014/main" id="{DB257BB8-2CD0-DCC9-E9B6-E784A9D9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531" y="3048000"/>
            <a:ext cx="6993732" cy="6729549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88D906-E241-016A-970F-AEBF44DD9673}"/>
              </a:ext>
            </a:extLst>
          </p:cNvPr>
          <p:cNvSpPr txBox="1"/>
          <p:nvPr/>
        </p:nvSpPr>
        <p:spPr>
          <a:xfrm>
            <a:off x="-1" y="3972718"/>
            <a:ext cx="1011793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Mt. 6:20 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“Lay up for yourselves treasures in heaven…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21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 For where your treasure is,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there will your heart be also.” 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36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915F53-63B5-F3BA-B9F6-4FCD20A80652}"/>
              </a:ext>
            </a:extLst>
          </p:cNvPr>
          <p:cNvSpPr txBox="1"/>
          <p:nvPr/>
        </p:nvSpPr>
        <p:spPr>
          <a:xfrm>
            <a:off x="1" y="152400"/>
            <a:ext cx="17340262" cy="92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Heb 11:5  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“By faith Enoch was translated”  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metatith’ēmi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before his translation, He had this testimony, </a:t>
            </a:r>
          </a:p>
          <a:p>
            <a:pPr lvl="0" algn="ctr">
              <a:defRPr/>
            </a:pP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he pleased God.”</a:t>
            </a:r>
          </a:p>
          <a:p>
            <a:pPr lvl="0" algn="ctr">
              <a:defRPr/>
            </a:pP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“Pleased”: 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euaresteo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to gratify entirely.</a:t>
            </a:r>
          </a:p>
          <a:p>
            <a:pPr lvl="0" algn="ctr">
              <a:defRPr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Men, Is God Pleased with our:</a:t>
            </a:r>
          </a:p>
          <a:p>
            <a:pPr lvl="0">
              <a:defRPr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Worship?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“Blessed is the man that fears the Lord”</a:t>
            </a:r>
          </a:p>
          <a:p>
            <a:pPr lvl="0">
              <a:defRPr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Walk?  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“That walks in His ways”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Ps. 128:1</a:t>
            </a:r>
          </a:p>
          <a:p>
            <a:pPr lvl="0" algn="ctr">
              <a:defRPr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our “worth” (investment/commitment)</a:t>
            </a:r>
          </a:p>
          <a:p>
            <a:pPr lvl="0" algn="ctr">
              <a:defRPr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and to our Families?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84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" y="-76417"/>
            <a:ext cx="16992600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 “The Heavenly Father”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has charged Human Fathers to accurately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represent Him to </a:t>
            </a:r>
            <a:r>
              <a:rPr lang="en-US" sz="6000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their children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. 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Ps 127:3; Dt. 6:5-7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thou shalt love the LORD thy God with all thine heart, and with all thy soul, and with all thy might. </a:t>
            </a:r>
          </a:p>
          <a:p>
            <a:pPr marL="922867" indent="-914400" algn="ctr" eaLnBrk="1" hangingPunct="1">
              <a:spcBef>
                <a:spcPts val="0"/>
              </a:spcBef>
              <a:buAutoNum type="arabicPlain" startAt="6"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And these words, which I command thee this day,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shall be in thine heart: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7  </a:t>
            </a: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And thou shalt </a:t>
            </a:r>
            <a:r>
              <a:rPr lang="en-US" sz="8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teach them diligently unto thy children</a:t>
            </a:r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…”</a:t>
            </a:r>
            <a:endParaRPr 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41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364331" y="990600"/>
            <a:ext cx="16840200" cy="1219237"/>
          </a:xfrm>
        </p:spPr>
        <p:txBody>
          <a:bodyPr vert="horz" wrap="square" lIns="0" tIns="0" rIns="154134" bIns="0" numCol="1" anchor="ctr" anchorCtr="0" compatLnSpc="1">
            <a:prstTxWarp prst="textNoShape">
              <a:avLst/>
            </a:prstTxWarp>
          </a:bodyPr>
          <a:lstStyle/>
          <a:p>
            <a:pPr marL="76204" indent="-76204" eaLnBrk="1" hangingPunct="1">
              <a:defRPr/>
            </a:pP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eorgia" charset="0"/>
              </a:rPr>
              <a:t>Perhaps it’s time we all had our own </a:t>
            </a:r>
            <a:br>
              <a:rPr lang="en-US" b="1" i="1" dirty="0">
                <a:latin typeface="Georgia" panose="02040502050405020303" pitchFamily="18" charset="0"/>
                <a:ea typeface="+mj-ea"/>
                <a:cs typeface="+mj-cs"/>
                <a:sym typeface="Georgia" charset="0"/>
              </a:rPr>
            </a:br>
            <a:r>
              <a:rPr lang="en-US" sz="8000" b="1" i="1" dirty="0">
                <a:latin typeface="Georgia" panose="02040502050405020303" pitchFamily="18" charset="0"/>
                <a:ea typeface="+mj-ea"/>
                <a:cs typeface="+mj-cs"/>
                <a:sym typeface="Georgia" charset="0"/>
              </a:rPr>
              <a:t>“Methuselah Moment</a:t>
            </a:r>
            <a:r>
              <a:rPr lang="en-US" b="1" i="1" dirty="0">
                <a:latin typeface="Georgia" panose="02040502050405020303" pitchFamily="18" charset="0"/>
                <a:ea typeface="+mj-ea"/>
                <a:cs typeface="+mj-cs"/>
                <a:sym typeface="Georgia" charset="0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5DACC4-6169-BF63-4314-DC4E64833CED}"/>
              </a:ext>
            </a:extLst>
          </p:cNvPr>
          <p:cNvSpPr txBox="1"/>
          <p:nvPr/>
        </p:nvSpPr>
        <p:spPr>
          <a:xfrm>
            <a:off x="669131" y="4191000"/>
            <a:ext cx="10668000" cy="5170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740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5481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232225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30963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87042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4644512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5418597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6192683" algn="l" defTabSz="1548171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27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“Blessed is every one that </a:t>
            </a:r>
            <a:r>
              <a:rPr kumimoji="0" lang="en-US" sz="6827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feareth</a:t>
            </a:r>
            <a:r>
              <a:rPr kumimoji="0" lang="en-US" sz="6827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 the LORD, that </a:t>
            </a:r>
            <a:r>
              <a:rPr kumimoji="0" lang="en-US" sz="6827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walketh</a:t>
            </a:r>
            <a:r>
              <a:rPr kumimoji="0" lang="en-US" sz="6827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 in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27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charset="0"/>
              </a:rPr>
              <a:t>His ways.”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Ps. 138:1</a:t>
            </a:r>
          </a:p>
        </p:txBody>
      </p:sp>
    </p:spTree>
    <p:extLst>
      <p:ext uri="{BB962C8B-B14F-4D97-AF65-F5344CB8AC3E}">
        <p14:creationId xmlns:p14="http://schemas.microsoft.com/office/powerpoint/2010/main" val="390467256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-76417"/>
            <a:ext cx="17340263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 “The Heavenly Father”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has called men (earthly Fathers) to be: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7200" b="1" i="1" dirty="0">
                <a:solidFill>
                  <a:srgbClr val="FF0000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“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 Goodman</a:t>
            </a:r>
            <a:r>
              <a:rPr lang="en-US" sz="72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of the house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”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Pr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7:19, Mt 20:11; 24:43; Mk 14:14; Lk 12:39; 22:11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OT (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ʾîsh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) Man, Champion   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NT (</a:t>
            </a:r>
            <a:r>
              <a:rPr 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oikodespotēs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) Head, maste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r</a:t>
            </a: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“The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Strongman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of the house”  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Mt 12:29; Mk 3:27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  </a:t>
            </a:r>
            <a:r>
              <a:rPr lang="en-US" sz="6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ischyros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’:  forceful, mighty, able  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             (OT:  </a:t>
            </a:r>
            <a:r>
              <a:rPr lang="en-US" sz="6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Gibbor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)</a:t>
            </a:r>
            <a:endParaRPr lang="en-US"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5975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-76417"/>
            <a:ext cx="17340263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Speaking of Satan’s intention/nature to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“steal, kill, and destroy”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(from Jn 10:10) 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Jesus warned in Mk 3:27: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No one can enter into a strong man's house, and spoil his goods</a:t>
            </a: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,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except he will first bind the strong man; </a:t>
            </a:r>
            <a:endParaRPr lang="en-US" sz="6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and </a:t>
            </a:r>
            <a:r>
              <a:rPr lang="en-US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then he will spoil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(</a:t>
            </a:r>
            <a:r>
              <a:rPr lang="en-US" sz="6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diarpazo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: Plunder) </a:t>
            </a:r>
          </a:p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his house.”</a:t>
            </a:r>
          </a:p>
          <a:p>
            <a:pPr marL="8467" indent="0" eaLnBrk="1" hangingPunct="1">
              <a:spcBef>
                <a:spcPts val="0"/>
              </a:spcBef>
              <a:buNone/>
              <a:defRPr/>
            </a:pPr>
            <a:endParaRPr 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54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elated image">
            <a:extLst>
              <a:ext uri="{FF2B5EF4-FFF2-40B4-BE49-F238E27FC236}">
                <a16:creationId xmlns:a16="http://schemas.microsoft.com/office/drawing/2014/main" id="{CB0318FD-94D1-7B41-84CB-A6F9D2E60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8670131" cy="60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BA0B59BF-4C7C-5104-390E-E91713B03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931" y="3657600"/>
            <a:ext cx="836533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73DDBF-0C72-7297-887D-8ED5F1CA6FAF}"/>
              </a:ext>
            </a:extLst>
          </p:cNvPr>
          <p:cNvSpPr txBox="1"/>
          <p:nvPr/>
        </p:nvSpPr>
        <p:spPr>
          <a:xfrm>
            <a:off x="516731" y="8889633"/>
            <a:ext cx="7848600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“Father knows best”  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01E70-BA45-0B13-7C2C-60635AB3C3DB}"/>
              </a:ext>
            </a:extLst>
          </p:cNvPr>
          <p:cNvSpPr txBox="1"/>
          <p:nvPr/>
        </p:nvSpPr>
        <p:spPr>
          <a:xfrm>
            <a:off x="9584531" y="8820636"/>
            <a:ext cx="733722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“Daddy’s Confused”  </a:t>
            </a:r>
            <a:r>
              <a:rPr lang="en-US" sz="4800" b="1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E43975-0F5F-F22B-AF1A-290DF2C36F1F}"/>
              </a:ext>
            </a:extLst>
          </p:cNvPr>
          <p:cNvSpPr txBox="1"/>
          <p:nvPr/>
        </p:nvSpPr>
        <p:spPr>
          <a:xfrm>
            <a:off x="0" y="228600"/>
            <a:ext cx="1720453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Strong men are becoming </a:t>
            </a: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“bound</a:t>
            </a:r>
            <a:r>
              <a:rPr kumimoji="0" lang="en-US" sz="66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men!”</a:t>
            </a:r>
            <a:endParaRPr kumimoji="0" lang="en-US" sz="9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12:1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“Help, LORD; for the godly man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ceaseth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faithful fail from among the children of men. “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479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" y="-76417"/>
            <a:ext cx="16992600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Masculinity is under attack!</a:t>
            </a: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  <p:pic>
        <p:nvPicPr>
          <p:cNvPr id="1026" name="Picture 2" descr="TIME Magazine Cover: The Making of the Modern Male - Oct. 31, 2005 - Asia -  Men - Society">
            <a:extLst>
              <a:ext uri="{FF2B5EF4-FFF2-40B4-BE49-F238E27FC236}">
                <a16:creationId xmlns:a16="http://schemas.microsoft.com/office/drawing/2014/main" id="{B0BA33DE-836A-E54D-01A2-583E31A00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84481"/>
            <a:ext cx="6460332" cy="84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10 Men and Boys Wearing Feminine Clothes ideas in 2022 | men wearing  skirts, gender fluid fashion, androgynous fashion">
            <a:extLst>
              <a:ext uri="{FF2B5EF4-FFF2-40B4-BE49-F238E27FC236}">
                <a16:creationId xmlns:a16="http://schemas.microsoft.com/office/drawing/2014/main" id="{33A2BC08-0098-4594-CC50-E22E9A92A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31" y="1207135"/>
            <a:ext cx="8664347" cy="854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15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7735275-5A9F-46C9-A8E9-F19A5FEDA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831" y="-76417"/>
            <a:ext cx="16992600" cy="9779152"/>
          </a:xfrm>
        </p:spPr>
        <p:txBody>
          <a:bodyPr vert="horz" wrap="square" lIns="50800" tIns="50800" rIns="414541" bIns="50800" numCol="1" anchor="t" anchorCtr="0" compatLnSpc="1">
            <a:prstTxWarp prst="textNoShape">
              <a:avLst/>
            </a:prstTxWarp>
          </a:bodyPr>
          <a:lstStyle/>
          <a:p>
            <a:pPr marL="8467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  <a:sym typeface="Arial" charset="0"/>
              </a:rPr>
              <a:t>Masculinity is under attack!</a:t>
            </a: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41C87-64B6-61CA-430E-A0E852258583}"/>
              </a:ext>
            </a:extLst>
          </p:cNvPr>
          <p:cNvSpPr txBox="1"/>
          <p:nvPr/>
        </p:nvSpPr>
        <p:spPr>
          <a:xfrm>
            <a:off x="5313411" y="3482959"/>
            <a:ext cx="119228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all need to be slapped around.</a:t>
            </a:r>
          </a:p>
          <a:p>
            <a:pPr algn="ctr"/>
            <a:r>
              <a:rPr lang="en-US" sz="6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 have been kept down </a:t>
            </a:r>
          </a:p>
          <a:p>
            <a:pPr algn="ctr"/>
            <a:r>
              <a:rPr lang="en-US" sz="7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too long.”</a:t>
            </a:r>
          </a:p>
          <a:p>
            <a:pPr algn="ctr"/>
            <a:r>
              <a:rPr lang="en-US" sz="6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Madonna; Newsweek, 27 May 1991. </a:t>
            </a:r>
          </a:p>
          <a:p>
            <a:endParaRPr lang="en-US" dirty="0"/>
          </a:p>
        </p:txBody>
      </p:sp>
      <p:pic>
        <p:nvPicPr>
          <p:cNvPr id="1026" name="Picture 2" descr="Madonna">
            <a:extLst>
              <a:ext uri="{FF2B5EF4-FFF2-40B4-BE49-F238E27FC236}">
                <a16:creationId xmlns:a16="http://schemas.microsoft.com/office/drawing/2014/main" id="{F1494507-60E4-661F-2968-1BDB1A1A4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4191"/>
            <a:ext cx="5209430" cy="667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BADC7F-9D9F-A9D9-B6A5-99A347789CDC}"/>
              </a:ext>
            </a:extLst>
          </p:cNvPr>
          <p:cNvSpPr txBox="1"/>
          <p:nvPr/>
        </p:nvSpPr>
        <p:spPr>
          <a:xfrm>
            <a:off x="42862" y="1016152"/>
            <a:ext cx="1714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  <a:sym typeface="Arial" panose="020B0604020202020204" pitchFamily="34" charset="0"/>
              </a:rPr>
              <a:t>“Straight men need to be emasculated. </a:t>
            </a:r>
          </a:p>
        </p:txBody>
      </p:sp>
      <p:pic>
        <p:nvPicPr>
          <p:cNvPr id="12" name="Picture 10" descr="Image result for emasculation of men">
            <a:extLst>
              <a:ext uri="{FF2B5EF4-FFF2-40B4-BE49-F238E27FC236}">
                <a16:creationId xmlns:a16="http://schemas.microsoft.com/office/drawing/2014/main" id="{CBC5AD41-B51E-A4C2-0C1A-875000A14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4" b="11595"/>
          <a:stretch/>
        </p:blipFill>
        <p:spPr bwMode="auto">
          <a:xfrm>
            <a:off x="5399537" y="2209800"/>
            <a:ext cx="11940726" cy="751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622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lebratingFathers">
  <a:themeElements>
    <a:clrScheme name="Honor Fathers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C89C3D"/>
      </a:accent1>
      <a:accent2>
        <a:srgbClr val="E8BF20"/>
      </a:accent2>
      <a:accent3>
        <a:srgbClr val="A99240"/>
      </a:accent3>
      <a:accent4>
        <a:srgbClr val="541E1E"/>
      </a:accent4>
      <a:accent5>
        <a:srgbClr val="B77527"/>
      </a:accent5>
      <a:accent6>
        <a:srgbClr val="79590F"/>
      </a:accent6>
      <a:hlink>
        <a:srgbClr val="C89C3D"/>
      </a:hlink>
      <a:folHlink>
        <a:srgbClr val="B7752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lorentine-Appointed">
  <a:themeElements>
    <a:clrScheme name="Honor Fathers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C89C3D"/>
      </a:accent1>
      <a:accent2>
        <a:srgbClr val="E8BF20"/>
      </a:accent2>
      <a:accent3>
        <a:srgbClr val="A99240"/>
      </a:accent3>
      <a:accent4>
        <a:srgbClr val="541E1E"/>
      </a:accent4>
      <a:accent5>
        <a:srgbClr val="B77527"/>
      </a:accent5>
      <a:accent6>
        <a:srgbClr val="79590F"/>
      </a:accent6>
      <a:hlink>
        <a:srgbClr val="C89C3D"/>
      </a:hlink>
      <a:folHlink>
        <a:srgbClr val="B7752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Florentine-Appoin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Honor Fathers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C89C3D"/>
      </a:accent1>
      <a:accent2>
        <a:srgbClr val="E8BF20"/>
      </a:accent2>
      <a:accent3>
        <a:srgbClr val="A99240"/>
      </a:accent3>
      <a:accent4>
        <a:srgbClr val="541E1E"/>
      </a:accent4>
      <a:accent5>
        <a:srgbClr val="B77527"/>
      </a:accent5>
      <a:accent6>
        <a:srgbClr val="79590F"/>
      </a:accent6>
      <a:hlink>
        <a:srgbClr val="C89C3D"/>
      </a:hlink>
      <a:folHlink>
        <a:srgbClr val="B7752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HonorFathers</Template>
  <TotalTime>769</TotalTime>
  <Pages>0</Pages>
  <Words>3038</Words>
  <Characters>0</Characters>
  <Application>Microsoft Office PowerPoint</Application>
  <PresentationFormat>Custom</PresentationFormat>
  <Lines>0</Lines>
  <Paragraphs>300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Georgia</vt:lpstr>
      <vt:lpstr>Lucida Grande</vt:lpstr>
      <vt:lpstr>Times New Roman</vt:lpstr>
      <vt:lpstr>Wingdings</vt:lpstr>
      <vt:lpstr>CelebratingFathers</vt:lpstr>
      <vt:lpstr>Florentine-Appointed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Perhaps it’s time we all had our own  “Methuselah Moment”</vt:lpstr>
    </vt:vector>
  </TitlesOfParts>
  <Company>MS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Keith Peters</dc:creator>
  <cp:keywords/>
  <dc:description/>
  <cp:lastModifiedBy>Admin</cp:lastModifiedBy>
  <cp:revision>15</cp:revision>
  <dcterms:created xsi:type="dcterms:W3CDTF">2019-06-06T14:05:23Z</dcterms:created>
  <dcterms:modified xsi:type="dcterms:W3CDTF">2022-06-16T18:32:04Z</dcterms:modified>
</cp:coreProperties>
</file>