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66" r:id="rId4"/>
    <p:sldId id="267" r:id="rId5"/>
    <p:sldId id="259" r:id="rId6"/>
    <p:sldId id="264" r:id="rId7"/>
    <p:sldId id="272" r:id="rId8"/>
    <p:sldId id="265" r:id="rId9"/>
    <p:sldId id="269" r:id="rId10"/>
    <p:sldId id="270" r:id="rId11"/>
    <p:sldId id="268" r:id="rId12"/>
    <p:sldId id="273" r:id="rId13"/>
    <p:sldId id="274" r:id="rId14"/>
    <p:sldId id="271" r:id="rId15"/>
    <p:sldId id="275" r:id="rId16"/>
    <p:sldId id="276" r:id="rId17"/>
    <p:sldId id="277" r:id="rId18"/>
    <p:sldId id="289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92" r:id="rId29"/>
    <p:sldId id="288" r:id="rId30"/>
    <p:sldId id="291" r:id="rId31"/>
    <p:sldId id="290" r:id="rId32"/>
    <p:sldId id="293" r:id="rId33"/>
    <p:sldId id="295" r:id="rId34"/>
    <p:sldId id="296" r:id="rId35"/>
    <p:sldId id="294" r:id="rId3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A6F78-C165-454B-A503-7CD6A1B71CF6}" v="1955" dt="2022-10-29T03:40:48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8" autoAdjust="0"/>
    <p:restoredTop sz="94660"/>
  </p:normalViewPr>
  <p:slideViewPr>
    <p:cSldViewPr>
      <p:cViewPr varScale="1">
        <p:scale>
          <a:sx n="139" d="100"/>
          <a:sy n="139" d="100"/>
        </p:scale>
        <p:origin x="192" y="144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230D0-BAAD-4A6C-B9F8-31950DE7483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AE286-A620-4F8F-9ACC-E7C5CA73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1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E286-A620-4F8F-9ACC-E7C5CA738B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7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E286-A620-4F8F-9ACC-E7C5CA738B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0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9A1D0-58B6-C7C4-B788-4266C6EE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10D7-5947-4E52-A53B-043EAB7D5880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043D8-5F51-66F2-86C9-64E0BADC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506DD-9BF3-CF6D-A04C-E6B3BB86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069D-B55A-4223-889B-FA282405E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56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755D1-76E0-99BF-FD99-63FFAD0D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E82E-1A0B-44FA-9153-9373D98D2A33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5E16C-7C80-C518-0661-02FB42E2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E49EB-BB87-5BAC-BD1F-7BED1079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26F88-E5FD-4118-9835-A4C4A4653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93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FDAD-DF87-A059-0FD6-20AA346F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922F5-8945-4EE5-9C13-FFE5624B00E2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DDFDA-EDD8-2A16-C3D6-88596301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BAC7C-71C4-27CD-4D81-0315F007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3637D-60C8-456A-A891-99522268A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9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F47B9-2F62-06D6-146C-A9C29598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9E52-A4C1-4CA4-93E9-3A90ABE4D8B0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590A8-092B-C2C8-C6F1-DCA910B1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35CFC-2741-4C01-BE4A-022A7E11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A6006-32D9-461E-A158-3F530ED01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98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6274-AAA3-B75B-DED0-EB2D214B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DFCE-C18A-4AB0-B1D6-FAE5B8889D87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B9DE7-7217-FC1A-ACB6-F6355F66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A9954-CA66-B7A4-C893-C7394DC2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74E71-71B2-4E27-A165-8653607AF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6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8A9B87-0180-9AE6-AE99-B6A0906B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A6BC-9673-47C6-A5A0-7AA6E6C34C0B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FC15DE-E562-0D5F-8636-F198A4FD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0E8937-C43A-77E8-1BE4-6560B0D0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F60A0-3012-45DE-B2C1-1D9F352A1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33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5F63C6-F918-7728-923C-0815CFD6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8A5CB-C6F7-499C-8A62-96C1E2DD2750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4F2B39-31DC-80A6-0373-0C30440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959DE9-49BC-E773-F71D-3B7AE919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E47C5-FC70-4762-AC62-FB9F863B8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3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70B359-F055-ABC5-FFA2-42821C57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7F3F-639C-4551-892D-8520A68931C3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7ED659-8DDE-2175-8675-8F818CDD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8942C6-09E9-BDFC-3302-800300DD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5F9EF-FC08-4BFA-B7EF-E04339B11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47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DAE6AA-F688-D17F-A7C4-6628F66B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E2F5-B258-4BE5-A480-C3D21986AAD6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909779-C6AA-82AC-E9A5-746D90E6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1BB4A6-40AF-4F51-AD21-96246E84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FACF-A8DC-4931-AE9E-5EBBBCAA5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35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9322C1-90AB-747D-64D8-BED8970D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4C55-5943-4EA0-8BDC-51FF4E5E45C9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1F4172-8AE4-B2CE-811A-5BAB8DE4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C96D59-6AE2-D453-8F4E-974D0346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88B76-95B8-4348-9286-E0BC801E5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9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CE6DBC-5143-29E3-DC4E-A15A6FC4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99DB-FABC-42E7-80DC-F1A58963BE76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ECB1E3-382F-35FE-B429-B0D367B7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E57504-F796-68FD-0D61-F9A5BE25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AD8FB-F680-4091-82E4-DFAF61E71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EA8B318-E068-E19D-FBBB-094E21B540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B3FB9E-1A8E-7B83-E81E-22F27A3D48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4C34A-C8B6-1C7D-D17B-4E3630C67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BDFDC-0495-44A7-95B2-1C308F549FD9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5737F-1CF3-717E-CE23-9038A80F1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7C1D3-E0B0-4E0D-38A9-15F43FFAF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EFD4E06-81F7-4898-9ECB-2CD1981661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7292FB-9BCD-4C70-2C9C-DCF86488E118}"/>
              </a:ext>
            </a:extLst>
          </p:cNvPr>
          <p:cNvSpPr txBox="1"/>
          <p:nvPr/>
        </p:nvSpPr>
        <p:spPr>
          <a:xfrm>
            <a:off x="304800" y="133350"/>
            <a:ext cx="3973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Georgia" panose="02040502050405020303" pitchFamily="18" charset="0"/>
                <a:cs typeface="Times New Roman" panose="02020603050405020304" pitchFamily="18" charset="0"/>
              </a:rPr>
              <a:t>Failing</a:t>
            </a:r>
            <a:r>
              <a:rPr lang="en-US" sz="5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D2D4F-FAA5-E247-F5FC-58980D7A2E40}"/>
              </a:ext>
            </a:extLst>
          </p:cNvPr>
          <p:cNvSpPr txBox="1"/>
          <p:nvPr/>
        </p:nvSpPr>
        <p:spPr>
          <a:xfrm>
            <a:off x="457200" y="371475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Mt 26:31-56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F591F-6E6D-2878-717F-8F576DE618AE}"/>
              </a:ext>
            </a:extLst>
          </p:cNvPr>
          <p:cNvSpPr txBox="1"/>
          <p:nvPr/>
        </p:nvSpPr>
        <p:spPr>
          <a:xfrm>
            <a:off x="4724400" y="2419350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Forward!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1733CD1-7462-C5A8-C92C-EA6BC2C7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8991600" cy="446087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H. Macy failed four times before his store in New York caught on.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2800" dirty="0"/>
          </a:p>
        </p:txBody>
      </p:sp>
      <p:pic>
        <p:nvPicPr>
          <p:cNvPr id="2054" name="Picture 6" descr="Almanac: The 1858 launch of Macy's - CBS News">
            <a:extLst>
              <a:ext uri="{FF2B5EF4-FFF2-40B4-BE49-F238E27FC236}">
                <a16:creationId xmlns:a16="http://schemas.microsoft.com/office/drawing/2014/main" id="{045A017E-EF41-0E6A-D39A-AACFA688B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016"/>
            <a:ext cx="9144000" cy="395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20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285750"/>
            <a:ext cx="89916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Understanding Failure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Failure Is An Indicator. 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A failing grade on a test reveals something! 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a)  You didn’t just fail “The test”,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test 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revealed a failure to comprehend the material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b)  It wasn’t a failure to take the test,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to adequately prepare for the test.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Understanding Failure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Failure Is An Indicator.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Apostles Failure began before the garden.     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(Pride, Preoccupation with self)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26:40-41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“could ye not watch with me one hour?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and pray, that ye enter not into temptation: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 indeed is willing,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flesh is weak.”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 Failure Is Subjective.  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1)  We tend to evaluate the significance of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failure on some inconsistent things.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(Embarrassment, cost, criticism,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etc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2)  What some consider failure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might be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(or lead to)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success to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others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2DDC0-47A1-8CEA-CB18-4A5748168B9B}"/>
              </a:ext>
            </a:extLst>
          </p:cNvPr>
          <p:cNvSpPr txBox="1"/>
          <p:nvPr/>
        </p:nvSpPr>
        <p:spPr>
          <a:xfrm>
            <a:off x="457200" y="3790950"/>
            <a:ext cx="853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Edison held 1,093 patents, including the phonograph, the motion picture camera…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70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8C9B535-01F9-6169-E76E-F5EEF8A3E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0" y="1200150"/>
            <a:ext cx="906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5323A3-FCAE-5767-1AC4-39F43A8EF32D}"/>
              </a:ext>
            </a:extLst>
          </p:cNvPr>
          <p:cNvSpPr txBox="1"/>
          <p:nvPr/>
        </p:nvSpPr>
        <p:spPr>
          <a:xfrm>
            <a:off x="152400" y="-9883"/>
            <a:ext cx="8458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of course, the light bulb.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(after years of failed attempts)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BA2B1C-BC30-2C68-948D-F41F2F6956AE}"/>
              </a:ext>
            </a:extLst>
          </p:cNvPr>
          <p:cNvSpPr txBox="1"/>
          <p:nvPr/>
        </p:nvSpPr>
        <p:spPr>
          <a:xfrm>
            <a:off x="381000" y="1581150"/>
            <a:ext cx="4419600" cy="24314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haven’t Failed!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I’ve just discovered 10,000 ways that won’t work.”  </a:t>
            </a:r>
          </a:p>
        </p:txBody>
      </p:sp>
    </p:spTree>
    <p:extLst>
      <p:ext uri="{BB962C8B-B14F-4D97-AF65-F5344CB8AC3E}">
        <p14:creationId xmlns:p14="http://schemas.microsoft.com/office/powerpoint/2010/main" val="23296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 Failure Is Subjective.  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3)  Your perception of and response to mistakes determine whether they’re failures.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a)  Three steps forward and two steps back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still means progress!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b) Business professor Lisa Amos observed: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“entrepreneurs fail in an average of 3.8 business ventures before they finally make it.”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 Failure Is Subjective.  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Life of Jesus seemed like an absolute failure from every standpoint, 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D28F4-A63E-6AE9-990C-C7184827405D}"/>
              </a:ext>
            </a:extLst>
          </p:cNvPr>
          <p:cNvSpPr txBox="1"/>
          <p:nvPr/>
        </p:nvSpPr>
        <p:spPr>
          <a:xfrm>
            <a:off x="4887400" y="2584352"/>
            <a:ext cx="4627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God’s.”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100" name="Picture 4" descr="Oswald Chambers | Christian History | Christianity Today">
            <a:extLst>
              <a:ext uri="{FF2B5EF4-FFF2-40B4-BE49-F238E27FC236}">
                <a16:creationId xmlns:a16="http://schemas.microsoft.com/office/drawing/2014/main" id="{A5D880C9-41F1-F190-1623-47F8D15F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8" y="1962150"/>
            <a:ext cx="5341448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497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 Failure Can Be A Friend.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1) Most try to avoid failure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at all cost,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it takes adversity to create success.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Rick Pitino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(only coach</a:t>
            </a:r>
            <a:r>
              <a:rPr kumimoji="0" lang="en-US" alt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lead 3 schools to final 4):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"Failure is fertilizer.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Everything I've learned about coaching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I've learned from making mistakes."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33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Winston Churchill was asked what he felt best prepared him to lead Britain in WW2.</a:t>
            </a:r>
          </a:p>
          <a:p>
            <a:pPr lvl="0" algn="ctr" eaLnBrk="1" hangingPunct="1"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time I repeated a class in grade school." </a:t>
            </a:r>
          </a:p>
          <a:p>
            <a:pPr lvl="0"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"You actually flunked grade school?" </a:t>
            </a:r>
          </a:p>
          <a:p>
            <a:pPr lvl="0" eaLnBrk="1" hangingPunct="1">
              <a:spcBef>
                <a:spcPct val="20000"/>
              </a:spcBef>
              <a:defRPr/>
            </a:pP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0FD06-191D-0B86-8777-3E4A27B310F6}"/>
              </a:ext>
            </a:extLst>
          </p:cNvPr>
          <p:cNvSpPr txBox="1"/>
          <p:nvPr/>
        </p:nvSpPr>
        <p:spPr>
          <a:xfrm>
            <a:off x="2971227" y="264622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never flunked in my life!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was simply given a second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opportunity to get it right."</a:t>
            </a:r>
          </a:p>
        </p:txBody>
      </p:sp>
      <p:pic>
        <p:nvPicPr>
          <p:cNvPr id="3074" name="Picture 2" descr="WojenniPolitycy - Winston Churchill (1874–1965) | Muzeum II Wojny Światowej">
            <a:extLst>
              <a:ext uri="{FF2B5EF4-FFF2-40B4-BE49-F238E27FC236}">
                <a16:creationId xmlns:a16="http://schemas.microsoft.com/office/drawing/2014/main" id="{95806587-1147-D933-E9D8-5508823CD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5"/>
          <a:stretch/>
        </p:blipFill>
        <p:spPr bwMode="auto">
          <a:xfrm>
            <a:off x="0" y="2495550"/>
            <a:ext cx="3276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E.  Failure Doesn’t Have To Be Final.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(Peter came back!!!)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1)  Most “mistakes” are not “Earthquakes”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kumimoji="0" lang="en-US" alt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Century author Washington Irving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(Rip Van Winkle, Sleepy Hollow,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"Great minds have purposes;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others have wishes.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Little minds are subdued by misfortunes;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great minds rise above them." </a:t>
            </a: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f Jesus Can Restore Peter, He Can Restore You - Charisma Magazine">
            <a:extLst>
              <a:ext uri="{FF2B5EF4-FFF2-40B4-BE49-F238E27FC236}">
                <a16:creationId xmlns:a16="http://schemas.microsoft.com/office/drawing/2014/main" id="{2A49412A-010A-EEB1-763F-1934BC71B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067800" cy="49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A28193-2ECF-F86F-6D8E-8AA95081BE04}"/>
              </a:ext>
            </a:extLst>
          </p:cNvPr>
          <p:cNvSpPr txBox="1"/>
          <p:nvPr/>
        </p:nvSpPr>
        <p:spPr>
          <a:xfrm>
            <a:off x="1828800" y="3181350"/>
            <a:ext cx="7086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26:31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ye shall be offended because of me…”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 HOW TO “FAIL FORWARD”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Anyone can make failure their friend by: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Maintaining a teachable spirit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urposing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learn from their mistakes by asking/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determining: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 What Caused The Failure?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1)  Unless / until you learn this,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you’re bound to repeat the failure.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“Fail Forward” we must Ask: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A.  What Caused The Failure?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2)  What “set up” the apostles to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fail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“Satan hath desired to have you,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he may sift you as wheat: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I’ve prayed for thee, that thy faith fail not: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when thou art converted,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strengthen thy brethren.”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22:31,32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90678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To “Fail Forward” we must Ask: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B.  How Can I Learn From The Failure?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Warren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Wiersbe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"A realist is an idealist who has gone through the fire and been purified.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skeptic is an idealist who has gone through the fire and been burned."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  Some are so distracted/disgusted by the failure,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they can’t find the lesson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thus learn from it.  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0" y="0"/>
            <a:ext cx="90678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 How Can I Learn From The Failure?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building a sand castle at the beach, Charlie Brown stood up to admire his work when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large wave demolished his castle.  </a:t>
            </a:r>
          </a:p>
        </p:txBody>
      </p:sp>
      <p:pic>
        <p:nvPicPr>
          <p:cNvPr id="1026" name="Picture 2" descr="Let's Fly a Kite Charlie Brown Little Golden Book 1987 - Etsy">
            <a:extLst>
              <a:ext uri="{FF2B5EF4-FFF2-40B4-BE49-F238E27FC236}">
                <a16:creationId xmlns:a16="http://schemas.microsoft.com/office/drawing/2014/main" id="{2D12E7F8-BC43-BDDA-6412-AAE40CBE9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 t="15925" r="41065" b="24815"/>
          <a:stretch/>
        </p:blipFill>
        <p:spPr bwMode="auto">
          <a:xfrm>
            <a:off x="0" y="2123658"/>
            <a:ext cx="3048000" cy="30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6DCB0B-5D45-E310-2ECD-612584F9C0CD}"/>
              </a:ext>
            </a:extLst>
          </p:cNvPr>
          <p:cNvSpPr txBox="1"/>
          <p:nvPr/>
        </p:nvSpPr>
        <p:spPr>
          <a:xfrm>
            <a:off x="2971800" y="332398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"There must be a lesson here,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I don't know what it is."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5FA56-B5EC-35EA-D95D-F2196E911138}"/>
              </a:ext>
            </a:extLst>
          </p:cNvPr>
          <p:cNvSpPr txBox="1"/>
          <p:nvPr/>
        </p:nvSpPr>
        <p:spPr>
          <a:xfrm>
            <a:off x="3429000" y="2123658"/>
            <a:ext cx="46579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Staring at the smooth mound he says, 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 eaLnBrk="1" hangingPunct="1">
              <a:spcBef>
                <a:spcPts val="0"/>
              </a:spcBef>
              <a:buAutoNum type="arabicPeriod" startAt="2"/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“Fail Forward” we must Ask: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C. Who Can Help Me With This Problem?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Peter went back to the Apostles.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1)  Who can help me “live” through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mistake? 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Comfort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2)  Who can help me “Learn” through the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mistake?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Counsel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Those who have survived failure are the best comforters and counselors.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Who Can Help Me With This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Admiral Hyman Rickover: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all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need to learn from others' mistakes.  We’ll not live long enough to make them all ourselves.“</a:t>
            </a:r>
            <a:endParaRPr lang="en-US" altLang="en-US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"A winner knows how much he still has to learn, even when he is considered an expert by others.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loser wants to be considered an expert by others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before he has learned enough to know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how little he really knows."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9067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To “Fail Forward” we must Ask: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 Where Do I Go From Here? 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In Jn 21 Jesus repeated the miracle he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 to “attract” Peter’s attention. 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(Lk 5:1-11)     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After lunch Jesus asked 3 times: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DA772-945B-CED0-978D-71497CB7B072}"/>
              </a:ext>
            </a:extLst>
          </p:cNvPr>
          <p:cNvSpPr txBox="1"/>
          <p:nvPr/>
        </p:nvSpPr>
        <p:spPr>
          <a:xfrm>
            <a:off x="2190320" y="3105150"/>
            <a:ext cx="6934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Lovest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thou me more than these?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…Feed my lambs…feed my sheep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21:15, 16, 17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2" name="Picture 4" descr="Reflection for the Third Sunday of Easter, May 1, 2022 : Notre Dame Sisters">
            <a:extLst>
              <a:ext uri="{FF2B5EF4-FFF2-40B4-BE49-F238E27FC236}">
                <a16:creationId xmlns:a16="http://schemas.microsoft.com/office/drawing/2014/main" id="{09FD6689-2D72-F17F-EAA5-07356ACC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" y="2419349"/>
            <a:ext cx="2371725" cy="27241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152400" y="0"/>
            <a:ext cx="89916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To “Fail Forward” we must Ask: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 Where Do I Go From Here?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2) In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book </a:t>
            </a: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“Everyone’s a Coach”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Don Shula &amp; Ken Blanchard observe that: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“Learning involves a change in behavior.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haven’t really learned a thing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you can take action and use it."</a:t>
            </a:r>
          </a:p>
        </p:txBody>
      </p:sp>
    </p:spTree>
    <p:extLst>
      <p:ext uri="{BB962C8B-B14F-4D97-AF65-F5344CB8AC3E}">
        <p14:creationId xmlns:p14="http://schemas.microsoft.com/office/powerpoint/2010/main" val="931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0" y="0"/>
            <a:ext cx="91440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 some conscious changes,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we won’t really benefit from our failures.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Lasting Change usually requires that we: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1)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Hurt enough we’re motivated to change.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2) </a:t>
            </a:r>
            <a:r>
              <a:rPr lang="en-US" alt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Learn enough we’re able to change.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3)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Love enough we’re willing to change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ts val="0"/>
              </a:spcBef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Lovest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thou me more than these?” </a:t>
            </a:r>
            <a:r>
              <a:rPr lang="en-US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21:15</a:t>
            </a:r>
            <a:endParaRPr lang="en-US" alt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3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0" y="0"/>
            <a:ext cx="9144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came to redeem our failures!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61:1-3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hath anointed me to preach good tidings unto the meek;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hath sent me to bind up the brokenhearted, to proclaim liberty to the captives, and the opening of the prison to them that are bound; </a:t>
            </a:r>
          </a:p>
          <a:p>
            <a:pPr lvl="0" algn="ctr" eaLnBrk="1" hangingPunct="1">
              <a:spcBef>
                <a:spcPts val="0"/>
              </a:spcBef>
              <a:defRPr/>
            </a:pP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Jesus in the Synagogue at Nazareth">
            <a:extLst>
              <a:ext uri="{FF2B5EF4-FFF2-40B4-BE49-F238E27FC236}">
                <a16:creationId xmlns:a16="http://schemas.microsoft.com/office/drawing/2014/main" id="{99130F80-F21B-C31F-C401-1DF54C71C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/>
          <a:stretch/>
        </p:blipFill>
        <p:spPr bwMode="auto">
          <a:xfrm>
            <a:off x="1" y="3442063"/>
            <a:ext cx="2667000" cy="170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51458C-07BE-A28C-E382-37AA20215FAC}"/>
              </a:ext>
            </a:extLst>
          </p:cNvPr>
          <p:cNvSpPr txBox="1"/>
          <p:nvPr/>
        </p:nvSpPr>
        <p:spPr>
          <a:xfrm>
            <a:off x="2743200" y="3444211"/>
            <a:ext cx="6172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proclaim the acceptable year of the LORD, …</a:t>
            </a:r>
          </a:p>
          <a:p>
            <a:pPr algn="ctr"/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comfort all that mourn”;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TER FAILS JESUS AT A CRUCIAL MOMENT. With Bible study questions">
            <a:extLst>
              <a:ext uri="{FF2B5EF4-FFF2-40B4-BE49-F238E27FC236}">
                <a16:creationId xmlns:a16="http://schemas.microsoft.com/office/drawing/2014/main" id="{D81DB1CF-D0B5-FBA6-374D-2EFF58E9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9"/>
            <a:ext cx="9144000" cy="51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A57F45-7E73-2BD1-8860-40BB65485000}"/>
              </a:ext>
            </a:extLst>
          </p:cNvPr>
          <p:cNvSpPr txBox="1"/>
          <p:nvPr/>
        </p:nvSpPr>
        <p:spPr>
          <a:xfrm>
            <a:off x="304800" y="434519"/>
            <a:ext cx="8610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“Peter said,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all men shall be offended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thee,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yet will I never be offended.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A2354-CE1B-6381-953B-E06C233C1626}"/>
              </a:ext>
            </a:extLst>
          </p:cNvPr>
          <p:cNvSpPr txBox="1"/>
          <p:nvPr/>
        </p:nvSpPr>
        <p:spPr>
          <a:xfrm>
            <a:off x="114300" y="3360115"/>
            <a:ext cx="8991600" cy="181588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Though I should die with thee,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 will I not deny thee.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Likewise also said all the disciples.”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0" y="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give unto them beauty for ashes,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oil of joy for mourning, the garment of praise for the spirit of heaviness;</a:t>
            </a:r>
          </a:p>
          <a:p>
            <a:pPr lvl="0" algn="r" eaLnBrk="1" hangingPunct="1">
              <a:spcBef>
                <a:spcPts val="0"/>
              </a:spcBef>
              <a:defRPr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might be called trees of righteousness,</a:t>
            </a:r>
          </a:p>
          <a:p>
            <a:pPr lvl="0" algn="r" eaLnBrk="1" hangingPunct="1">
              <a:spcBef>
                <a:spcPts val="0"/>
              </a:spcBef>
              <a:defRPr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planting of the LORD, </a:t>
            </a:r>
          </a:p>
          <a:p>
            <a:pPr lvl="0" algn="ctr" eaLnBrk="1" hangingPunct="1">
              <a:spcBef>
                <a:spcPts val="0"/>
              </a:spcBef>
              <a:defRPr/>
            </a:pP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Jesus in the Synagogue at Nazareth">
            <a:extLst>
              <a:ext uri="{FF2B5EF4-FFF2-40B4-BE49-F238E27FC236}">
                <a16:creationId xmlns:a16="http://schemas.microsoft.com/office/drawing/2014/main" id="{39420F0B-9E6C-C76B-901F-674581804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/>
          <a:stretch/>
        </p:blipFill>
        <p:spPr bwMode="auto">
          <a:xfrm>
            <a:off x="0" y="2650511"/>
            <a:ext cx="3907757" cy="24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78B2D7-D4AF-09F7-8ADA-0D859E4FED41}"/>
              </a:ext>
            </a:extLst>
          </p:cNvPr>
          <p:cNvSpPr txBox="1"/>
          <p:nvPr/>
        </p:nvSpPr>
        <p:spPr>
          <a:xfrm>
            <a:off x="3970606" y="2952750"/>
            <a:ext cx="515815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he might be glorified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Luke 4:14-22)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0" y="0"/>
            <a:ext cx="914400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can redeem our failures if we’re willing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partner with him 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 11:28,29)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humbly and honestly:</a:t>
            </a:r>
            <a:endParaRPr kumimoji="0" lang="en-US" altLang="en-US" sz="4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 to understand what caused them.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(James 1:2-5)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willing to learn from them.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(Ro. 8:28,29)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0" y="0"/>
            <a:ext cx="9144000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can redeem our failures if we’re willing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partner with him 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 11:28,29) &amp;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to lean on </a:t>
            </a: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learn from) 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others.  (Gal. 6:1-2)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to God’s voice and direction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for the next steps in your faith journey.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(Pr. 3:5,6)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0" y="0"/>
            <a:ext cx="9144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Satan did to Peter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(&amp; the Apostles),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Lk. 22:31,32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“Satan hath desired to have you, that he may sift you as wheat: 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will seek to do to us!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I’ve prayed for thee,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thy faith fail not: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when thou art converted,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strengthen thy brethren.”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513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D1A9A-1260-D8ED-817B-B4E92C92FFC7}"/>
              </a:ext>
            </a:extLst>
          </p:cNvPr>
          <p:cNvSpPr txBox="1"/>
          <p:nvPr/>
        </p:nvSpPr>
        <p:spPr>
          <a:xfrm>
            <a:off x="228600" y="2876550"/>
            <a:ext cx="8686800" cy="176535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Thankfully, what Jesus did for them, </a:t>
            </a:r>
          </a:p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 does for us!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Heb. 4:14-16</a:t>
            </a:r>
            <a:endParaRPr lang="en-US" sz="4000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126" name="Picture 6" descr="The Universal Church as a Holy and Royal Priesthood with Christ Jesus as the  High Priest • FaithEquip">
            <a:extLst>
              <a:ext uri="{FF2B5EF4-FFF2-40B4-BE49-F238E27FC236}">
                <a16:creationId xmlns:a16="http://schemas.microsoft.com/office/drawing/2014/main" id="{45942B41-FCB5-40EA-A3AD-239C7A44A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r="2" b="2"/>
          <a:stretch/>
        </p:blipFill>
        <p:spPr bwMode="auto">
          <a:xfrm>
            <a:off x="4643433" y="10"/>
            <a:ext cx="4500563" cy="2991010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646744"/>
            <a:ext cx="9144000" cy="567876"/>
            <a:chOff x="0" y="2959818"/>
            <a:chExt cx="12192000" cy="757168"/>
          </a:xfrm>
        </p:grpSpPr>
        <p:sp>
          <p:nvSpPr>
            <p:cNvPr id="5134" name="Freeform: Shape 513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5" name="Freeform: Shape 513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128" name="Picture 8" descr="Stream Who Is Jesus Our Great High Priest July 28 2019 by WatersofLife |  Listen online for free on SoundCloud">
            <a:extLst>
              <a:ext uri="{FF2B5EF4-FFF2-40B4-BE49-F238E27FC236}">
                <a16:creationId xmlns:a16="http://schemas.microsoft.com/office/drawing/2014/main" id="{CEA958F9-F24B-E7B5-08AB-3DD646C2B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019"/>
            <a:ext cx="4236720" cy="287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7292FB-9BCD-4C70-2C9C-DCF86488E118}"/>
              </a:ext>
            </a:extLst>
          </p:cNvPr>
          <p:cNvSpPr txBox="1"/>
          <p:nvPr/>
        </p:nvSpPr>
        <p:spPr>
          <a:xfrm>
            <a:off x="-152400" y="674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Georgia" panose="02040502050405020303" pitchFamily="18" charset="0"/>
                <a:cs typeface="Times New Roman" panose="02020603050405020304" pitchFamily="18" charset="0"/>
              </a:rPr>
              <a:t>Will you partner with God </a:t>
            </a:r>
            <a:endParaRPr lang="en-US" sz="5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D2D4F-FAA5-E247-F5FC-58980D7A2E40}"/>
              </a:ext>
            </a:extLst>
          </p:cNvPr>
          <p:cNvSpPr txBox="1"/>
          <p:nvPr/>
        </p:nvSpPr>
        <p:spPr>
          <a:xfrm>
            <a:off x="457200" y="371475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Mt 26:31-56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F591F-6E6D-2878-717F-8F576DE618AE}"/>
              </a:ext>
            </a:extLst>
          </p:cNvPr>
          <p:cNvSpPr txBox="1"/>
          <p:nvPr/>
        </p:nvSpPr>
        <p:spPr>
          <a:xfrm>
            <a:off x="4495800" y="2724150"/>
            <a:ext cx="457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And Fail Forward?</a:t>
            </a:r>
          </a:p>
        </p:txBody>
      </p:sp>
    </p:spTree>
    <p:extLst>
      <p:ext uri="{BB962C8B-B14F-4D97-AF65-F5344CB8AC3E}">
        <p14:creationId xmlns:p14="http://schemas.microsoft.com/office/powerpoint/2010/main" val="22223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ata-Pi bible resource pages: WHO MOVED THE STONE by Frank Morison.">
            <a:extLst>
              <a:ext uri="{FF2B5EF4-FFF2-40B4-BE49-F238E27FC236}">
                <a16:creationId xmlns:a16="http://schemas.microsoft.com/office/drawing/2014/main" id="{A352020F-F5E7-74DF-8BB3-35F42F4CA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89182-CC4B-9C27-2FB1-DA702FF28770}"/>
              </a:ext>
            </a:extLst>
          </p:cNvPr>
          <p:cNvSpPr txBox="1"/>
          <p:nvPr/>
        </p:nvSpPr>
        <p:spPr>
          <a:xfrm>
            <a:off x="76200" y="3562350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all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disciples forsook him, and fled.”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26:56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3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1733CD1-7462-C5A8-C92C-EA6BC2C7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3350"/>
            <a:ext cx="8991600" cy="446087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Failure is a common denominator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also like a two edged sword;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Carrying with it seeds of blessing &amp; bane. 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very “humiliation” that failure brings can produce humility,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can result in God’s Grace!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4:6) 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1733CD1-7462-C5A8-C92C-EA6BC2C7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8991600" cy="446087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possible to “Fail Forward”,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pain and disappointment of our failures to draw us closer to God.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 11:29,30)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specializes in bringing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“Beauty out of Ashes”. 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(Is. 61:1-3)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also Ro. 8:28,29; Phil. 1:12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045B7-6929-F531-3874-778AC255BE75}"/>
              </a:ext>
            </a:extLst>
          </p:cNvPr>
          <p:cNvSpPr txBox="1"/>
          <p:nvPr/>
        </p:nvSpPr>
        <p:spPr>
          <a:xfrm>
            <a:off x="1143000" y="4019550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stumbling blocks can become stepping stones! (Gen. 50:20)</a:t>
            </a:r>
          </a:p>
        </p:txBody>
      </p:sp>
    </p:spTree>
    <p:extLst>
      <p:ext uri="{BB962C8B-B14F-4D97-AF65-F5344CB8AC3E}">
        <p14:creationId xmlns:p14="http://schemas.microsoft.com/office/powerpoint/2010/main" val="11623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1733CD1-7462-C5A8-C92C-EA6BC2C7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8991600" cy="44608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Understanding Failure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272C6-AD2A-D4AB-903C-4CFA7AB0D00B}"/>
              </a:ext>
            </a:extLst>
          </p:cNvPr>
          <p:cNvSpPr txBox="1"/>
          <p:nvPr/>
        </p:nvSpPr>
        <p:spPr>
          <a:xfrm>
            <a:off x="228600" y="682625"/>
            <a:ext cx="89916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Failure Is Universal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3:23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have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sinned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come short…”</a:t>
            </a:r>
          </a:p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hamartanō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miss the mark)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Eccl 7:20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not a just man upon earth, that doeth good, and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sinneth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not.” 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7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 err is human, to forgive, divine.” - Kwize">
            <a:extLst>
              <a:ext uri="{FF2B5EF4-FFF2-40B4-BE49-F238E27FC236}">
                <a16:creationId xmlns:a16="http://schemas.microsoft.com/office/drawing/2014/main" id="{DF5ECC12-84C3-268B-8344-1A920EF5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71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6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1733CD1-7462-C5A8-C92C-EA6BC2C7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"/>
            <a:ext cx="8991600" cy="325755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all have a history of failure.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fell down the first time you tried to walk.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almost drowned the first time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tried to swim!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you get a home run the with the first swing of the baseball bat? </a:t>
            </a:r>
          </a:p>
        </p:txBody>
      </p:sp>
      <p:pic>
        <p:nvPicPr>
          <p:cNvPr id="3074" name="Picture 2" descr="Babe Ruth - Stats, Quotes &amp; Facts - Biography">
            <a:extLst>
              <a:ext uri="{FF2B5EF4-FFF2-40B4-BE49-F238E27FC236}">
                <a16:creationId xmlns:a16="http://schemas.microsoft.com/office/drawing/2014/main" id="{CD5F517E-1C1F-DEB2-A12E-8FBB971E4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1517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9DC8F-FBC2-295F-CA03-8384E2889102}"/>
              </a:ext>
            </a:extLst>
          </p:cNvPr>
          <p:cNvSpPr txBox="1"/>
          <p:nvPr/>
        </p:nvSpPr>
        <p:spPr>
          <a:xfrm>
            <a:off x="2069861" y="3588544"/>
            <a:ext cx="707413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Babe Ruth struck out 1,330 times,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he also hit 714 home runs. </a:t>
            </a:r>
          </a:p>
        </p:txBody>
      </p:sp>
    </p:spTree>
    <p:extLst>
      <p:ext uri="{BB962C8B-B14F-4D97-AF65-F5344CB8AC3E}">
        <p14:creationId xmlns:p14="http://schemas.microsoft.com/office/powerpoint/2010/main" val="15894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1781</Words>
  <Application>Microsoft Office PowerPoint</Application>
  <PresentationFormat>On-screen Show (16:9)</PresentationFormat>
  <Paragraphs>206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Admin</cp:lastModifiedBy>
  <cp:revision>6</cp:revision>
  <dcterms:created xsi:type="dcterms:W3CDTF">2011-09-22T17:28:33Z</dcterms:created>
  <dcterms:modified xsi:type="dcterms:W3CDTF">2022-10-29T13:55:39Z</dcterms:modified>
</cp:coreProperties>
</file>