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5" r:id="rId6"/>
    <p:sldId id="304" r:id="rId7"/>
    <p:sldId id="306" r:id="rId8"/>
    <p:sldId id="307" r:id="rId9"/>
    <p:sldId id="297" r:id="rId10"/>
    <p:sldId id="294" r:id="rId11"/>
    <p:sldId id="308" r:id="rId12"/>
    <p:sldId id="309" r:id="rId13"/>
    <p:sldId id="310" r:id="rId14"/>
    <p:sldId id="311" r:id="rId15"/>
    <p:sldId id="312" r:id="rId16"/>
    <p:sldId id="261" r:id="rId17"/>
    <p:sldId id="281" r:id="rId18"/>
    <p:sldId id="313" r:id="rId19"/>
    <p:sldId id="314" r:id="rId20"/>
    <p:sldId id="302" r:id="rId21"/>
    <p:sldId id="30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78" d="100"/>
          <a:sy n="78" d="100"/>
        </p:scale>
        <p:origin x="83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can boldly follow God’s Will</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God Can Take Care of His People</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God is Ever-present  with His People</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God Is Working in the Lives of Others</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94B76E-D0CF-4078-84A5-143FF640A86F}"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C0497922-1FBB-42EE-BA69-6BC395E2CD72}">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Everyone of God’s people can boldly follow His Will</a:t>
          </a:r>
        </a:p>
      </dgm:t>
    </dgm:pt>
    <dgm:pt modelId="{C5CCD900-43F4-45FA-B5E7-EA42CCCA552E}" type="parTrans" cxnId="{AE3C9F86-A0DC-4F80-A7C3-CBCC00C044B2}">
      <dgm:prSet/>
      <dgm:spPr/>
      <dgm:t>
        <a:bodyPr/>
        <a:lstStyle/>
        <a:p>
          <a:endParaRPr lang="en-US"/>
        </a:p>
      </dgm:t>
    </dgm:pt>
    <dgm:pt modelId="{BEDDBB68-C47F-41BB-B18A-644C2A23D05A}" type="sibTrans" cxnId="{AE3C9F86-A0DC-4F80-A7C3-CBCC00C044B2}">
      <dgm:prSet/>
      <dgm:spPr/>
      <dgm:t>
        <a:bodyPr/>
        <a:lstStyle/>
        <a:p>
          <a:endParaRPr lang="en-US"/>
        </a:p>
      </dgm:t>
    </dgm:pt>
    <dgm:pt modelId="{5FC199D3-226C-4CC1-9470-F3752F3BEC5E}">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For these three reasons</a:t>
          </a:r>
        </a:p>
      </dgm:t>
    </dgm:pt>
    <dgm:pt modelId="{8D608C63-51BC-4CE7-817B-D479D64155F4}" type="parTrans" cxnId="{57A350D9-B066-4D4D-81F8-8000CC9EDD87}">
      <dgm:prSet/>
      <dgm:spPr/>
      <dgm:t>
        <a:bodyPr/>
        <a:lstStyle/>
        <a:p>
          <a:endParaRPr lang="en-US"/>
        </a:p>
      </dgm:t>
    </dgm:pt>
    <dgm:pt modelId="{C3A093C2-A69A-4BBF-AC65-3FEC73C83292}" type="sibTrans" cxnId="{57A350D9-B066-4D4D-81F8-8000CC9EDD87}">
      <dgm:prSet/>
      <dgm:spPr/>
      <dgm:t>
        <a:bodyPr/>
        <a:lstStyle/>
        <a:p>
          <a:endParaRPr lang="en-US"/>
        </a:p>
      </dgm:t>
    </dgm:pt>
    <dgm:pt modelId="{7295AC9B-FF84-4C30-AAB4-78A7EE682B9D}" type="pres">
      <dgm:prSet presAssocID="{8594B76E-D0CF-4078-84A5-143FF640A86F}" presName="linear" presStyleCnt="0">
        <dgm:presLayoutVars>
          <dgm:animLvl val="lvl"/>
          <dgm:resizeHandles val="exact"/>
        </dgm:presLayoutVars>
      </dgm:prSet>
      <dgm:spPr/>
    </dgm:pt>
    <dgm:pt modelId="{26A9643C-81FE-4EFA-8B82-EEE7E5C43F42}" type="pres">
      <dgm:prSet presAssocID="{C0497922-1FBB-42EE-BA69-6BC395E2CD72}" presName="parentText" presStyleLbl="node1" presStyleIdx="0" presStyleCnt="2">
        <dgm:presLayoutVars>
          <dgm:chMax val="0"/>
          <dgm:bulletEnabled val="1"/>
        </dgm:presLayoutVars>
      </dgm:prSet>
      <dgm:spPr/>
    </dgm:pt>
    <dgm:pt modelId="{A6077B81-06F0-4B6E-8993-7259B9392683}" type="pres">
      <dgm:prSet presAssocID="{BEDDBB68-C47F-41BB-B18A-644C2A23D05A}" presName="spacer" presStyleCnt="0"/>
      <dgm:spPr/>
    </dgm:pt>
    <dgm:pt modelId="{C4E63B0F-CBF8-4F7B-ADC7-F7C3310E5AB9}" type="pres">
      <dgm:prSet presAssocID="{5FC199D3-226C-4CC1-9470-F3752F3BEC5E}" presName="parentText" presStyleLbl="node1" presStyleIdx="1" presStyleCnt="2">
        <dgm:presLayoutVars>
          <dgm:chMax val="0"/>
          <dgm:bulletEnabled val="1"/>
        </dgm:presLayoutVars>
      </dgm:prSet>
      <dgm:spPr/>
    </dgm:pt>
  </dgm:ptLst>
  <dgm:cxnLst>
    <dgm:cxn modelId="{B486A717-ADBF-44F9-B608-65455900CFF7}" type="presOf" srcId="{8594B76E-D0CF-4078-84A5-143FF640A86F}" destId="{7295AC9B-FF84-4C30-AAB4-78A7EE682B9D}" srcOrd="0" destOrd="0" presId="urn:microsoft.com/office/officeart/2005/8/layout/vList2"/>
    <dgm:cxn modelId="{751EFA33-2671-4BB4-A0BF-EE0EF090BCE4}" type="presOf" srcId="{5FC199D3-226C-4CC1-9470-F3752F3BEC5E}" destId="{C4E63B0F-CBF8-4F7B-ADC7-F7C3310E5AB9}" srcOrd="0" destOrd="0" presId="urn:microsoft.com/office/officeart/2005/8/layout/vList2"/>
    <dgm:cxn modelId="{AE3C9F86-A0DC-4F80-A7C3-CBCC00C044B2}" srcId="{8594B76E-D0CF-4078-84A5-143FF640A86F}" destId="{C0497922-1FBB-42EE-BA69-6BC395E2CD72}" srcOrd="0" destOrd="0" parTransId="{C5CCD900-43F4-45FA-B5E7-EA42CCCA552E}" sibTransId="{BEDDBB68-C47F-41BB-B18A-644C2A23D05A}"/>
    <dgm:cxn modelId="{FFCFDAB6-0191-477B-98F0-C942FC84A7F7}" type="presOf" srcId="{C0497922-1FBB-42EE-BA69-6BC395E2CD72}" destId="{26A9643C-81FE-4EFA-8B82-EEE7E5C43F42}" srcOrd="0" destOrd="0" presId="urn:microsoft.com/office/officeart/2005/8/layout/vList2"/>
    <dgm:cxn modelId="{57A350D9-B066-4D4D-81F8-8000CC9EDD87}" srcId="{8594B76E-D0CF-4078-84A5-143FF640A86F}" destId="{5FC199D3-226C-4CC1-9470-F3752F3BEC5E}" srcOrd="1" destOrd="0" parTransId="{8D608C63-51BC-4CE7-817B-D479D64155F4}" sibTransId="{C3A093C2-A69A-4BBF-AC65-3FEC73C83292}"/>
    <dgm:cxn modelId="{4DA3D006-8B4C-4C6E-AE4F-C66620662873}" type="presParOf" srcId="{7295AC9B-FF84-4C30-AAB4-78A7EE682B9D}" destId="{26A9643C-81FE-4EFA-8B82-EEE7E5C43F42}" srcOrd="0" destOrd="0" presId="urn:microsoft.com/office/officeart/2005/8/layout/vList2"/>
    <dgm:cxn modelId="{6B0AD2EC-A9E9-4B70-8B01-5A66134D5B3E}" type="presParOf" srcId="{7295AC9B-FF84-4C30-AAB4-78A7EE682B9D}" destId="{A6077B81-06F0-4B6E-8993-7259B9392683}" srcOrd="1" destOrd="0" presId="urn:microsoft.com/office/officeart/2005/8/layout/vList2"/>
    <dgm:cxn modelId="{46D1546E-8790-439A-B485-55AF4F5AD2DD}" type="presParOf" srcId="{7295AC9B-FF84-4C30-AAB4-78A7EE682B9D}" destId="{C4E63B0F-CBF8-4F7B-ADC7-F7C3310E5AB9}"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6C8427-83C8-4DDD-9308-3569F00916EC}" type="doc">
      <dgm:prSet loTypeId="urn:microsoft.com/office/officeart/2005/8/layout/vList2" loCatId="list" qsTypeId="urn:microsoft.com/office/officeart/2005/8/quickstyle/simple5" qsCatId="simple" csTypeId="urn:microsoft.com/office/officeart/2005/8/colors/colorful2" csCatId="colorful" phldr="1"/>
      <dgm:spPr/>
      <dgm:t>
        <a:bodyPr/>
        <a:lstStyle/>
        <a:p>
          <a:endParaRPr lang="en-US"/>
        </a:p>
      </dgm:t>
    </dgm:pt>
    <dgm:pt modelId="{7AEC47C2-C7CE-4D3A-9C32-04D248C78D9C}">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God Can Take Care of His People</a:t>
          </a:r>
        </a:p>
      </dgm:t>
    </dgm:pt>
    <dgm:pt modelId="{6D1A7997-E13F-47A3-B605-35133B0378DB}" type="parTrans" cxnId="{267036AD-9713-4130-A39E-C61D9FC2A56A}">
      <dgm:prSet/>
      <dgm:spPr/>
      <dgm:t>
        <a:bodyPr/>
        <a:lstStyle/>
        <a:p>
          <a:endParaRPr lang="en-US"/>
        </a:p>
      </dgm:t>
    </dgm:pt>
    <dgm:pt modelId="{699BFADD-F5F7-4BDE-833A-FD40F68162B8}" type="sibTrans" cxnId="{267036AD-9713-4130-A39E-C61D9FC2A56A}">
      <dgm:prSet/>
      <dgm:spPr/>
      <dgm:t>
        <a:bodyPr/>
        <a:lstStyle/>
        <a:p>
          <a:endParaRPr lang="en-US"/>
        </a:p>
      </dgm:t>
    </dgm:pt>
    <dgm:pt modelId="{65BFA82F-A7C0-4C64-B2E0-B54D7A342018}">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God is Present with His People</a:t>
          </a:r>
        </a:p>
      </dgm:t>
    </dgm:pt>
    <dgm:pt modelId="{5C81FE86-FEED-4031-91BB-8283CDDE4EEF}" type="parTrans" cxnId="{C3CFB041-51B0-4A8F-97A4-0708F6A272FC}">
      <dgm:prSet/>
      <dgm:spPr/>
      <dgm:t>
        <a:bodyPr/>
        <a:lstStyle/>
        <a:p>
          <a:endParaRPr lang="en-US"/>
        </a:p>
      </dgm:t>
    </dgm:pt>
    <dgm:pt modelId="{43BC198B-9BED-4F62-BA68-7C38C19DCE69}" type="sibTrans" cxnId="{C3CFB041-51B0-4A8F-97A4-0708F6A272FC}">
      <dgm:prSet/>
      <dgm:spPr/>
      <dgm:t>
        <a:bodyPr/>
        <a:lstStyle/>
        <a:p>
          <a:endParaRPr lang="en-US"/>
        </a:p>
      </dgm:t>
    </dgm:pt>
    <dgm:pt modelId="{1D1FD477-6A58-49A6-9D4F-7B03194A2D84}">
      <dgm:prSet/>
      <dgm:spPr>
        <a:solidFill>
          <a:schemeClr val="bg1">
            <a:lumMod val="85000"/>
            <a:lumOff val="15000"/>
          </a:schemeClr>
        </a:solidFill>
        <a:effectLst>
          <a:outerShdw blurRad="50800" dist="38100" dir="8100000" algn="tr" rotWithShape="0">
            <a:prstClr val="black">
              <a:alpha val="40000"/>
            </a:prstClr>
          </a:outerShdw>
        </a:effectLst>
        <a:scene3d>
          <a:camera prst="orthographicFront"/>
          <a:lightRig rig="threePt" dir="t"/>
        </a:scene3d>
        <a:sp3d>
          <a:bevelT prst="angle"/>
        </a:sp3d>
      </dgm:spPr>
      <dgm:t>
        <a:bodyPr/>
        <a:lstStyle/>
        <a:p>
          <a:r>
            <a:rPr lang="en-US" dirty="0"/>
            <a:t>God Is Working in the Lives of Others</a:t>
          </a:r>
        </a:p>
      </dgm:t>
    </dgm:pt>
    <dgm:pt modelId="{987B3EDB-6545-42E0-85E1-4BE8CF9B0D15}" type="parTrans" cxnId="{054C6E9C-93CA-4226-BFAE-0702507C2CEA}">
      <dgm:prSet/>
      <dgm:spPr/>
      <dgm:t>
        <a:bodyPr/>
        <a:lstStyle/>
        <a:p>
          <a:endParaRPr lang="en-US"/>
        </a:p>
      </dgm:t>
    </dgm:pt>
    <dgm:pt modelId="{58CFDF63-1093-4A08-8EB4-6B2A11D8A13A}" type="sibTrans" cxnId="{054C6E9C-93CA-4226-BFAE-0702507C2CEA}">
      <dgm:prSet/>
      <dgm:spPr/>
      <dgm:t>
        <a:bodyPr/>
        <a:lstStyle/>
        <a:p>
          <a:endParaRPr lang="en-US"/>
        </a:p>
      </dgm:t>
    </dgm:pt>
    <dgm:pt modelId="{6F3147B2-002A-48B3-882C-AB18F3327B9D}" type="pres">
      <dgm:prSet presAssocID="{E86C8427-83C8-4DDD-9308-3569F00916EC}" presName="linear" presStyleCnt="0">
        <dgm:presLayoutVars>
          <dgm:animLvl val="lvl"/>
          <dgm:resizeHandles val="exact"/>
        </dgm:presLayoutVars>
      </dgm:prSet>
      <dgm:spPr/>
    </dgm:pt>
    <dgm:pt modelId="{B735DBE6-30BA-49D3-8628-7CC89F7558FF}" type="pres">
      <dgm:prSet presAssocID="{7AEC47C2-C7CE-4D3A-9C32-04D248C78D9C}" presName="parentText" presStyleLbl="node1" presStyleIdx="0" presStyleCnt="3">
        <dgm:presLayoutVars>
          <dgm:chMax val="0"/>
          <dgm:bulletEnabled val="1"/>
        </dgm:presLayoutVars>
      </dgm:prSet>
      <dgm:spPr/>
    </dgm:pt>
    <dgm:pt modelId="{3DCED732-F45E-4282-BA09-919CA3305A24}" type="pres">
      <dgm:prSet presAssocID="{699BFADD-F5F7-4BDE-833A-FD40F68162B8}" presName="spacer" presStyleCnt="0"/>
      <dgm:spPr/>
    </dgm:pt>
    <dgm:pt modelId="{24A20BC6-F42E-463F-8737-E46489822BD3}" type="pres">
      <dgm:prSet presAssocID="{65BFA82F-A7C0-4C64-B2E0-B54D7A342018}" presName="parentText" presStyleLbl="node1" presStyleIdx="1" presStyleCnt="3">
        <dgm:presLayoutVars>
          <dgm:chMax val="0"/>
          <dgm:bulletEnabled val="1"/>
        </dgm:presLayoutVars>
      </dgm:prSet>
      <dgm:spPr/>
    </dgm:pt>
    <dgm:pt modelId="{F4753024-936A-4445-A1E3-499D9632EF7C}" type="pres">
      <dgm:prSet presAssocID="{43BC198B-9BED-4F62-BA68-7C38C19DCE69}" presName="spacer" presStyleCnt="0"/>
      <dgm:spPr/>
    </dgm:pt>
    <dgm:pt modelId="{FF501991-2990-4AFB-B60C-B4CE8B75AFF2}" type="pres">
      <dgm:prSet presAssocID="{1D1FD477-6A58-49A6-9D4F-7B03194A2D84}" presName="parentText" presStyleLbl="node1" presStyleIdx="2" presStyleCnt="3">
        <dgm:presLayoutVars>
          <dgm:chMax val="0"/>
          <dgm:bulletEnabled val="1"/>
        </dgm:presLayoutVars>
      </dgm:prSet>
      <dgm:spPr/>
    </dgm:pt>
  </dgm:ptLst>
  <dgm:cxnLst>
    <dgm:cxn modelId="{C3CFB041-51B0-4A8F-97A4-0708F6A272FC}" srcId="{E86C8427-83C8-4DDD-9308-3569F00916EC}" destId="{65BFA82F-A7C0-4C64-B2E0-B54D7A342018}" srcOrd="1" destOrd="0" parTransId="{5C81FE86-FEED-4031-91BB-8283CDDE4EEF}" sibTransId="{43BC198B-9BED-4F62-BA68-7C38C19DCE69}"/>
    <dgm:cxn modelId="{A997CB57-22A5-4C03-B9F6-42ECA1FBCC88}" type="presOf" srcId="{1D1FD477-6A58-49A6-9D4F-7B03194A2D84}" destId="{FF501991-2990-4AFB-B60C-B4CE8B75AFF2}" srcOrd="0" destOrd="0" presId="urn:microsoft.com/office/officeart/2005/8/layout/vList2"/>
    <dgm:cxn modelId="{CED2CE79-021E-4028-A806-0DEAFE7446A1}" type="presOf" srcId="{E86C8427-83C8-4DDD-9308-3569F00916EC}" destId="{6F3147B2-002A-48B3-882C-AB18F3327B9D}" srcOrd="0" destOrd="0" presId="urn:microsoft.com/office/officeart/2005/8/layout/vList2"/>
    <dgm:cxn modelId="{054C6E9C-93CA-4226-BFAE-0702507C2CEA}" srcId="{E86C8427-83C8-4DDD-9308-3569F00916EC}" destId="{1D1FD477-6A58-49A6-9D4F-7B03194A2D84}" srcOrd="2" destOrd="0" parTransId="{987B3EDB-6545-42E0-85E1-4BE8CF9B0D15}" sibTransId="{58CFDF63-1093-4A08-8EB4-6B2A11D8A13A}"/>
    <dgm:cxn modelId="{267036AD-9713-4130-A39E-C61D9FC2A56A}" srcId="{E86C8427-83C8-4DDD-9308-3569F00916EC}" destId="{7AEC47C2-C7CE-4D3A-9C32-04D248C78D9C}" srcOrd="0" destOrd="0" parTransId="{6D1A7997-E13F-47A3-B605-35133B0378DB}" sibTransId="{699BFADD-F5F7-4BDE-833A-FD40F68162B8}"/>
    <dgm:cxn modelId="{13E679CB-C7EF-4053-9A73-8E6572BB0F71}" type="presOf" srcId="{65BFA82F-A7C0-4C64-B2E0-B54D7A342018}" destId="{24A20BC6-F42E-463F-8737-E46489822BD3}" srcOrd="0" destOrd="0" presId="urn:microsoft.com/office/officeart/2005/8/layout/vList2"/>
    <dgm:cxn modelId="{B6B72BD9-164A-4096-9450-636FB00224D1}" type="presOf" srcId="{7AEC47C2-C7CE-4D3A-9C32-04D248C78D9C}" destId="{B735DBE6-30BA-49D3-8628-7CC89F7558FF}" srcOrd="0" destOrd="0" presId="urn:microsoft.com/office/officeart/2005/8/layout/vList2"/>
    <dgm:cxn modelId="{1D9C01EE-0500-4C2D-B264-39A1C83E3222}" type="presParOf" srcId="{6F3147B2-002A-48B3-882C-AB18F3327B9D}" destId="{B735DBE6-30BA-49D3-8628-7CC89F7558FF}" srcOrd="0" destOrd="0" presId="urn:microsoft.com/office/officeart/2005/8/layout/vList2"/>
    <dgm:cxn modelId="{A7A885C1-4C7E-43DC-BC3A-3B4B2B2B2598}" type="presParOf" srcId="{6F3147B2-002A-48B3-882C-AB18F3327B9D}" destId="{3DCED732-F45E-4282-BA09-919CA3305A24}" srcOrd="1" destOrd="0" presId="urn:microsoft.com/office/officeart/2005/8/layout/vList2"/>
    <dgm:cxn modelId="{D8FCF42A-926F-45E8-B658-FDE0E76ECFF8}" type="presParOf" srcId="{6F3147B2-002A-48B3-882C-AB18F3327B9D}" destId="{24A20BC6-F42E-463F-8737-E46489822BD3}" srcOrd="2" destOrd="0" presId="urn:microsoft.com/office/officeart/2005/8/layout/vList2"/>
    <dgm:cxn modelId="{E9B4F426-1003-499E-8D5F-33A521526E17}" type="presParOf" srcId="{6F3147B2-002A-48B3-882C-AB18F3327B9D}" destId="{F4753024-936A-4445-A1E3-499D9632EF7C}" srcOrd="3" destOrd="0" presId="urn:microsoft.com/office/officeart/2005/8/layout/vList2"/>
    <dgm:cxn modelId="{21E28310-B853-48A6-A1A3-19B8977063F0}" type="presParOf" srcId="{6F3147B2-002A-48B3-882C-AB18F3327B9D}" destId="{FF501991-2990-4AFB-B60C-B4CE8B75AFF2}"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41034"/>
          <a:ext cx="6653212" cy="289575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kern="1200" dirty="0"/>
            <a:t>Everyone of God’s people can boldly follow God’s Will</a:t>
          </a:r>
        </a:p>
      </dsp:txBody>
      <dsp:txXfrm>
        <a:off x="141359" y="182393"/>
        <a:ext cx="6370494" cy="2613032"/>
      </dsp:txXfrm>
    </dsp:sp>
    <dsp:sp modelId="{C4E63B0F-CBF8-4F7B-ADC7-F7C3310E5AB9}">
      <dsp:nvSpPr>
        <dsp:cNvPr id="0" name=""/>
        <dsp:cNvSpPr/>
      </dsp:nvSpPr>
      <dsp:spPr>
        <a:xfrm>
          <a:off x="0" y="3095185"/>
          <a:ext cx="6653212" cy="289575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kern="1200" dirty="0"/>
            <a:t>For these three reasons</a:t>
          </a:r>
        </a:p>
      </dsp:txBody>
      <dsp:txXfrm>
        <a:off x="141359" y="3236544"/>
        <a:ext cx="6370494" cy="26130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236849"/>
          <a:ext cx="6261100" cy="19305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dirty="0"/>
            <a:t>God Can Take Care of His People</a:t>
          </a:r>
        </a:p>
      </dsp:txBody>
      <dsp:txXfrm>
        <a:off x="94239" y="331088"/>
        <a:ext cx="6072622" cy="1742022"/>
      </dsp:txXfrm>
    </dsp:sp>
    <dsp:sp modelId="{24A20BC6-F42E-463F-8737-E46489822BD3}">
      <dsp:nvSpPr>
        <dsp:cNvPr id="0" name=""/>
        <dsp:cNvSpPr/>
      </dsp:nvSpPr>
      <dsp:spPr>
        <a:xfrm>
          <a:off x="0" y="2311350"/>
          <a:ext cx="6261100" cy="19305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dirty="0"/>
            <a:t>God is Ever-present  with His People</a:t>
          </a:r>
        </a:p>
      </dsp:txBody>
      <dsp:txXfrm>
        <a:off x="94239" y="2405589"/>
        <a:ext cx="6072622" cy="1742022"/>
      </dsp:txXfrm>
    </dsp:sp>
    <dsp:sp modelId="{FF501991-2990-4AFB-B60C-B4CE8B75AFF2}">
      <dsp:nvSpPr>
        <dsp:cNvPr id="0" name=""/>
        <dsp:cNvSpPr/>
      </dsp:nvSpPr>
      <dsp:spPr>
        <a:xfrm>
          <a:off x="0" y="4385850"/>
          <a:ext cx="6261100" cy="193050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dirty="0"/>
            <a:t>God Is Working in the Lives of Others</a:t>
          </a:r>
        </a:p>
      </dsp:txBody>
      <dsp:txXfrm>
        <a:off x="94239" y="4480089"/>
        <a:ext cx="6072622" cy="17420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A9643C-81FE-4EFA-8B82-EEE7E5C43F42}">
      <dsp:nvSpPr>
        <dsp:cNvPr id="0" name=""/>
        <dsp:cNvSpPr/>
      </dsp:nvSpPr>
      <dsp:spPr>
        <a:xfrm>
          <a:off x="0" y="41034"/>
          <a:ext cx="6653212" cy="289575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kern="1200" dirty="0"/>
            <a:t>Everyone of God’s people can boldly follow His Will</a:t>
          </a:r>
        </a:p>
      </dsp:txBody>
      <dsp:txXfrm>
        <a:off x="141359" y="182393"/>
        <a:ext cx="6370494" cy="2613032"/>
      </dsp:txXfrm>
    </dsp:sp>
    <dsp:sp modelId="{C4E63B0F-CBF8-4F7B-ADC7-F7C3310E5AB9}">
      <dsp:nvSpPr>
        <dsp:cNvPr id="0" name=""/>
        <dsp:cNvSpPr/>
      </dsp:nvSpPr>
      <dsp:spPr>
        <a:xfrm>
          <a:off x="0" y="3095185"/>
          <a:ext cx="6653212" cy="289575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5500" kern="1200" dirty="0"/>
            <a:t>For these three reasons</a:t>
          </a:r>
        </a:p>
      </dsp:txBody>
      <dsp:txXfrm>
        <a:off x="141359" y="3236544"/>
        <a:ext cx="6370494" cy="26130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5DBE6-30BA-49D3-8628-7CC89F7558FF}">
      <dsp:nvSpPr>
        <dsp:cNvPr id="0" name=""/>
        <dsp:cNvSpPr/>
      </dsp:nvSpPr>
      <dsp:spPr>
        <a:xfrm>
          <a:off x="0" y="115259"/>
          <a:ext cx="6261100" cy="200772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God Can Take Care of His People</a:t>
          </a:r>
        </a:p>
      </dsp:txBody>
      <dsp:txXfrm>
        <a:off x="98009" y="213268"/>
        <a:ext cx="6065082" cy="1811702"/>
      </dsp:txXfrm>
    </dsp:sp>
    <dsp:sp modelId="{24A20BC6-F42E-463F-8737-E46489822BD3}">
      <dsp:nvSpPr>
        <dsp:cNvPr id="0" name=""/>
        <dsp:cNvSpPr/>
      </dsp:nvSpPr>
      <dsp:spPr>
        <a:xfrm>
          <a:off x="0" y="2272740"/>
          <a:ext cx="6261100" cy="200772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God is Present with His People</a:t>
          </a:r>
        </a:p>
      </dsp:txBody>
      <dsp:txXfrm>
        <a:off x="98009" y="2370749"/>
        <a:ext cx="6065082" cy="1811702"/>
      </dsp:txXfrm>
    </dsp:sp>
    <dsp:sp modelId="{FF501991-2990-4AFB-B60C-B4CE8B75AFF2}">
      <dsp:nvSpPr>
        <dsp:cNvPr id="0" name=""/>
        <dsp:cNvSpPr/>
      </dsp:nvSpPr>
      <dsp:spPr>
        <a:xfrm>
          <a:off x="0" y="4430220"/>
          <a:ext cx="6261100" cy="2007720"/>
        </a:xfrm>
        <a:prstGeom prst="roundRect">
          <a:avLst/>
        </a:prstGeom>
        <a:solidFill>
          <a:schemeClr val="bg1">
            <a:lumMod val="85000"/>
            <a:lumOff val="15000"/>
          </a:schemeClr>
        </a:solidFill>
        <a:ln>
          <a:noFill/>
        </a:ln>
        <a:effectLst>
          <a:outerShdw blurRad="50800" dist="38100" dir="8100000" algn="tr" rotWithShape="0">
            <a:prstClr val="black">
              <a:alpha val="40000"/>
            </a:prstClr>
          </a:outerShdw>
        </a:effectLst>
        <a:scene3d>
          <a:camera prst="orthographicFront"/>
          <a:lightRig rig="threePt" dir="t"/>
        </a:scene3d>
        <a:sp3d>
          <a:bevelT prst="angle"/>
        </a:sp3d>
      </dsp:spPr>
      <dsp:style>
        <a:lnRef idx="0">
          <a:scrgbClr r="0" g="0" b="0"/>
        </a:lnRef>
        <a:fillRef idx="3">
          <a:scrgbClr r="0" g="0" b="0"/>
        </a:fillRef>
        <a:effectRef idx="3">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kern="1200" dirty="0"/>
            <a:t>God Is Working in the Lives of Others</a:t>
          </a:r>
        </a:p>
      </dsp:txBody>
      <dsp:txXfrm>
        <a:off x="98009" y="4528229"/>
        <a:ext cx="6065082" cy="18117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246622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559475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675971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3733348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27209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072954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12131E0-14A8-400C-B121-9423B6F9C9C5}"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926136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496178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112131E0-14A8-400C-B121-9423B6F9C9C5}" type="datetimeFigureOut">
              <a:rPr lang="en-US" smtClean="0"/>
              <a:t>8/18/2026</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1667602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2131E0-14A8-400C-B121-9423B6F9C9C5}"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73997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2131E0-14A8-400C-B121-9423B6F9C9C5}"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163533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2131E0-14A8-400C-B121-9423B6F9C9C5}"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9053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2131E0-14A8-400C-B121-9423B6F9C9C5}"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219054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2131E0-14A8-400C-B121-9423B6F9C9C5}"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26265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112131E0-14A8-400C-B121-9423B6F9C9C5}"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127468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86117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2131E0-14A8-400C-B121-9423B6F9C9C5}"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06FB48-0C3B-41D5-A045-F008D1DF839F}" type="slidenum">
              <a:rPr lang="en-US" smtClean="0"/>
              <a:t>‹#›</a:t>
            </a:fld>
            <a:endParaRPr lang="en-US"/>
          </a:p>
        </p:txBody>
      </p:sp>
    </p:spTree>
    <p:extLst>
      <p:ext uri="{BB962C8B-B14F-4D97-AF65-F5344CB8AC3E}">
        <p14:creationId xmlns:p14="http://schemas.microsoft.com/office/powerpoint/2010/main" val="3392639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12131E0-14A8-400C-B121-9423B6F9C9C5}" type="datetimeFigureOut">
              <a:rPr lang="en-US" smtClean="0"/>
              <a:t>8/18/2026</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BE06FB48-0C3B-41D5-A045-F008D1DF839F}" type="slidenum">
              <a:rPr lang="en-US" smtClean="0"/>
              <a:t>‹#›</a:t>
            </a:fld>
            <a:endParaRPr lang="en-US"/>
          </a:p>
        </p:txBody>
      </p:sp>
    </p:spTree>
    <p:extLst>
      <p:ext uri="{BB962C8B-B14F-4D97-AF65-F5344CB8AC3E}">
        <p14:creationId xmlns:p14="http://schemas.microsoft.com/office/powerpoint/2010/main" val="264164453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0.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7.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7.pn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406B17-4C49-6F53-DAE0-34018FDDB7F4}"/>
              </a:ext>
            </a:extLst>
          </p:cNvPr>
          <p:cNvPicPr>
            <a:picLocks noChangeAspect="1"/>
          </p:cNvPicPr>
          <p:nvPr/>
        </p:nvPicPr>
        <p:blipFill>
          <a:blip r:embed="rId2">
            <a:extLst>
              <a:ext uri="{28A0092B-C50C-407E-A947-70E740481C1C}">
                <a14:useLocalDpi xmlns:a14="http://schemas.microsoft.com/office/drawing/2010/main" val="0"/>
              </a:ext>
            </a:extLst>
          </a:blip>
          <a:srcRect l="9899" t="9091" r="1" b="1"/>
          <a:stretch>
            <a:fillRect/>
          </a:stretch>
        </p:blipFill>
        <p:spPr>
          <a:xfrm>
            <a:off x="-3176" y="10"/>
            <a:ext cx="12192000" cy="6857991"/>
          </a:xfrm>
          <a:prstGeom prst="rect">
            <a:avLst/>
          </a:prstGeom>
        </p:spPr>
      </p:pic>
      <p:sp>
        <p:nvSpPr>
          <p:cNvPr id="32" name="Rectangle 31">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C6E224-74C0-DC82-7975-AB9E1E2EFF99}"/>
              </a:ext>
            </a:extLst>
          </p:cNvPr>
          <p:cNvSpPr>
            <a:spLocks noGrp="1"/>
          </p:cNvSpPr>
          <p:nvPr>
            <p:ph type="ctrTitle"/>
          </p:nvPr>
        </p:nvSpPr>
        <p:spPr>
          <a:xfrm>
            <a:off x="680322" y="4402667"/>
            <a:ext cx="8133478" cy="940240"/>
          </a:xfrm>
        </p:spPr>
        <p:txBody>
          <a:bodyPr>
            <a:normAutofit/>
          </a:bodyPr>
          <a:lstStyle/>
          <a:p>
            <a:r>
              <a:rPr lang="en-US" sz="3700"/>
              <a:t>Elijah: Boldly Spoke While Others Hid</a:t>
            </a:r>
          </a:p>
        </p:txBody>
      </p:sp>
      <p:sp>
        <p:nvSpPr>
          <p:cNvPr id="3" name="Subtitle 2">
            <a:extLst>
              <a:ext uri="{FF2B5EF4-FFF2-40B4-BE49-F238E27FC236}">
                <a16:creationId xmlns:a16="http://schemas.microsoft.com/office/drawing/2014/main" id="{39D02C86-69F3-2B05-8DE9-1C8C4BB0D986}"/>
              </a:ext>
            </a:extLst>
          </p:cNvPr>
          <p:cNvSpPr>
            <a:spLocks noGrp="1"/>
          </p:cNvSpPr>
          <p:nvPr>
            <p:ph type="subTitle" idx="1"/>
          </p:nvPr>
        </p:nvSpPr>
        <p:spPr>
          <a:xfrm>
            <a:off x="680322" y="5342302"/>
            <a:ext cx="8133478" cy="406566"/>
          </a:xfrm>
        </p:spPr>
        <p:txBody>
          <a:bodyPr>
            <a:normAutofit/>
          </a:bodyPr>
          <a:lstStyle/>
          <a:p>
            <a:r>
              <a:rPr lang="en-US" sz="1800" dirty="0"/>
              <a:t>By Joseph Peters</a:t>
            </a:r>
          </a:p>
        </p:txBody>
      </p:sp>
      <p:sp>
        <p:nvSpPr>
          <p:cNvPr id="34" name="Rectangle 33">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6" name="Rectangle 35">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710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F0DEE-A3A7-53AB-150A-A36FCD410E88}"/>
              </a:ext>
            </a:extLst>
          </p:cNvPr>
          <p:cNvSpPr>
            <a:spLocks noGrp="1"/>
          </p:cNvSpPr>
          <p:nvPr>
            <p:ph type="title"/>
          </p:nvPr>
        </p:nvSpPr>
        <p:spPr/>
        <p:txBody>
          <a:bodyPr/>
          <a:lstStyle/>
          <a:p>
            <a:r>
              <a:rPr lang="en-US" dirty="0"/>
              <a:t>Elijah Speaks to King Ahab</a:t>
            </a:r>
          </a:p>
        </p:txBody>
      </p:sp>
      <p:sp>
        <p:nvSpPr>
          <p:cNvPr id="3" name="Content Placeholder 2">
            <a:extLst>
              <a:ext uri="{FF2B5EF4-FFF2-40B4-BE49-F238E27FC236}">
                <a16:creationId xmlns:a16="http://schemas.microsoft.com/office/drawing/2014/main" id="{6122776C-CAF3-7D44-FEE5-CEB9832D8356}"/>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And it came to pass after many days, that the word of the LORD came to Elijah in the third year, saying, Go, shew thyself unto Ahab; and I will send rain upon the earth. And Elijah went to shew himself unto Ahab. And there was a sore famine in Samaria… Now therefore send, and gather to me all Israel unto mount Carmel, and the prophets of Baal four hundred and fifty, and the prophets of the groves four hundred, which eat at Jezebel’s table. So Ahab sent unto all the children of Israel, and gathered the prophets together unto mount Carmel </a:t>
            </a:r>
            <a:r>
              <a:rPr lang="en-US" sz="3200" dirty="0"/>
              <a:t>(1 Kings 18:1–2, 19-20).</a:t>
            </a:r>
          </a:p>
        </p:txBody>
      </p:sp>
    </p:spTree>
    <p:extLst>
      <p:ext uri="{BB962C8B-B14F-4D97-AF65-F5344CB8AC3E}">
        <p14:creationId xmlns:p14="http://schemas.microsoft.com/office/powerpoint/2010/main" val="4202459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06D4A-65AF-834F-C832-6DC18AAF7B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505206-846F-BDC0-2CC9-56C37EA52382}"/>
              </a:ext>
            </a:extLst>
          </p:cNvPr>
          <p:cNvSpPr>
            <a:spLocks noGrp="1"/>
          </p:cNvSpPr>
          <p:nvPr>
            <p:ph type="title"/>
          </p:nvPr>
        </p:nvSpPr>
        <p:spPr/>
        <p:txBody>
          <a:bodyPr/>
          <a:lstStyle/>
          <a:p>
            <a:r>
              <a:rPr lang="en-US" dirty="0"/>
              <a:t>Is Elijah Alone?</a:t>
            </a:r>
          </a:p>
        </p:txBody>
      </p:sp>
      <p:sp>
        <p:nvSpPr>
          <p:cNvPr id="3" name="Content Placeholder 2">
            <a:extLst>
              <a:ext uri="{FF2B5EF4-FFF2-40B4-BE49-F238E27FC236}">
                <a16:creationId xmlns:a16="http://schemas.microsoft.com/office/drawing/2014/main" id="{28919E17-E2F2-AD0E-53AE-634B30C7A7C5}"/>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And Elijah came unto all the people, and said, How long halt ye between two opinions? if the LORD be God, follow him: but if Baal, then follow him. And the people answered him not a word. Then said Elijah unto the people, I, even I only, remain a prophet of the LORD; but Baal’s prophets are four hundred and fifty men </a:t>
            </a:r>
            <a:r>
              <a:rPr lang="en-US" sz="3200" dirty="0"/>
              <a:t>(1 Kings 18:21-22).</a:t>
            </a:r>
          </a:p>
        </p:txBody>
      </p:sp>
    </p:spTree>
    <p:extLst>
      <p:ext uri="{BB962C8B-B14F-4D97-AF65-F5344CB8AC3E}">
        <p14:creationId xmlns:p14="http://schemas.microsoft.com/office/powerpoint/2010/main" val="2023325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4BD47-DAD4-6AE9-CF35-4C66BA6038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1AC4A-EC6E-AF20-3722-516054E6CC77}"/>
              </a:ext>
            </a:extLst>
          </p:cNvPr>
          <p:cNvSpPr>
            <a:spLocks noGrp="1"/>
          </p:cNvSpPr>
          <p:nvPr>
            <p:ph type="title"/>
          </p:nvPr>
        </p:nvSpPr>
        <p:spPr/>
        <p:txBody>
          <a:bodyPr/>
          <a:lstStyle/>
          <a:p>
            <a:r>
              <a:rPr lang="en-US" dirty="0"/>
              <a:t>The Test</a:t>
            </a:r>
          </a:p>
        </p:txBody>
      </p:sp>
      <p:sp>
        <p:nvSpPr>
          <p:cNvPr id="3" name="Content Placeholder 2">
            <a:extLst>
              <a:ext uri="{FF2B5EF4-FFF2-40B4-BE49-F238E27FC236}">
                <a16:creationId xmlns:a16="http://schemas.microsoft.com/office/drawing/2014/main" id="{B805158C-24DF-F956-0A40-55AFFA634220}"/>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Let them therefore give us two bullocks; and let them choose one bullock for themselves, and cut it in pieces, and lay it on wood, and put no fire under: and I will dress the other bullock, and lay it on wood, and put no fire under: And call ye on the name of your gods, and I will call on the name of the LORD: and the God that </a:t>
            </a:r>
            <a:r>
              <a:rPr lang="en-US" sz="3200" dirty="0" err="1">
                <a:solidFill>
                  <a:srgbClr val="FFFF00"/>
                </a:solidFill>
              </a:rPr>
              <a:t>answereth</a:t>
            </a:r>
            <a:r>
              <a:rPr lang="en-US" sz="3200" dirty="0">
                <a:solidFill>
                  <a:srgbClr val="FFFF00"/>
                </a:solidFill>
              </a:rPr>
              <a:t> by fire, let him be God. And all the people answered and said, It is well spoken </a:t>
            </a:r>
            <a:r>
              <a:rPr lang="en-US" sz="3200" dirty="0"/>
              <a:t>(1 Kings 18:23–24).</a:t>
            </a:r>
          </a:p>
        </p:txBody>
      </p:sp>
    </p:spTree>
    <p:extLst>
      <p:ext uri="{BB962C8B-B14F-4D97-AF65-F5344CB8AC3E}">
        <p14:creationId xmlns:p14="http://schemas.microsoft.com/office/powerpoint/2010/main" val="3598463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938E9-702A-D593-795F-C915BA51AB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B51EB1-0254-37CE-FD24-62CF952A7C7D}"/>
              </a:ext>
            </a:extLst>
          </p:cNvPr>
          <p:cNvSpPr>
            <a:spLocks noGrp="1"/>
          </p:cNvSpPr>
          <p:nvPr>
            <p:ph type="title"/>
          </p:nvPr>
        </p:nvSpPr>
        <p:spPr/>
        <p:txBody>
          <a:bodyPr/>
          <a:lstStyle/>
          <a:p>
            <a:r>
              <a:rPr lang="en-US" dirty="0"/>
              <a:t>A god Who is Too Busy</a:t>
            </a:r>
          </a:p>
        </p:txBody>
      </p:sp>
      <p:sp>
        <p:nvSpPr>
          <p:cNvPr id="3" name="Content Placeholder 2">
            <a:extLst>
              <a:ext uri="{FF2B5EF4-FFF2-40B4-BE49-F238E27FC236}">
                <a16:creationId xmlns:a16="http://schemas.microsoft.com/office/drawing/2014/main" id="{E75E6470-5257-A932-F00C-EEE4E16A19F3}"/>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And it came to pass at noon, that Elijah mocked them, and said, Cry aloud: for he is a god; either he is talking, or he is pursuing, or he is in a journey, or peradventure he </a:t>
            </a:r>
            <a:r>
              <a:rPr lang="en-US" sz="3200" dirty="0" err="1">
                <a:solidFill>
                  <a:srgbClr val="FFFF00"/>
                </a:solidFill>
              </a:rPr>
              <a:t>sleepeth</a:t>
            </a:r>
            <a:r>
              <a:rPr lang="en-US" sz="3200" dirty="0">
                <a:solidFill>
                  <a:srgbClr val="FFFF00"/>
                </a:solidFill>
              </a:rPr>
              <a:t>, and must be awaked. And they cried aloud, and cut themselves after their manner with knives and lancets, till the blood gushed out upon them. And it came to pass, when midday was past, and they prophesied until the time of the offering of the evening sacrifice, that there was neither voice, nor any to answer, nor any that regarded </a:t>
            </a:r>
            <a:r>
              <a:rPr lang="en-US" sz="3200" dirty="0"/>
              <a:t>(1 Kings 18:27–29).</a:t>
            </a:r>
          </a:p>
        </p:txBody>
      </p:sp>
    </p:spTree>
    <p:extLst>
      <p:ext uri="{BB962C8B-B14F-4D97-AF65-F5344CB8AC3E}">
        <p14:creationId xmlns:p14="http://schemas.microsoft.com/office/powerpoint/2010/main" val="4169040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075E9-1A28-75B6-2F58-B852BF5AE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AE1B3-78BF-0AC4-A717-DC5C51B201BD}"/>
              </a:ext>
            </a:extLst>
          </p:cNvPr>
          <p:cNvSpPr>
            <a:spLocks noGrp="1"/>
          </p:cNvSpPr>
          <p:nvPr>
            <p:ph type="title"/>
          </p:nvPr>
        </p:nvSpPr>
        <p:spPr/>
        <p:txBody>
          <a:bodyPr/>
          <a:lstStyle/>
          <a:p>
            <a:r>
              <a:rPr lang="en-US" dirty="0"/>
              <a:t>The Ever-Present God Who Hears</a:t>
            </a:r>
          </a:p>
        </p:txBody>
      </p:sp>
      <p:sp>
        <p:nvSpPr>
          <p:cNvPr id="3" name="Content Placeholder 2">
            <a:extLst>
              <a:ext uri="{FF2B5EF4-FFF2-40B4-BE49-F238E27FC236}">
                <a16:creationId xmlns:a16="http://schemas.microsoft.com/office/drawing/2014/main" id="{0184EA51-C596-C08E-4988-D045E089539A}"/>
              </a:ext>
            </a:extLst>
          </p:cNvPr>
          <p:cNvSpPr>
            <a:spLocks noGrp="1"/>
          </p:cNvSpPr>
          <p:nvPr>
            <p:ph idx="1"/>
          </p:nvPr>
        </p:nvSpPr>
        <p:spPr>
          <a:xfrm>
            <a:off x="397932" y="2057400"/>
            <a:ext cx="11514667" cy="4521199"/>
          </a:xfrm>
        </p:spPr>
        <p:txBody>
          <a:bodyPr>
            <a:normAutofit lnSpcReduction="10000"/>
          </a:bodyPr>
          <a:lstStyle/>
          <a:p>
            <a:r>
              <a:rPr lang="en-US" sz="3200" dirty="0">
                <a:solidFill>
                  <a:srgbClr val="FFFF00"/>
                </a:solidFill>
              </a:rPr>
              <a:t>And it came to pass at the time of the offering of the evening sacrifice, that Elijah the prophet came near, and said, LORD God of Abraham, Isaac, and of Israel, let it be known this day that thou art God in Israel, and that I am thy servant, and that I have done all these things at thy word. Hear me, O LORD, hear me, that this people may know that thou art the LORD God, and that thou hast turned their heart back again. Then the fire of the LORD fell, and consumed the burnt sacrifice, and the wood, and the stones, and the dust, and licked up the water that was in the trench </a:t>
            </a:r>
            <a:r>
              <a:rPr lang="en-US" sz="3200" dirty="0"/>
              <a:t>(1 Kings 18:36–38).</a:t>
            </a:r>
          </a:p>
        </p:txBody>
      </p:sp>
    </p:spTree>
    <p:extLst>
      <p:ext uri="{BB962C8B-B14F-4D97-AF65-F5344CB8AC3E}">
        <p14:creationId xmlns:p14="http://schemas.microsoft.com/office/powerpoint/2010/main" val="1297365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EF2D3-C93D-CC88-BB1F-BEF32AC13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AC9EFA-F757-0FB8-2229-EB49C343B501}"/>
              </a:ext>
            </a:extLst>
          </p:cNvPr>
          <p:cNvSpPr>
            <a:spLocks noGrp="1"/>
          </p:cNvSpPr>
          <p:nvPr>
            <p:ph type="title"/>
          </p:nvPr>
        </p:nvSpPr>
        <p:spPr/>
        <p:txBody>
          <a:bodyPr/>
          <a:lstStyle/>
          <a:p>
            <a:r>
              <a:rPr lang="en-US" dirty="0"/>
              <a:t>A Return to God</a:t>
            </a:r>
          </a:p>
        </p:txBody>
      </p:sp>
      <p:sp>
        <p:nvSpPr>
          <p:cNvPr id="3" name="Content Placeholder 2">
            <a:extLst>
              <a:ext uri="{FF2B5EF4-FFF2-40B4-BE49-F238E27FC236}">
                <a16:creationId xmlns:a16="http://schemas.microsoft.com/office/drawing/2014/main" id="{062B8033-9A0D-BDAB-E788-30172EE63A8B}"/>
              </a:ext>
            </a:extLst>
          </p:cNvPr>
          <p:cNvSpPr>
            <a:spLocks noGrp="1"/>
          </p:cNvSpPr>
          <p:nvPr>
            <p:ph idx="1"/>
          </p:nvPr>
        </p:nvSpPr>
        <p:spPr>
          <a:xfrm>
            <a:off x="397932" y="2057400"/>
            <a:ext cx="11514667" cy="4521199"/>
          </a:xfrm>
        </p:spPr>
        <p:txBody>
          <a:bodyPr>
            <a:normAutofit/>
          </a:bodyPr>
          <a:lstStyle/>
          <a:p>
            <a:r>
              <a:rPr lang="en-US" sz="3200" dirty="0">
                <a:solidFill>
                  <a:srgbClr val="FFFF00"/>
                </a:solidFill>
              </a:rPr>
              <a:t>And when all the people saw it, they fell on their faces: and they said, The LORD, he is the God; the LORD, he is the God. And Elijah said unto them, Take the prophets of Baal; let not one of them escape. And they took them: and Elijah brought them down to the brook Kishon, and slew them there </a:t>
            </a:r>
            <a:r>
              <a:rPr lang="en-US" sz="3200" dirty="0"/>
              <a:t>(1 Kings 18:39–40).</a:t>
            </a:r>
          </a:p>
        </p:txBody>
      </p:sp>
    </p:spTree>
    <p:extLst>
      <p:ext uri="{BB962C8B-B14F-4D97-AF65-F5344CB8AC3E}">
        <p14:creationId xmlns:p14="http://schemas.microsoft.com/office/powerpoint/2010/main" val="41890177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FD2B2BB0-5509-2F4A-A4D2-19C74C514A02}"/>
            </a:ext>
          </a:extLst>
        </p:cNvPr>
        <p:cNvGrpSpPr/>
        <p:nvPr/>
      </p:nvGrpSpPr>
      <p:grpSpPr>
        <a:xfrm>
          <a:off x="0" y="0"/>
          <a:ext cx="0" cy="0"/>
          <a:chOff x="0" y="0"/>
          <a:chExt cx="0" cy="0"/>
        </a:xfrm>
      </p:grpSpPr>
      <p:pic>
        <p:nvPicPr>
          <p:cNvPr id="51" name="Picture 50">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3" name="Picture 52">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55" name="Picture 54">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57" name="Rectangle 56">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9" name="Rectangle 58">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a:extLst>
              <a:ext uri="{FF2B5EF4-FFF2-40B4-BE49-F238E27FC236}">
                <a16:creationId xmlns:a16="http://schemas.microsoft.com/office/drawing/2014/main" id="{6498977E-A27C-B0C9-AEAC-A5F066FBB222}"/>
              </a:ext>
            </a:extLst>
          </p:cNvPr>
          <p:cNvPicPr>
            <a:picLocks noChangeAspect="1"/>
          </p:cNvPicPr>
          <p:nvPr/>
        </p:nvPicPr>
        <p:blipFill>
          <a:blip r:embed="rId5">
            <a:extLst>
              <a:ext uri="{28A0092B-C50C-407E-A947-70E740481C1C}">
                <a14:useLocalDpi xmlns:a14="http://schemas.microsoft.com/office/drawing/2010/main" val="0"/>
              </a:ext>
            </a:extLst>
          </a:blip>
          <a:srcRect l="9899" t="7627" r="1" b="1465"/>
          <a:stretch>
            <a:fillRect/>
          </a:stretch>
        </p:blipFill>
        <p:spPr>
          <a:xfrm>
            <a:off x="-3176" y="10"/>
            <a:ext cx="12192000" cy="6857991"/>
          </a:xfrm>
          <a:prstGeom prst="rect">
            <a:avLst/>
          </a:prstGeom>
        </p:spPr>
      </p:pic>
      <p:sp>
        <p:nvSpPr>
          <p:cNvPr id="61" name="Rectangle 60">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3DA22C0-4847-2AE7-1183-7C654CEA315D}"/>
              </a:ext>
            </a:extLst>
          </p:cNvPr>
          <p:cNvSpPr>
            <a:spLocks noGrp="1"/>
          </p:cNvSpPr>
          <p:nvPr>
            <p:ph type="title"/>
          </p:nvPr>
        </p:nvSpPr>
        <p:spPr>
          <a:xfrm>
            <a:off x="680322" y="4402667"/>
            <a:ext cx="8133478" cy="940240"/>
          </a:xfrm>
        </p:spPr>
        <p:txBody>
          <a:bodyPr vert="horz" lIns="91440" tIns="45720" rIns="91440" bIns="45720" rtlCol="0" anchor="b">
            <a:normAutofit/>
          </a:bodyPr>
          <a:lstStyle/>
          <a:p>
            <a:pPr lvl="0" algn="r"/>
            <a:r>
              <a:rPr lang="en-US" sz="3700"/>
              <a:t>God Is Working in the Lives of Others</a:t>
            </a:r>
          </a:p>
        </p:txBody>
      </p:sp>
      <p:sp>
        <p:nvSpPr>
          <p:cNvPr id="63" name="Rectangle 62">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5" name="Rectangle 64">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12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49583-C924-67F6-8F56-82E7E2D433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916AC1-EB3C-08FE-6CCE-90DB1C634E6E}"/>
              </a:ext>
            </a:extLst>
          </p:cNvPr>
          <p:cNvSpPr>
            <a:spLocks noGrp="1"/>
          </p:cNvSpPr>
          <p:nvPr>
            <p:ph type="title"/>
          </p:nvPr>
        </p:nvSpPr>
        <p:spPr>
          <a:xfrm>
            <a:off x="296333" y="753228"/>
            <a:ext cx="9997849" cy="1080938"/>
          </a:xfrm>
        </p:spPr>
        <p:txBody>
          <a:bodyPr/>
          <a:lstStyle/>
          <a:p>
            <a:r>
              <a:rPr lang="en-US" dirty="0"/>
              <a:t>From High to Low</a:t>
            </a:r>
          </a:p>
        </p:txBody>
      </p:sp>
      <p:sp>
        <p:nvSpPr>
          <p:cNvPr id="3" name="Content Placeholder 2">
            <a:extLst>
              <a:ext uri="{FF2B5EF4-FFF2-40B4-BE49-F238E27FC236}">
                <a16:creationId xmlns:a16="http://schemas.microsoft.com/office/drawing/2014/main" id="{7B03FCF1-5694-0A06-33B9-2A6A7B9B13BB}"/>
              </a:ext>
            </a:extLst>
          </p:cNvPr>
          <p:cNvSpPr>
            <a:spLocks noGrp="1"/>
          </p:cNvSpPr>
          <p:nvPr>
            <p:ph idx="1"/>
          </p:nvPr>
        </p:nvSpPr>
        <p:spPr>
          <a:xfrm>
            <a:off x="186267" y="2243668"/>
            <a:ext cx="11870266" cy="4436532"/>
          </a:xfrm>
        </p:spPr>
        <p:txBody>
          <a:bodyPr>
            <a:normAutofit lnSpcReduction="10000"/>
          </a:bodyPr>
          <a:lstStyle/>
          <a:p>
            <a:r>
              <a:rPr lang="en-US" sz="3200" dirty="0">
                <a:solidFill>
                  <a:srgbClr val="FFFF00"/>
                </a:solidFill>
              </a:rPr>
              <a:t>Then Jezebel sent a messenger unto Elijah, saying, So let the gods do to me, and more also, if I make not thy life as the life of one of them by to morrow about this time. And when he saw that, he arose, and went for his life, and came to Beer-</a:t>
            </a:r>
            <a:r>
              <a:rPr lang="en-US" sz="3200" dirty="0" err="1">
                <a:solidFill>
                  <a:srgbClr val="FFFF00"/>
                </a:solidFill>
              </a:rPr>
              <a:t>sheba</a:t>
            </a:r>
            <a:r>
              <a:rPr lang="en-US" sz="3200" dirty="0">
                <a:solidFill>
                  <a:srgbClr val="FFFF00"/>
                </a:solidFill>
              </a:rPr>
              <a:t>, which </a:t>
            </a:r>
            <a:r>
              <a:rPr lang="en-US" sz="3200" dirty="0" err="1">
                <a:solidFill>
                  <a:srgbClr val="FFFF00"/>
                </a:solidFill>
              </a:rPr>
              <a:t>belongeth</a:t>
            </a:r>
            <a:r>
              <a:rPr lang="en-US" sz="3200" dirty="0">
                <a:solidFill>
                  <a:srgbClr val="FFFF00"/>
                </a:solidFill>
              </a:rPr>
              <a:t> to Judah, and left his servant there. But he himself went a day’s journey into the wilderness, and came and sat down under a juniper tree: and he requested for himself that he might die; and said, It is enough; now, O LORD, take away my life; for I am not better than my fathers </a:t>
            </a:r>
            <a:r>
              <a:rPr lang="en-US" sz="3200" dirty="0"/>
              <a:t>(1 Kings 19:2–4).</a:t>
            </a:r>
          </a:p>
        </p:txBody>
      </p:sp>
    </p:spTree>
    <p:extLst>
      <p:ext uri="{BB962C8B-B14F-4D97-AF65-F5344CB8AC3E}">
        <p14:creationId xmlns:p14="http://schemas.microsoft.com/office/powerpoint/2010/main" val="3752513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D9A6F-977C-72F0-D64C-D0FED258BF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94828-9494-7ABD-ED01-EE27E5D5BAC7}"/>
              </a:ext>
            </a:extLst>
          </p:cNvPr>
          <p:cNvSpPr>
            <a:spLocks noGrp="1"/>
          </p:cNvSpPr>
          <p:nvPr>
            <p:ph type="title"/>
          </p:nvPr>
        </p:nvSpPr>
        <p:spPr>
          <a:xfrm>
            <a:off x="296333" y="753228"/>
            <a:ext cx="9997849" cy="1080938"/>
          </a:xfrm>
        </p:spPr>
        <p:txBody>
          <a:bodyPr/>
          <a:lstStyle/>
          <a:p>
            <a:r>
              <a:rPr lang="en-US" dirty="0"/>
              <a:t>Elijah Feels Alone</a:t>
            </a:r>
          </a:p>
        </p:txBody>
      </p:sp>
      <p:sp>
        <p:nvSpPr>
          <p:cNvPr id="3" name="Content Placeholder 2">
            <a:extLst>
              <a:ext uri="{FF2B5EF4-FFF2-40B4-BE49-F238E27FC236}">
                <a16:creationId xmlns:a16="http://schemas.microsoft.com/office/drawing/2014/main" id="{3EF3C452-6B58-F665-3E34-B90F61F533BE}"/>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And, behold, there came a voice unto him, and said, What </a:t>
            </a:r>
            <a:r>
              <a:rPr lang="en-US" sz="3200" dirty="0" err="1">
                <a:solidFill>
                  <a:srgbClr val="FFFF00"/>
                </a:solidFill>
              </a:rPr>
              <a:t>doest</a:t>
            </a:r>
            <a:r>
              <a:rPr lang="en-US" sz="3200" dirty="0">
                <a:solidFill>
                  <a:srgbClr val="FFFF00"/>
                </a:solidFill>
              </a:rPr>
              <a:t> thou here, Elijah? And he said, I have been very jealous for the LORD God of hosts: because the children of Israel have forsaken thy covenant, thrown down thine altars, and slain thy prophets with the sword; and I, even I only, am left; and they seek my life, to take it away </a:t>
            </a:r>
            <a:r>
              <a:rPr lang="en-US" sz="3200" dirty="0"/>
              <a:t>(1 Kings 19:13–14).</a:t>
            </a:r>
          </a:p>
        </p:txBody>
      </p:sp>
    </p:spTree>
    <p:extLst>
      <p:ext uri="{BB962C8B-B14F-4D97-AF65-F5344CB8AC3E}">
        <p14:creationId xmlns:p14="http://schemas.microsoft.com/office/powerpoint/2010/main" val="3874004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E433A-CA22-BB2A-F303-AC3048611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DF236A-AEA8-0C48-0BC8-60194134708C}"/>
              </a:ext>
            </a:extLst>
          </p:cNvPr>
          <p:cNvSpPr>
            <a:spLocks noGrp="1"/>
          </p:cNvSpPr>
          <p:nvPr>
            <p:ph type="title"/>
          </p:nvPr>
        </p:nvSpPr>
        <p:spPr>
          <a:xfrm>
            <a:off x="296333" y="753228"/>
            <a:ext cx="9997849" cy="1080938"/>
          </a:xfrm>
        </p:spPr>
        <p:txBody>
          <a:bodyPr/>
          <a:lstStyle/>
          <a:p>
            <a:r>
              <a:rPr lang="en-US" dirty="0"/>
              <a:t>God Was Still Working in the Lives of Others</a:t>
            </a:r>
          </a:p>
        </p:txBody>
      </p:sp>
      <p:sp>
        <p:nvSpPr>
          <p:cNvPr id="3" name="Content Placeholder 2">
            <a:extLst>
              <a:ext uri="{FF2B5EF4-FFF2-40B4-BE49-F238E27FC236}">
                <a16:creationId xmlns:a16="http://schemas.microsoft.com/office/drawing/2014/main" id="{67663AB2-FFDB-776C-B32A-237CD051F85F}"/>
              </a:ext>
            </a:extLst>
          </p:cNvPr>
          <p:cNvSpPr>
            <a:spLocks noGrp="1"/>
          </p:cNvSpPr>
          <p:nvPr>
            <p:ph idx="1"/>
          </p:nvPr>
        </p:nvSpPr>
        <p:spPr>
          <a:xfrm>
            <a:off x="186267" y="2243668"/>
            <a:ext cx="11870266" cy="4436532"/>
          </a:xfrm>
        </p:spPr>
        <p:txBody>
          <a:bodyPr>
            <a:normAutofit/>
          </a:bodyPr>
          <a:lstStyle/>
          <a:p>
            <a:r>
              <a:rPr lang="en-US" sz="3200" dirty="0">
                <a:solidFill>
                  <a:srgbClr val="FFFF00"/>
                </a:solidFill>
              </a:rPr>
              <a:t>…and Elisha the son of Shaphat of Abel-</a:t>
            </a:r>
            <a:r>
              <a:rPr lang="en-US" sz="3200" dirty="0" err="1">
                <a:solidFill>
                  <a:srgbClr val="FFFF00"/>
                </a:solidFill>
              </a:rPr>
              <a:t>meholah</a:t>
            </a:r>
            <a:r>
              <a:rPr lang="en-US" sz="3200" dirty="0">
                <a:solidFill>
                  <a:srgbClr val="FFFF00"/>
                </a:solidFill>
              </a:rPr>
              <a:t> shalt thou anoint to be prophet in thy room… Yet I have left me seven thousand in Israel, all the knees which have not bowed unto Baal, and every mouth which hath not kissed him </a:t>
            </a:r>
            <a:r>
              <a:rPr lang="en-US" sz="3200" dirty="0"/>
              <a:t>(1 Kings 19:16b, 18).</a:t>
            </a:r>
          </a:p>
        </p:txBody>
      </p:sp>
    </p:spTree>
    <p:extLst>
      <p:ext uri="{BB962C8B-B14F-4D97-AF65-F5344CB8AC3E}">
        <p14:creationId xmlns:p14="http://schemas.microsoft.com/office/powerpoint/2010/main" val="1574230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F76FE5-D777-C5B4-7EF5-428DE303D43E}"/>
              </a:ext>
            </a:extLst>
          </p:cNvPr>
          <p:cNvSpPr>
            <a:spLocks noGrp="1"/>
          </p:cNvSpPr>
          <p:nvPr>
            <p:ph type="title"/>
          </p:nvPr>
        </p:nvSpPr>
        <p:spPr>
          <a:xfrm>
            <a:off x="680321" y="2063262"/>
            <a:ext cx="3739279" cy="2661052"/>
          </a:xfrm>
        </p:spPr>
        <p:txBody>
          <a:bodyPr>
            <a:normAutofit/>
          </a:bodyPr>
          <a:lstStyle/>
          <a:p>
            <a:pPr algn="r"/>
            <a:r>
              <a:rPr lang="en-US" sz="6000" dirty="0"/>
              <a:t>Goal</a:t>
            </a:r>
          </a:p>
        </p:txBody>
      </p:sp>
      <p:graphicFrame>
        <p:nvGraphicFramePr>
          <p:cNvPr id="5" name="Content Placeholder 2">
            <a:extLst>
              <a:ext uri="{FF2B5EF4-FFF2-40B4-BE49-F238E27FC236}">
                <a16:creationId xmlns:a16="http://schemas.microsoft.com/office/drawing/2014/main" id="{FDB9631F-1DB9-05FD-FCA5-52D81BD13BD5}"/>
              </a:ext>
            </a:extLst>
          </p:cNvPr>
          <p:cNvGraphicFramePr>
            <a:graphicFrameLocks noGrp="1"/>
          </p:cNvGraphicFramePr>
          <p:nvPr>
            <p:ph idx="1"/>
            <p:extLst>
              <p:ext uri="{D42A27DB-BD31-4B8C-83A1-F6EECF244321}">
                <p14:modId xmlns:p14="http://schemas.microsoft.com/office/powerpoint/2010/main" val="2745892474"/>
              </p:ext>
            </p:extLst>
          </p:nvPr>
        </p:nvGraphicFramePr>
        <p:xfrm>
          <a:off x="5284788" y="639763"/>
          <a:ext cx="6653212" cy="6031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345892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F2AEC-FD8F-17F3-4C27-5C5BEAA9851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0B43AD-3EA1-F2ED-3B36-4FD3812622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9633352-EF2C-4E91-1EC8-FEDFAE4268A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EFCBF3FB-0F8B-FCAF-1BB7-7B83D5A530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B1A938F8-1AD7-7CD3-F921-8FA6EEB5DCE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C848A16C-0D01-4D22-F3C0-6FD4B536C5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0FD51C5B-F358-70BC-FAC9-649C6E59B687}"/>
              </a:ext>
            </a:extLst>
          </p:cNvPr>
          <p:cNvSpPr>
            <a:spLocks noGrp="1"/>
          </p:cNvSpPr>
          <p:nvPr>
            <p:ph type="title"/>
          </p:nvPr>
        </p:nvSpPr>
        <p:spPr>
          <a:xfrm>
            <a:off x="680321" y="2063262"/>
            <a:ext cx="3739279" cy="2661052"/>
          </a:xfrm>
        </p:spPr>
        <p:txBody>
          <a:bodyPr>
            <a:normAutofit/>
          </a:bodyPr>
          <a:lstStyle/>
          <a:p>
            <a:pPr algn="r"/>
            <a:r>
              <a:rPr lang="en-US" sz="4400" dirty="0"/>
              <a:t>Conclusion</a:t>
            </a:r>
          </a:p>
        </p:txBody>
      </p:sp>
      <p:graphicFrame>
        <p:nvGraphicFramePr>
          <p:cNvPr id="5" name="Content Placeholder 2">
            <a:extLst>
              <a:ext uri="{FF2B5EF4-FFF2-40B4-BE49-F238E27FC236}">
                <a16:creationId xmlns:a16="http://schemas.microsoft.com/office/drawing/2014/main" id="{B1A5766F-A3B4-8E32-DD16-8619636723B2}"/>
              </a:ext>
            </a:extLst>
          </p:cNvPr>
          <p:cNvGraphicFramePr>
            <a:graphicFrameLocks noGrp="1"/>
          </p:cNvGraphicFramePr>
          <p:nvPr>
            <p:ph idx="1"/>
            <p:extLst>
              <p:ext uri="{D42A27DB-BD31-4B8C-83A1-F6EECF244321}">
                <p14:modId xmlns:p14="http://schemas.microsoft.com/office/powerpoint/2010/main" val="510535770"/>
              </p:ext>
            </p:extLst>
          </p:nvPr>
        </p:nvGraphicFramePr>
        <p:xfrm>
          <a:off x="5284788" y="639763"/>
          <a:ext cx="6653212" cy="60319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52803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9A6D4-5F25-C8EF-E6F1-D598FBBB54CF}"/>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057A69-4575-390F-004D-1EBD5AB61C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42E62A6-BC0C-EFCF-F897-5DA07F68CCE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9DD16C72-B97C-5AAB-1464-21E993A15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740C7717-B32E-EDA1-8910-760479EACF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FBB0477A-AE3E-C3C5-FC11-D00FFCA267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EEF7B69-4056-48F8-8B16-AA8B4A97A94F}"/>
              </a:ext>
            </a:extLst>
          </p:cNvPr>
          <p:cNvSpPr>
            <a:spLocks noGrp="1"/>
          </p:cNvSpPr>
          <p:nvPr>
            <p:ph type="title"/>
          </p:nvPr>
        </p:nvSpPr>
        <p:spPr>
          <a:xfrm>
            <a:off x="680321" y="2063262"/>
            <a:ext cx="3739279" cy="2661052"/>
          </a:xfrm>
        </p:spPr>
        <p:txBody>
          <a:bodyPr>
            <a:normAutofit/>
          </a:bodyPr>
          <a:lstStyle/>
          <a:p>
            <a:pPr algn="r"/>
            <a:r>
              <a:rPr lang="en-US" sz="4400"/>
              <a:t>Reasons</a:t>
            </a:r>
          </a:p>
        </p:txBody>
      </p:sp>
      <p:graphicFrame>
        <p:nvGraphicFramePr>
          <p:cNvPr id="5" name="Content Placeholder 2">
            <a:extLst>
              <a:ext uri="{FF2B5EF4-FFF2-40B4-BE49-F238E27FC236}">
                <a16:creationId xmlns:a16="http://schemas.microsoft.com/office/drawing/2014/main" id="{FACA6E2B-84D3-1B00-95E2-326CD7CC4030}"/>
              </a:ext>
            </a:extLst>
          </p:cNvPr>
          <p:cNvGraphicFramePr>
            <a:graphicFrameLocks noGrp="1"/>
          </p:cNvGraphicFramePr>
          <p:nvPr>
            <p:ph idx="1"/>
            <p:extLst>
              <p:ext uri="{D42A27DB-BD31-4B8C-83A1-F6EECF244321}">
                <p14:modId xmlns:p14="http://schemas.microsoft.com/office/powerpoint/2010/main" val="2931479776"/>
              </p:ext>
            </p:extLst>
          </p:nvPr>
        </p:nvGraphicFramePr>
        <p:xfrm>
          <a:off x="5284788" y="169333"/>
          <a:ext cx="6261100" cy="6553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93014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2A773CA-28F4-49C2-BFA3-49A5867C7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D7C72BA-4476-4E4B-BC37-9A75FD0C59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3009A16D-868B-4145-BBC6-555098537E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44527" y="0"/>
            <a:ext cx="755294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3992EB33-38E1-4175-8EE2-9BB8CC159C7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1" y="5006045"/>
            <a:ext cx="4965192" cy="144668"/>
          </a:xfrm>
          <a:prstGeom prst="rect">
            <a:avLst/>
          </a:prstGeom>
        </p:spPr>
      </p:pic>
      <p:sp>
        <p:nvSpPr>
          <p:cNvPr id="17" name="Rectangle 16">
            <a:extLst>
              <a:ext uri="{FF2B5EF4-FFF2-40B4-BE49-F238E27FC236}">
                <a16:creationId xmlns:a16="http://schemas.microsoft.com/office/drawing/2014/main" id="{2DCAE5CF-5D29-4779-83E1-BDB64E4F3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838764"/>
            <a:ext cx="4964567" cy="3180473"/>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32B3C2F-F87A-A64A-BDF2-F1B1CAACB8CB}"/>
              </a:ext>
            </a:extLst>
          </p:cNvPr>
          <p:cNvSpPr>
            <a:spLocks noGrp="1"/>
          </p:cNvSpPr>
          <p:nvPr>
            <p:ph type="title"/>
          </p:nvPr>
        </p:nvSpPr>
        <p:spPr>
          <a:xfrm>
            <a:off x="680321" y="2063262"/>
            <a:ext cx="3739279" cy="2661052"/>
          </a:xfrm>
        </p:spPr>
        <p:txBody>
          <a:bodyPr>
            <a:normAutofit/>
          </a:bodyPr>
          <a:lstStyle/>
          <a:p>
            <a:pPr algn="r"/>
            <a:r>
              <a:rPr lang="en-US" sz="6000" dirty="0"/>
              <a:t>Reasons</a:t>
            </a:r>
          </a:p>
        </p:txBody>
      </p:sp>
      <p:graphicFrame>
        <p:nvGraphicFramePr>
          <p:cNvPr id="5" name="Content Placeholder 2">
            <a:extLst>
              <a:ext uri="{FF2B5EF4-FFF2-40B4-BE49-F238E27FC236}">
                <a16:creationId xmlns:a16="http://schemas.microsoft.com/office/drawing/2014/main" id="{8EC5FD7E-149F-18DE-7068-7DB1D4C544D5}"/>
              </a:ext>
            </a:extLst>
          </p:cNvPr>
          <p:cNvGraphicFramePr>
            <a:graphicFrameLocks noGrp="1"/>
          </p:cNvGraphicFramePr>
          <p:nvPr>
            <p:ph idx="1"/>
            <p:extLst>
              <p:ext uri="{D42A27DB-BD31-4B8C-83A1-F6EECF244321}">
                <p14:modId xmlns:p14="http://schemas.microsoft.com/office/powerpoint/2010/main" val="78024670"/>
              </p:ext>
            </p:extLst>
          </p:nvPr>
        </p:nvGraphicFramePr>
        <p:xfrm>
          <a:off x="5284788" y="169333"/>
          <a:ext cx="6261100" cy="6553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3401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72" name="Picture 71">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4" name="Picture 73">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76" name="Picture 75">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78" name="Rectangle 77">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0" name="Rectangle 79">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8A989260-EFAF-E718-EA79-E5C3031E6902}"/>
              </a:ext>
            </a:extLst>
          </p:cNvPr>
          <p:cNvPicPr>
            <a:picLocks noChangeAspect="1"/>
          </p:cNvPicPr>
          <p:nvPr/>
        </p:nvPicPr>
        <p:blipFill>
          <a:blip r:embed="rId5">
            <a:extLst>
              <a:ext uri="{28A0092B-C50C-407E-A947-70E740481C1C}">
                <a14:useLocalDpi xmlns:a14="http://schemas.microsoft.com/office/drawing/2010/main" val="0"/>
              </a:ext>
            </a:extLst>
          </a:blip>
          <a:srcRect l="5658" t="9091" r="4242" b="1"/>
          <a:stretch>
            <a:fillRect/>
          </a:stretch>
        </p:blipFill>
        <p:spPr>
          <a:xfrm>
            <a:off x="-3176" y="10"/>
            <a:ext cx="12192000" cy="6857991"/>
          </a:xfrm>
          <a:prstGeom prst="rect">
            <a:avLst/>
          </a:prstGeom>
        </p:spPr>
      </p:pic>
      <p:sp>
        <p:nvSpPr>
          <p:cNvPr id="82" name="Rectangle 81">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C12E540-0F1F-EAB7-82CB-5A4169FB76FF}"/>
              </a:ext>
            </a:extLst>
          </p:cNvPr>
          <p:cNvSpPr>
            <a:spLocks noGrp="1"/>
          </p:cNvSpPr>
          <p:nvPr>
            <p:ph type="title"/>
          </p:nvPr>
        </p:nvSpPr>
        <p:spPr>
          <a:xfrm>
            <a:off x="680322" y="4402667"/>
            <a:ext cx="8133478" cy="940240"/>
          </a:xfrm>
        </p:spPr>
        <p:txBody>
          <a:bodyPr vert="horz" lIns="91440" tIns="45720" rIns="91440" bIns="45720" rtlCol="0" anchor="b">
            <a:normAutofit/>
          </a:bodyPr>
          <a:lstStyle/>
          <a:p>
            <a:pPr lvl="0" algn="r"/>
            <a:r>
              <a:rPr lang="en-US" sz="4100"/>
              <a:t>God Can Take Care of His People</a:t>
            </a:r>
          </a:p>
        </p:txBody>
      </p:sp>
      <p:sp>
        <p:nvSpPr>
          <p:cNvPr id="84" name="Rectangle 83">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6" name="Rectangle 85">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9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9A5A2-E1D0-BCE4-39C0-508368937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98563-AF41-2277-14CD-4E4950C48B67}"/>
              </a:ext>
            </a:extLst>
          </p:cNvPr>
          <p:cNvSpPr>
            <a:spLocks noGrp="1"/>
          </p:cNvSpPr>
          <p:nvPr>
            <p:ph type="title"/>
          </p:nvPr>
        </p:nvSpPr>
        <p:spPr/>
        <p:txBody>
          <a:bodyPr/>
          <a:lstStyle/>
          <a:p>
            <a:r>
              <a:rPr lang="en-US" dirty="0"/>
              <a:t>Pronouncing Judgment on Israel</a:t>
            </a:r>
          </a:p>
        </p:txBody>
      </p:sp>
      <p:sp>
        <p:nvSpPr>
          <p:cNvPr id="3" name="Content Placeholder 2">
            <a:extLst>
              <a:ext uri="{FF2B5EF4-FFF2-40B4-BE49-F238E27FC236}">
                <a16:creationId xmlns:a16="http://schemas.microsoft.com/office/drawing/2014/main" id="{A250896E-1D3A-C213-D02D-E2AF1AFBB658}"/>
              </a:ext>
            </a:extLst>
          </p:cNvPr>
          <p:cNvSpPr>
            <a:spLocks noGrp="1"/>
          </p:cNvSpPr>
          <p:nvPr>
            <p:ph idx="1"/>
          </p:nvPr>
        </p:nvSpPr>
        <p:spPr>
          <a:xfrm>
            <a:off x="680321" y="2336873"/>
            <a:ext cx="11181479" cy="4258660"/>
          </a:xfrm>
        </p:spPr>
        <p:txBody>
          <a:bodyPr>
            <a:normAutofit/>
          </a:bodyPr>
          <a:lstStyle/>
          <a:p>
            <a:r>
              <a:rPr lang="en-US" sz="3200" dirty="0">
                <a:solidFill>
                  <a:srgbClr val="FFFF00"/>
                </a:solidFill>
              </a:rPr>
              <a:t>And Elijah the Tishbite, who was of the inhabitants of Gilead, said unto Ahab, As the LORD God of Israel </a:t>
            </a:r>
            <a:r>
              <a:rPr lang="en-US" sz="3200" dirty="0" err="1">
                <a:solidFill>
                  <a:srgbClr val="FFFF00"/>
                </a:solidFill>
              </a:rPr>
              <a:t>liveth</a:t>
            </a:r>
            <a:r>
              <a:rPr lang="en-US" sz="3200" dirty="0">
                <a:solidFill>
                  <a:srgbClr val="FFFF00"/>
                </a:solidFill>
              </a:rPr>
              <a:t>, before whom I stand, there shall not be dew nor rain these years, but according to my word </a:t>
            </a:r>
            <a:r>
              <a:rPr lang="en-US" sz="3200" dirty="0"/>
              <a:t>(1 Kings 17:1).</a:t>
            </a:r>
          </a:p>
        </p:txBody>
      </p:sp>
    </p:spTree>
    <p:extLst>
      <p:ext uri="{BB962C8B-B14F-4D97-AF65-F5344CB8AC3E}">
        <p14:creationId xmlns:p14="http://schemas.microsoft.com/office/powerpoint/2010/main" val="3461337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9C611-2BA3-AA7B-A731-DB1AAC8D04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3EAD8-F8C8-D0C0-64EB-F81AE7517E21}"/>
              </a:ext>
            </a:extLst>
          </p:cNvPr>
          <p:cNvSpPr>
            <a:spLocks noGrp="1"/>
          </p:cNvSpPr>
          <p:nvPr>
            <p:ph type="title"/>
          </p:nvPr>
        </p:nvSpPr>
        <p:spPr/>
        <p:txBody>
          <a:bodyPr/>
          <a:lstStyle/>
          <a:p>
            <a:r>
              <a:rPr lang="en-US" dirty="0"/>
              <a:t>Miraculous Provision for Elijah in Israel</a:t>
            </a:r>
          </a:p>
        </p:txBody>
      </p:sp>
      <p:sp>
        <p:nvSpPr>
          <p:cNvPr id="3" name="Content Placeholder 2">
            <a:extLst>
              <a:ext uri="{FF2B5EF4-FFF2-40B4-BE49-F238E27FC236}">
                <a16:creationId xmlns:a16="http://schemas.microsoft.com/office/drawing/2014/main" id="{E4D7C09D-AB01-DAF4-ED56-630B83F59119}"/>
              </a:ext>
            </a:extLst>
          </p:cNvPr>
          <p:cNvSpPr>
            <a:spLocks noGrp="1"/>
          </p:cNvSpPr>
          <p:nvPr>
            <p:ph idx="1"/>
          </p:nvPr>
        </p:nvSpPr>
        <p:spPr>
          <a:xfrm>
            <a:off x="680321" y="2336873"/>
            <a:ext cx="11181479" cy="4258660"/>
          </a:xfrm>
        </p:spPr>
        <p:txBody>
          <a:bodyPr>
            <a:normAutofit lnSpcReduction="10000"/>
          </a:bodyPr>
          <a:lstStyle/>
          <a:p>
            <a:r>
              <a:rPr lang="en-US" sz="3200" dirty="0">
                <a:solidFill>
                  <a:srgbClr val="FFFF00"/>
                </a:solidFill>
              </a:rPr>
              <a:t>And the word of the LORD came unto him, saying, Get thee hence, and turn thee eastward, and hide thyself by the brook Cherith, that is before Jordan. And it shall be, that thou shalt drink of the brook; and I have commanded the ravens to feed thee there. So he went and did according unto the word of the LORD: for he went and dwelt by the brook Cherith, that is before Jordan. And the ravens brought him bread and flesh in the morning, and bread and flesh in the evening; and he drank of the brook </a:t>
            </a:r>
            <a:r>
              <a:rPr lang="en-US" sz="3200" dirty="0"/>
              <a:t>(1 Kings 17:2–6).</a:t>
            </a:r>
          </a:p>
        </p:txBody>
      </p:sp>
    </p:spTree>
    <p:extLst>
      <p:ext uri="{BB962C8B-B14F-4D97-AF65-F5344CB8AC3E}">
        <p14:creationId xmlns:p14="http://schemas.microsoft.com/office/powerpoint/2010/main" val="4010557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3085C-B315-CD35-8A20-A1A668AAD7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1433A-2D7D-DA05-0D00-70F475743A76}"/>
              </a:ext>
            </a:extLst>
          </p:cNvPr>
          <p:cNvSpPr>
            <a:spLocks noGrp="1"/>
          </p:cNvSpPr>
          <p:nvPr>
            <p:ph type="title"/>
          </p:nvPr>
        </p:nvSpPr>
        <p:spPr/>
        <p:txBody>
          <a:bodyPr/>
          <a:lstStyle/>
          <a:p>
            <a:r>
              <a:rPr lang="en-US" dirty="0"/>
              <a:t>Miraculous Provision for Elijah in Phoenicia</a:t>
            </a:r>
          </a:p>
        </p:txBody>
      </p:sp>
      <p:sp>
        <p:nvSpPr>
          <p:cNvPr id="3" name="Content Placeholder 2">
            <a:extLst>
              <a:ext uri="{FF2B5EF4-FFF2-40B4-BE49-F238E27FC236}">
                <a16:creationId xmlns:a16="http://schemas.microsoft.com/office/drawing/2014/main" id="{AF1685F2-3123-F04A-7F33-0B8B889F1490}"/>
              </a:ext>
            </a:extLst>
          </p:cNvPr>
          <p:cNvSpPr>
            <a:spLocks noGrp="1"/>
          </p:cNvSpPr>
          <p:nvPr>
            <p:ph idx="1"/>
          </p:nvPr>
        </p:nvSpPr>
        <p:spPr>
          <a:xfrm>
            <a:off x="442453" y="2084439"/>
            <a:ext cx="11419348" cy="4511094"/>
          </a:xfrm>
        </p:spPr>
        <p:txBody>
          <a:bodyPr>
            <a:normAutofit lnSpcReduction="10000"/>
          </a:bodyPr>
          <a:lstStyle/>
          <a:p>
            <a:r>
              <a:rPr lang="en-US" sz="3200" dirty="0">
                <a:solidFill>
                  <a:srgbClr val="FFFF00"/>
                </a:solidFill>
              </a:rPr>
              <a:t>And it came to pass after a while, that the brook dried up, because there had been no rain in the land. And the word of the LORD came unto him, saying, Arise, get thee to Zarephath, which </a:t>
            </a:r>
            <a:r>
              <a:rPr lang="en-US" sz="3200" dirty="0" err="1">
                <a:solidFill>
                  <a:srgbClr val="FFFF00"/>
                </a:solidFill>
              </a:rPr>
              <a:t>belongeth</a:t>
            </a:r>
            <a:r>
              <a:rPr lang="en-US" sz="3200" dirty="0">
                <a:solidFill>
                  <a:srgbClr val="FFFF00"/>
                </a:solidFill>
              </a:rPr>
              <a:t> to Zidon, and dwell there: behold, I have commanded a widow woman there to sustain thee…  </a:t>
            </a:r>
          </a:p>
          <a:p>
            <a:r>
              <a:rPr lang="en-US" sz="3200" dirty="0">
                <a:solidFill>
                  <a:srgbClr val="FFFF00"/>
                </a:solidFill>
              </a:rPr>
              <a:t>And she went and did according to the saying of Elijah: and she, and he, and her house, did eat many days. And the barrel of meal wasted not, neither did the cruse of oil fail, according to the word of the LORD, which he </a:t>
            </a:r>
            <a:r>
              <a:rPr lang="en-US" sz="3200" dirty="0" err="1">
                <a:solidFill>
                  <a:srgbClr val="FFFF00"/>
                </a:solidFill>
              </a:rPr>
              <a:t>spake</a:t>
            </a:r>
            <a:r>
              <a:rPr lang="en-US" sz="3200" dirty="0">
                <a:solidFill>
                  <a:srgbClr val="FFFF00"/>
                </a:solidFill>
              </a:rPr>
              <a:t> by Elijah </a:t>
            </a:r>
            <a:r>
              <a:rPr lang="en-US" sz="3200" dirty="0"/>
              <a:t>(1 Kings 17:7–9, 15-16).</a:t>
            </a:r>
          </a:p>
        </p:txBody>
      </p:sp>
    </p:spTree>
    <p:extLst>
      <p:ext uri="{BB962C8B-B14F-4D97-AF65-F5344CB8AC3E}">
        <p14:creationId xmlns:p14="http://schemas.microsoft.com/office/powerpoint/2010/main" val="588769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F4561-9FC9-3267-BC60-88BE0BD97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19F923-93A0-B307-C63F-88FFA4633D01}"/>
              </a:ext>
            </a:extLst>
          </p:cNvPr>
          <p:cNvSpPr>
            <a:spLocks noGrp="1"/>
          </p:cNvSpPr>
          <p:nvPr>
            <p:ph type="title"/>
          </p:nvPr>
        </p:nvSpPr>
        <p:spPr/>
        <p:txBody>
          <a:bodyPr/>
          <a:lstStyle/>
          <a:p>
            <a:r>
              <a:rPr lang="en-US" dirty="0"/>
              <a:t>The Widows Family Received the Same Provision</a:t>
            </a:r>
          </a:p>
        </p:txBody>
      </p:sp>
      <p:sp>
        <p:nvSpPr>
          <p:cNvPr id="3" name="Content Placeholder 2">
            <a:extLst>
              <a:ext uri="{FF2B5EF4-FFF2-40B4-BE49-F238E27FC236}">
                <a16:creationId xmlns:a16="http://schemas.microsoft.com/office/drawing/2014/main" id="{0A4A8786-C8CF-0179-4C77-E32657DC61D5}"/>
              </a:ext>
            </a:extLst>
          </p:cNvPr>
          <p:cNvSpPr>
            <a:spLocks noGrp="1"/>
          </p:cNvSpPr>
          <p:nvPr>
            <p:ph idx="1"/>
          </p:nvPr>
        </p:nvSpPr>
        <p:spPr>
          <a:xfrm>
            <a:off x="442453" y="2084439"/>
            <a:ext cx="11419348" cy="4511094"/>
          </a:xfrm>
        </p:spPr>
        <p:txBody>
          <a:bodyPr>
            <a:normAutofit/>
          </a:bodyPr>
          <a:lstStyle/>
          <a:p>
            <a:r>
              <a:rPr lang="en-US" sz="3200" dirty="0"/>
              <a:t>He that </a:t>
            </a:r>
            <a:r>
              <a:rPr lang="en-US" sz="3200" dirty="0" err="1"/>
              <a:t>receiveth</a:t>
            </a:r>
            <a:r>
              <a:rPr lang="en-US" sz="3200" dirty="0"/>
              <a:t> a prophet in the name of a prophet shall receive a prophet’s reward; and he that </a:t>
            </a:r>
            <a:r>
              <a:rPr lang="en-US" sz="3200" dirty="0" err="1"/>
              <a:t>receiveth</a:t>
            </a:r>
            <a:r>
              <a:rPr lang="en-US" sz="3200" dirty="0"/>
              <a:t> a righteous man in the name of a righteous man shall receive a righteous man’s reward (Matt 10:41).</a:t>
            </a:r>
          </a:p>
        </p:txBody>
      </p:sp>
    </p:spTree>
    <p:extLst>
      <p:ext uri="{BB962C8B-B14F-4D97-AF65-F5344CB8AC3E}">
        <p14:creationId xmlns:p14="http://schemas.microsoft.com/office/powerpoint/2010/main" val="1678244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a:extLst>
            <a:ext uri="{FF2B5EF4-FFF2-40B4-BE49-F238E27FC236}">
              <a16:creationId xmlns:a16="http://schemas.microsoft.com/office/drawing/2014/main" id="{83D5C8DC-A14D-617E-6E20-888D0FB02A2F}"/>
            </a:ext>
          </a:extLst>
        </p:cNvPr>
        <p:cNvGrpSpPr/>
        <p:nvPr/>
      </p:nvGrpSpPr>
      <p:grpSpPr>
        <a:xfrm>
          <a:off x="0" y="0"/>
          <a:ext cx="0" cy="0"/>
          <a:chOff x="0" y="0"/>
          <a:chExt cx="0" cy="0"/>
        </a:xfrm>
      </p:grpSpPr>
      <p:pic>
        <p:nvPicPr>
          <p:cNvPr id="72" name="Picture 71">
            <a:extLst>
              <a:ext uri="{FF2B5EF4-FFF2-40B4-BE49-F238E27FC236}">
                <a16:creationId xmlns:a16="http://schemas.microsoft.com/office/drawing/2014/main" id="{01CFC1BB-C5B3-4479-9752-C53221627F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4" name="Picture 73">
            <a:extLst>
              <a:ext uri="{FF2B5EF4-FFF2-40B4-BE49-F238E27FC236}">
                <a16:creationId xmlns:a16="http://schemas.microsoft.com/office/drawing/2014/main" id="{5B5FB5AC-39B2-4094-B486-0FCD501D504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76" name="Picture 75">
            <a:extLst>
              <a:ext uri="{FF2B5EF4-FFF2-40B4-BE49-F238E27FC236}">
                <a16:creationId xmlns:a16="http://schemas.microsoft.com/office/drawing/2014/main" id="{7150CFE4-97B0-48C6-ACD6-9399CBA119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78" name="Rectangle 77">
            <a:extLst>
              <a:ext uri="{FF2B5EF4-FFF2-40B4-BE49-F238E27FC236}">
                <a16:creationId xmlns:a16="http://schemas.microsoft.com/office/drawing/2014/main" id="{A3C6F7F0-46EA-4F8E-A112-1B517C2B5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0" name="Rectangle 79">
            <a:extLst>
              <a:ext uri="{FF2B5EF4-FFF2-40B4-BE49-F238E27FC236}">
                <a16:creationId xmlns:a16="http://schemas.microsoft.com/office/drawing/2014/main" id="{1691A3CC-CDA1-4C3B-9150-FCFB5373D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Picture 3">
            <a:extLst>
              <a:ext uri="{FF2B5EF4-FFF2-40B4-BE49-F238E27FC236}">
                <a16:creationId xmlns:a16="http://schemas.microsoft.com/office/drawing/2014/main" id="{B2D95013-CC68-8A58-D6FD-5667C6249AF6}"/>
              </a:ext>
            </a:extLst>
          </p:cNvPr>
          <p:cNvPicPr>
            <a:picLocks noChangeAspect="1"/>
          </p:cNvPicPr>
          <p:nvPr/>
        </p:nvPicPr>
        <p:blipFill>
          <a:blip r:embed="rId5">
            <a:extLst>
              <a:ext uri="{28A0092B-C50C-407E-A947-70E740481C1C}">
                <a14:useLocalDpi xmlns:a14="http://schemas.microsoft.com/office/drawing/2010/main" val="0"/>
              </a:ext>
            </a:extLst>
          </a:blip>
          <a:srcRect l="6859" t="9091" r="3041" b="1"/>
          <a:stretch>
            <a:fillRect/>
          </a:stretch>
        </p:blipFill>
        <p:spPr>
          <a:xfrm>
            <a:off x="-3176" y="10"/>
            <a:ext cx="12192000" cy="6857991"/>
          </a:xfrm>
          <a:prstGeom prst="rect">
            <a:avLst/>
          </a:prstGeom>
        </p:spPr>
      </p:pic>
      <p:sp>
        <p:nvSpPr>
          <p:cNvPr id="82" name="Rectangle 81">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BD8E173-870D-384E-EA7D-4E29A6122F9C}"/>
              </a:ext>
            </a:extLst>
          </p:cNvPr>
          <p:cNvSpPr>
            <a:spLocks noGrp="1"/>
          </p:cNvSpPr>
          <p:nvPr>
            <p:ph type="title"/>
          </p:nvPr>
        </p:nvSpPr>
        <p:spPr>
          <a:xfrm>
            <a:off x="680322" y="4402667"/>
            <a:ext cx="8133478" cy="940240"/>
          </a:xfrm>
        </p:spPr>
        <p:txBody>
          <a:bodyPr vert="horz" lIns="91440" tIns="45720" rIns="91440" bIns="45720" rtlCol="0" anchor="b">
            <a:normAutofit/>
          </a:bodyPr>
          <a:lstStyle/>
          <a:p>
            <a:pPr lvl="0" algn="r"/>
            <a:r>
              <a:rPr lang="en-US" sz="3700"/>
              <a:t>God is Ever-present with His People</a:t>
            </a:r>
          </a:p>
        </p:txBody>
      </p:sp>
      <p:sp>
        <p:nvSpPr>
          <p:cNvPr id="84" name="Rectangle 83">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6" name="Rectangle 85">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6"/>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522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Berlin</Template>
  <TotalTime>10075</TotalTime>
  <Words>1425</Words>
  <Application>Microsoft Office PowerPoint</Application>
  <PresentationFormat>Widescreen</PresentationFormat>
  <Paragraphs>46</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Trebuchet MS</vt:lpstr>
      <vt:lpstr>Berlin</vt:lpstr>
      <vt:lpstr>Elijah: Boldly Spoke While Others Hid</vt:lpstr>
      <vt:lpstr>Goal</vt:lpstr>
      <vt:lpstr>Reasons</vt:lpstr>
      <vt:lpstr>God Can Take Care of His People</vt:lpstr>
      <vt:lpstr>Pronouncing Judgment on Israel</vt:lpstr>
      <vt:lpstr>Miraculous Provision for Elijah in Israel</vt:lpstr>
      <vt:lpstr>Miraculous Provision for Elijah in Phoenicia</vt:lpstr>
      <vt:lpstr>The Widows Family Received the Same Provision</vt:lpstr>
      <vt:lpstr>God is Ever-present with His People</vt:lpstr>
      <vt:lpstr>Elijah Speaks to King Ahab</vt:lpstr>
      <vt:lpstr>Is Elijah Alone?</vt:lpstr>
      <vt:lpstr>The Test</vt:lpstr>
      <vt:lpstr>A god Who is Too Busy</vt:lpstr>
      <vt:lpstr>The Ever-Present God Who Hears</vt:lpstr>
      <vt:lpstr>A Return to God</vt:lpstr>
      <vt:lpstr>God Is Working in the Lives of Others</vt:lpstr>
      <vt:lpstr>From High to Low</vt:lpstr>
      <vt:lpstr>Elijah Feels Alone</vt:lpstr>
      <vt:lpstr>God Was Still Working in the Lives of Others</vt:lpstr>
      <vt:lpstr>Conclusion</vt:lpstr>
      <vt:lpstr>Reasons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Peters</dc:creator>
  <cp:lastModifiedBy>Joseph Peters</cp:lastModifiedBy>
  <cp:revision>6</cp:revision>
  <dcterms:created xsi:type="dcterms:W3CDTF">2026-07-21T15:31:30Z</dcterms:created>
  <dcterms:modified xsi:type="dcterms:W3CDTF">2026-08-23T02:07:50Z</dcterms:modified>
</cp:coreProperties>
</file>