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700" r:id="rId4"/>
  </p:sldMasterIdLst>
  <p:notesMasterIdLst>
    <p:notesMasterId r:id="rId40"/>
  </p:notesMasterIdLst>
  <p:sldIdLst>
    <p:sldId id="257" r:id="rId5"/>
    <p:sldId id="258" r:id="rId6"/>
    <p:sldId id="313" r:id="rId7"/>
    <p:sldId id="315" r:id="rId8"/>
    <p:sldId id="312" r:id="rId9"/>
    <p:sldId id="261" r:id="rId10"/>
    <p:sldId id="262" r:id="rId11"/>
    <p:sldId id="282" r:id="rId12"/>
    <p:sldId id="260" r:id="rId13"/>
    <p:sldId id="259" r:id="rId14"/>
    <p:sldId id="290" r:id="rId15"/>
    <p:sldId id="267" r:id="rId16"/>
    <p:sldId id="266" r:id="rId17"/>
    <p:sldId id="286" r:id="rId18"/>
    <p:sldId id="268" r:id="rId19"/>
    <p:sldId id="271" r:id="rId20"/>
    <p:sldId id="288" r:id="rId21"/>
    <p:sldId id="299" r:id="rId22"/>
    <p:sldId id="269" r:id="rId23"/>
    <p:sldId id="306" r:id="rId24"/>
    <p:sldId id="308" r:id="rId25"/>
    <p:sldId id="310" r:id="rId26"/>
    <p:sldId id="311" r:id="rId27"/>
    <p:sldId id="302" r:id="rId28"/>
    <p:sldId id="300" r:id="rId29"/>
    <p:sldId id="301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304" r:id="rId38"/>
    <p:sldId id="307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6392A-E0F2-47E5-B82C-0A72073B1236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F040C-9CFB-49F3-A76D-4D4AFDE1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6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F040C-9CFB-49F3-A76D-4D4AFDE1DD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1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F040C-9CFB-49F3-A76D-4D4AFDE1DD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8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E1277-6919-443D-923D-8BF09E9A84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9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91241-39C4-4B46-84A4-8AB31C916CEE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234CB-5BE2-4422-AEE8-61FEB58DF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6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1AF3-0404-4C5C-8C96-2E676F4F9518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9935F-35F7-42D9-906A-04F5D0A6B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9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B5960-53E3-4599-89E5-FA3A08A47FB9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729A-1253-4225-B23E-31D6508BC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84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2922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66659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B73C04-CBD5-4259-91D1-2128DD7D2B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3299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3D2D-76E7-448C-B6CC-07B9CED1F968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D56C-8540-43AA-B8F5-8ECF4AF59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8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7F36-132D-455E-8444-9C3914435C33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9EA8D-C362-49AA-BC64-082FF959C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7DA5-9AEE-43BC-8A88-6DABC51091D1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C09E-FA6F-47E6-9594-9CC049A7A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7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7E26-1C9B-4AD4-9BE2-8681EB9AAEAE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A2FC-8436-4A5A-BC64-031B25A3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349D-235C-4C11-B37A-5E48FAA372FE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1511-9E4F-4B28-A76E-33EC35D47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4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C789-43E9-48B1-AFF0-FE9525B58F40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C3827-BE21-43F6-BD51-AC034CE48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9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EE15-DF91-4352-B503-C05F81CF2DB1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3714-CCB7-4B97-85A1-6D9EF3275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2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09F1A-35A2-4A9D-BCA5-F8F7263CDDBD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80038-448B-427A-94CA-797575A6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2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1515D5-BC4F-4878-BA62-840CAEED9B3E}" type="datetimeFigureOut">
              <a:rPr lang="en-US"/>
              <a:pPr>
                <a:defRPr/>
              </a:pPr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E1C159-1FC3-4E06-9557-13D55B6F2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51" r:id="rId3"/>
    <p:sldLayoutId id="2147483699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7219" y="35719"/>
            <a:ext cx="10977562" cy="172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5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19" y="1741289"/>
            <a:ext cx="10977562" cy="484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80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9pPr>
    </p:titleStyle>
    <p:bodyStyle>
      <a:lvl1pPr marL="647732" indent="-641383" algn="l" rtl="0" fontAlgn="base">
        <a:spcBef>
          <a:spcPts val="1467"/>
        </a:spcBef>
        <a:spcAft>
          <a:spcPct val="0"/>
        </a:spcAft>
        <a:buSzPct val="100000"/>
        <a:buFont typeface="Lucida Grande" pitchFamily="-128" charset="0"/>
        <a:buChar char="•"/>
        <a:defRPr sz="5867">
          <a:solidFill>
            <a:srgbClr val="554432"/>
          </a:solidFill>
          <a:latin typeface="+mn-lt"/>
          <a:ea typeface="+mn-ea"/>
          <a:cs typeface="+mn-cs"/>
          <a:sym typeface="Arial" charset="0"/>
        </a:defRPr>
      </a:lvl1pPr>
      <a:lvl2pPr marL="1329333" indent="-522843" algn="l" rtl="0" fontAlgn="base">
        <a:spcBef>
          <a:spcPts val="1200"/>
        </a:spcBef>
        <a:spcAft>
          <a:spcPct val="0"/>
        </a:spcAft>
        <a:buSzPct val="100000"/>
        <a:buFont typeface="Lucida Grande" pitchFamily="-128" charset="0"/>
        <a:buChar char="–"/>
        <a:defRPr sz="5067">
          <a:solidFill>
            <a:srgbClr val="554432"/>
          </a:solidFill>
          <a:latin typeface="+mn-lt"/>
          <a:ea typeface="+mn-ea"/>
          <a:sym typeface="Arial" charset="0"/>
        </a:defRPr>
      </a:lvl2pPr>
      <a:lvl3pPr marL="2106189" indent="-433939" algn="l" rtl="0" fontAlgn="base">
        <a:spcBef>
          <a:spcPts val="1067"/>
        </a:spcBef>
        <a:spcAft>
          <a:spcPct val="0"/>
        </a:spcAft>
        <a:buSzPct val="100000"/>
        <a:buFont typeface="Lucida Grande" pitchFamily="-128" charset="0"/>
        <a:buChar char="•"/>
        <a:defRPr sz="4534">
          <a:solidFill>
            <a:srgbClr val="554432"/>
          </a:solidFill>
          <a:latin typeface="+mn-lt"/>
          <a:ea typeface="+mn-ea"/>
          <a:sym typeface="Arial" charset="0"/>
        </a:defRPr>
      </a:lvl3pPr>
      <a:lvl4pPr marL="2969832" indent="-429705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–"/>
        <a:defRPr sz="3734">
          <a:solidFill>
            <a:srgbClr val="554432"/>
          </a:solidFill>
          <a:latin typeface="+mn-lt"/>
          <a:ea typeface="+mn-ea"/>
          <a:sym typeface="Arial" charset="0"/>
        </a:defRPr>
      </a:lvl4pPr>
      <a:lvl5pPr marL="3835592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5pPr>
      <a:lvl6pPr marL="4445222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6pPr>
      <a:lvl7pPr marL="5054853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7pPr>
      <a:lvl8pPr marL="5664483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8pPr>
      <a:lvl9pPr marL="6274114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7219" y="35719"/>
            <a:ext cx="10977562" cy="172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5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19" y="1741289"/>
            <a:ext cx="10977562" cy="484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80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334" b="1" i="1">
          <a:solidFill>
            <a:srgbClr val="554432"/>
          </a:solidFill>
          <a:latin typeface="Arial" charset="0"/>
          <a:ea typeface="ヒラギノ角ゴ ProN W6" pitchFamily="-128" charset="-128"/>
          <a:sym typeface="Arial" charset="0"/>
        </a:defRPr>
      </a:lvl9pPr>
    </p:titleStyle>
    <p:bodyStyle>
      <a:lvl1pPr marL="647732" indent="-641383" algn="l" rtl="0" fontAlgn="base">
        <a:spcBef>
          <a:spcPts val="1467"/>
        </a:spcBef>
        <a:spcAft>
          <a:spcPct val="0"/>
        </a:spcAft>
        <a:buSzPct val="100000"/>
        <a:buFont typeface="Lucida Grande" pitchFamily="-128" charset="0"/>
        <a:buChar char="•"/>
        <a:defRPr sz="5867">
          <a:solidFill>
            <a:srgbClr val="554432"/>
          </a:solidFill>
          <a:latin typeface="+mn-lt"/>
          <a:ea typeface="+mn-ea"/>
          <a:cs typeface="+mn-cs"/>
          <a:sym typeface="Arial" charset="0"/>
        </a:defRPr>
      </a:lvl1pPr>
      <a:lvl2pPr marL="1329333" indent="-522843" algn="l" rtl="0" fontAlgn="base">
        <a:spcBef>
          <a:spcPts val="1200"/>
        </a:spcBef>
        <a:spcAft>
          <a:spcPct val="0"/>
        </a:spcAft>
        <a:buSzPct val="100000"/>
        <a:buFont typeface="Lucida Grande" pitchFamily="-128" charset="0"/>
        <a:buChar char="–"/>
        <a:defRPr sz="5067">
          <a:solidFill>
            <a:srgbClr val="554432"/>
          </a:solidFill>
          <a:latin typeface="+mn-lt"/>
          <a:ea typeface="+mn-ea"/>
          <a:sym typeface="Arial" charset="0"/>
        </a:defRPr>
      </a:lvl2pPr>
      <a:lvl3pPr marL="2106189" indent="-433939" algn="l" rtl="0" fontAlgn="base">
        <a:spcBef>
          <a:spcPts val="1067"/>
        </a:spcBef>
        <a:spcAft>
          <a:spcPct val="0"/>
        </a:spcAft>
        <a:buSzPct val="100000"/>
        <a:buFont typeface="Lucida Grande" pitchFamily="-128" charset="0"/>
        <a:buChar char="•"/>
        <a:defRPr sz="4534">
          <a:solidFill>
            <a:srgbClr val="554432"/>
          </a:solidFill>
          <a:latin typeface="+mn-lt"/>
          <a:ea typeface="+mn-ea"/>
          <a:sym typeface="Arial" charset="0"/>
        </a:defRPr>
      </a:lvl3pPr>
      <a:lvl4pPr marL="2969832" indent="-429705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–"/>
        <a:defRPr sz="3734">
          <a:solidFill>
            <a:srgbClr val="554432"/>
          </a:solidFill>
          <a:latin typeface="+mn-lt"/>
          <a:ea typeface="+mn-ea"/>
          <a:sym typeface="Arial" charset="0"/>
        </a:defRPr>
      </a:lvl4pPr>
      <a:lvl5pPr marL="3835592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5pPr>
      <a:lvl6pPr marL="4445222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6pPr>
      <a:lvl7pPr marL="5054853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7pPr>
      <a:lvl8pPr marL="5664483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8pPr>
      <a:lvl9pPr marL="6274114" indent="-431822" algn="l" rtl="0" fontAlgn="base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rgbClr val="554432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930400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50451" y="6245225"/>
            <a:ext cx="4169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6F2BA3F2-4B23-426E-9EB0-B56D9A2543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pitchFamily="-12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pitchFamily="-128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pitchFamily="-128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pitchFamily="-128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5410200" y="2057400"/>
            <a:ext cx="4572000" cy="4064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 Missionary Heart.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118872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 Encouraged the Church in Jerusalem. 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4:36</a:t>
            </a:r>
          </a:p>
          <a:p>
            <a:pPr mar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 Encouraged Saul when others rejected him.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9:27</a:t>
            </a:r>
          </a:p>
          <a:p>
            <a:pPr mar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 Encouraged the Church in Antioch. 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11:22,23</a:t>
            </a:r>
          </a:p>
          <a:p>
            <a:pPr mar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 Personally sought Saul to help in Antioch.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11:25</a:t>
            </a:r>
          </a:p>
          <a:p>
            <a:pPr mar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  Chosen to plant churches with Paul. Acts 13</a:t>
            </a:r>
          </a:p>
          <a:p>
            <a:pPr mar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 Encouraged/Discipled John Mark.  Acts 15:37-39</a:t>
            </a:r>
          </a:p>
          <a:p>
            <a:pPr marL="0" indent="0"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was sensitive to the needs around him.</a:t>
            </a:r>
            <a:endParaRPr lang="en-US" altLang="en-US" sz="4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6600" y="609600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Become an Encourager!</a:t>
            </a:r>
          </a:p>
          <a:p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Barnabas was a 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builder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5508" y="685175"/>
            <a:ext cx="1905000" cy="1295400"/>
          </a:xfrm>
        </p:spPr>
        <p:txBody>
          <a:bodyPr/>
          <a:lstStyle/>
          <a:p>
            <a:r>
              <a:rPr lang="en-US" altLang="en-US" sz="3600" b="1" i="1" dirty="0">
                <a:solidFill>
                  <a:srgbClr val="FF0000"/>
                </a:solidFill>
              </a:rPr>
              <a:t>“So Send I you”</a:t>
            </a:r>
            <a:br>
              <a:rPr lang="en-US" altLang="en-US" sz="3600" b="1" i="1" dirty="0">
                <a:solidFill>
                  <a:srgbClr val="FF0000"/>
                </a:solidFill>
              </a:rPr>
            </a:br>
            <a:r>
              <a:rPr lang="en-US" altLang="en-US" sz="2800" b="1" dirty="0" err="1"/>
              <a:t>Jn</a:t>
            </a:r>
            <a:r>
              <a:rPr lang="en-US" altLang="en-US" sz="2800" b="1" dirty="0"/>
              <a:t> 20:21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3276600" y="381001"/>
            <a:ext cx="8839200" cy="12572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 6:7-10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“whatsoever a man soweth, t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 shall he also reap…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AF256-354E-B4F6-BBC9-7659B725A024}"/>
              </a:ext>
            </a:extLst>
          </p:cNvPr>
          <p:cNvSpPr txBox="1"/>
          <p:nvPr/>
        </p:nvSpPr>
        <p:spPr>
          <a:xfrm>
            <a:off x="-228600" y="2057400"/>
            <a:ext cx="12420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let us not be weary in well doing: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in due season we shall reap, if we faint not.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 we have therefore opportunity,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let </a:t>
            </a:r>
            <a:r>
              <a:rPr kumimoji="0" lang="en-US" alt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 do good 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unto all men, especially unto them who are of the household of faith.”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Soon the season for planting will pass!</a:t>
            </a: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Jn 9:4</a:t>
            </a:r>
            <a:endParaRPr kumimoji="0" lang="en-US" altLang="en-US" sz="4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5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114800" y="1066800"/>
            <a:ext cx="7973291" cy="5562600"/>
          </a:xfrm>
          <a:solidFill>
            <a:schemeClr val="tx1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B. His Name Was Changed To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   Reflect His </a:t>
            </a:r>
            <a:r>
              <a:rPr lang="en-US" altLang="en-US" sz="4000" b="1" i="1" u="sng" dirty="0">
                <a:solidFill>
                  <a:srgbClr val="FFC000"/>
                </a:solidFill>
              </a:rPr>
              <a:t>Nature</a:t>
            </a:r>
            <a:r>
              <a:rPr lang="en-US" altLang="en-US" b="1" dirty="0">
                <a:solidFill>
                  <a:schemeClr val="bg1"/>
                </a:solidFill>
              </a:rPr>
              <a:t>.  Pr. 22:1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"A good name is rather to be chosen than great riches, …"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You can’t choose your birth name,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but you can decide what you’ll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become known as.  (Acts 4:36)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surnamed Barnabas…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of consolation”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76200" y="1371600"/>
            <a:ext cx="37338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“as my Father hath sent me,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send I you.” </a:t>
            </a:r>
          </a:p>
          <a:p>
            <a:pPr algn="ctr"/>
            <a:r>
              <a:rPr lang="en-US" sz="3200" b="1" dirty="0" err="1"/>
              <a:t>Jn</a:t>
            </a:r>
            <a:r>
              <a:rPr lang="en-US" sz="3200" b="1" dirty="0"/>
              <a:t> 20:21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6701"/>
            <a:ext cx="73914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1. Become an Encouragement!</a:t>
            </a:r>
          </a:p>
        </p:txBody>
      </p:sp>
    </p:spTree>
    <p:extLst>
      <p:ext uri="{BB962C8B-B14F-4D97-AF65-F5344CB8AC3E}">
        <p14:creationId xmlns:p14="http://schemas.microsoft.com/office/powerpoint/2010/main" val="314274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3276600" y="381001"/>
            <a:ext cx="8839200" cy="12572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11:24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he was a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man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useful, beneficial)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“useful” to God?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3828192"/>
            <a:ext cx="4883020" cy="3031363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3" name="Rectangle 2"/>
          <p:cNvSpPr/>
          <p:nvPr/>
        </p:nvSpPr>
        <p:spPr>
          <a:xfrm>
            <a:off x="300135" y="4589184"/>
            <a:ext cx="69792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much people were added unto the Lord.”</a:t>
            </a:r>
          </a:p>
          <a:p>
            <a:pPr algn="ctr">
              <a:spcBef>
                <a:spcPts val="0"/>
              </a:spcBef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11:24 </a:t>
            </a:r>
            <a:endParaRPr lang="en-US" alt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2588636"/>
            <a:ext cx="11963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full of the Holy Ghost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of faith:</a:t>
            </a:r>
          </a:p>
          <a:p>
            <a:pPr algn="ctr">
              <a:spcBef>
                <a:spcPts val="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called the Holy Ghost the “Comforter.”</a:t>
            </a:r>
          </a:p>
          <a:p>
            <a:pPr>
              <a:spcBef>
                <a:spcPts val="0"/>
              </a:spcBef>
            </a:pP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 14:16;26; 15:26; 16:7)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11811000" cy="44958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alt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mis­sion­ar­ies will not fin­ish one term on the mis­sion field* because of…</a:t>
            </a:r>
          </a:p>
          <a:p>
            <a:pPr marL="0" indent="0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a) Interpersonal conflict</a:t>
            </a:r>
          </a:p>
          <a:p>
            <a:pPr marL="0" indent="0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b) Discouragement.</a:t>
            </a:r>
          </a:p>
          <a:p>
            <a:pPr marL="0" indent="0">
              <a:buNone/>
            </a:pPr>
            <a:r>
              <a:rPr lang="en-US" altLang="en-US" dirty="0"/>
              <a:t>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Gal. 6:10  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"As we have therefore opportunity, </a:t>
            </a:r>
            <a:r>
              <a:rPr lang="en-US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do good 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all men, especially  unto them who are of the household of faith.“</a:t>
            </a: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*http://worldim.com/2012/01/lets-reverse-the-statistics/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276600" y="609600"/>
            <a:ext cx="9043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We’ll Never Impact The World     </a:t>
            </a:r>
          </a:p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For Christ If We Neglect Those </a:t>
            </a:r>
          </a:p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Around Us And Abroad.   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7700" y="609600"/>
            <a:ext cx="1905000" cy="1295400"/>
          </a:xfrm>
        </p:spPr>
        <p:txBody>
          <a:bodyPr/>
          <a:lstStyle/>
          <a:p>
            <a:r>
              <a:rPr lang="en-US" altLang="en-US" sz="3600" b="1" i="1" dirty="0">
                <a:solidFill>
                  <a:srgbClr val="FF0000"/>
                </a:solidFill>
              </a:rPr>
              <a:t>“So Send I you”</a:t>
            </a:r>
            <a:br>
              <a:rPr lang="en-US" altLang="en-US" sz="3600" b="1" i="1" dirty="0">
                <a:solidFill>
                  <a:srgbClr val="FF0000"/>
                </a:solidFill>
              </a:rPr>
            </a:br>
            <a:r>
              <a:rPr lang="en-US" altLang="en-US" sz="2800" b="1" dirty="0" err="1"/>
              <a:t>Jn</a:t>
            </a:r>
            <a:r>
              <a:rPr lang="en-US" altLang="en-US" sz="2800" b="1" dirty="0"/>
              <a:t> 20:21</a:t>
            </a:r>
          </a:p>
        </p:txBody>
      </p:sp>
    </p:spTree>
    <p:extLst>
      <p:ext uri="{BB962C8B-B14F-4D97-AF65-F5344CB8AC3E}">
        <p14:creationId xmlns:p14="http://schemas.microsoft.com/office/powerpoint/2010/main" val="34152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932118" y="2286000"/>
            <a:ext cx="1026299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0000FF"/>
                </a:solidFill>
              </a:rPr>
              <a:t>“Do not wait until some deed of greatness 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0000FF"/>
                </a:solidFill>
              </a:rPr>
              <a:t>you may do,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0000FF"/>
                </a:solidFill>
              </a:rPr>
              <a:t>Do not wait to shed your light afar;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many duties ever near you now be true</a:t>
            </a:r>
            <a:r>
              <a:rPr lang="en-US" altLang="en-US" sz="4000" b="1" i="1" dirty="0">
                <a:solidFill>
                  <a:srgbClr val="0000FF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en-US" altLang="en-US" sz="4800" b="1" i="1" dirty="0">
                <a:solidFill>
                  <a:srgbClr val="0000FF"/>
                </a:solidFill>
              </a:rPr>
              <a:t>Brighten the corner where you are.” </a:t>
            </a:r>
          </a:p>
          <a:p>
            <a:pPr marL="0" indent="0" algn="ctr">
              <a:buNone/>
            </a:pPr>
            <a:r>
              <a:rPr lang="en-US" altLang="en-US" sz="3600" b="1" dirty="0"/>
              <a:t>Ina Ogdon  1913</a:t>
            </a:r>
          </a:p>
          <a:p>
            <a:pPr marL="0" indent="0" algn="ctr">
              <a:buNone/>
            </a:pPr>
            <a:endParaRPr lang="en-US" alt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3276600" y="609600"/>
            <a:ext cx="891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 Are you a “Son/daughter” of consolation?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905000" cy="1295400"/>
          </a:xfrm>
        </p:spPr>
        <p:txBody>
          <a:bodyPr/>
          <a:lstStyle/>
          <a:p>
            <a:r>
              <a:rPr lang="en-US" altLang="en-US" sz="3600" b="1" i="1" dirty="0">
                <a:solidFill>
                  <a:srgbClr val="FF0000"/>
                </a:solidFill>
              </a:rPr>
              <a:t>“So Send I you”</a:t>
            </a:r>
            <a:br>
              <a:rPr lang="en-US" altLang="en-US" sz="3600" b="1" i="1" dirty="0">
                <a:solidFill>
                  <a:srgbClr val="FF0000"/>
                </a:solidFill>
              </a:rPr>
            </a:br>
            <a:r>
              <a:rPr lang="en-US" altLang="en-US" sz="2800" b="1" dirty="0" err="1"/>
              <a:t>Jn</a:t>
            </a:r>
            <a:r>
              <a:rPr lang="en-US" altLang="en-US" sz="2800" b="1" dirty="0"/>
              <a:t> 20:21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587D90-5F6C-FA9C-5FEA-D35D3B1F6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0" y="3600062"/>
            <a:ext cx="2178179" cy="32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648200" y="1524001"/>
            <a:ext cx="7315200" cy="5181599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AutoNum type="alphaUcPeriod"/>
            </a:pPr>
            <a:r>
              <a:rPr lang="en-US" altLang="en-US" sz="4400" b="1" dirty="0">
                <a:solidFill>
                  <a:schemeClr val="bg1"/>
                </a:solidFill>
              </a:rPr>
              <a:t>Understand Stewardship.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 1) A Steward is a </a:t>
            </a:r>
            <a:r>
              <a:rPr lang="en-US" altLang="en-US" sz="4400" b="1" i="1" u="sng" dirty="0">
                <a:solidFill>
                  <a:srgbClr val="FFC000"/>
                </a:solidFill>
              </a:rPr>
              <a:t>manager,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         not an owner! </a:t>
            </a:r>
            <a:r>
              <a:rPr lang="en-US" altLang="en-US" sz="4000" dirty="0">
                <a:solidFill>
                  <a:schemeClr val="bg1"/>
                </a:solidFill>
              </a:rPr>
              <a:t>(Mt. 25:14)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</a:rPr>
              <a:t>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earth is the Lord’s and the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fulness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thereof…”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Cor. 10:26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have robbed me…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tithes and offerings”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Mal. 3:9,10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1521692"/>
            <a:ext cx="3810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“costs” something to minister to others!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10210800" cy="1417638"/>
          </a:xfrm>
          <a:solidFill>
            <a:schemeClr val="tx1"/>
          </a:solidFill>
        </p:spPr>
        <p:txBody>
          <a:bodyPr/>
          <a:lstStyle/>
          <a:p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2.  Be Willing To </a:t>
            </a:r>
            <a:r>
              <a:rPr lang="en-US" b="1" i="1" u="sng" dirty="0">
                <a:solidFill>
                  <a:srgbClr val="FFC000"/>
                </a:solidFill>
              </a:rPr>
              <a:t>Sacrifice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To  Accomplish God’s Will. (Acts 4:37)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 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3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181061" y="1295400"/>
            <a:ext cx="80010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2) The early believers “got this”.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</a:rPr>
              <a:t>Acts 4:32  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the multitude of  them that believed were of </a:t>
            </a:r>
            <a:r>
              <a:rPr lang="en-US" alt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heart and soul: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neither said any of them that ought of the things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he possessed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his own…”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4:37 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Barnabas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…Having land, sold it,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and  brought the money,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and laid it at the apostles' feet.”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81000" y="1752600"/>
            <a:ext cx="2895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“costs” something to minister to others!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932" y="0"/>
            <a:ext cx="9979068" cy="1417638"/>
          </a:xfrm>
          <a:solidFill>
            <a:schemeClr val="tx1"/>
          </a:solidFill>
        </p:spPr>
        <p:txBody>
          <a:bodyPr/>
          <a:lstStyle/>
          <a:p>
            <a:pPr algn="l"/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2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Be Willing To 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Sacrifice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    </a:t>
            </a:r>
            <a:b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Accomplish God’s Will. (Acts 4:37)</a:t>
            </a:r>
            <a:b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08350"/>
            <a:ext cx="1905000" cy="1295400"/>
          </a:xfrm>
        </p:spPr>
        <p:txBody>
          <a:bodyPr/>
          <a:lstStyle/>
          <a:p>
            <a:r>
              <a:rPr lang="en-US" altLang="en-US" sz="3600" b="1" i="1">
                <a:solidFill>
                  <a:srgbClr val="FF0000"/>
                </a:solidFill>
              </a:rPr>
              <a:t>“So Send I you”</a:t>
            </a:r>
            <a:br>
              <a:rPr lang="en-US" altLang="en-US" sz="3600" b="1" i="1">
                <a:solidFill>
                  <a:srgbClr val="FF0000"/>
                </a:solidFill>
              </a:rPr>
            </a:br>
            <a:r>
              <a:rPr lang="en-US" altLang="en-US" sz="2800" b="1"/>
              <a:t>Jn 20:21</a:t>
            </a:r>
            <a:endParaRPr lang="en-US" alt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CAD40-5146-50C7-AB30-B5D0E0219687}"/>
              </a:ext>
            </a:extLst>
          </p:cNvPr>
          <p:cNvSpPr txBox="1"/>
          <p:nvPr/>
        </p:nvSpPr>
        <p:spPr>
          <a:xfrm>
            <a:off x="4800600" y="401638"/>
            <a:ext cx="738687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King David “Got this” 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To make atonement for his sin, David needed to build an altar.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these things did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Araunah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…give unto the king. …</a:t>
            </a:r>
          </a:p>
          <a:p>
            <a:pPr algn="ctr"/>
            <a:r>
              <a:rPr lang="en-US" sz="3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And the king said …, Nay; but I will surely buy it of thee at a price: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will I offer burnt offerings unto the </a:t>
            </a:r>
            <a:r>
              <a:rPr lang="en-US" sz="4000" b="1" i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that which doth cost me nothing.”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Samuel 24:23-24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raunah - Wikipedia">
            <a:extLst>
              <a:ext uri="{FF2B5EF4-FFF2-40B4-BE49-F238E27FC236}">
                <a16:creationId xmlns:a16="http://schemas.microsoft.com/office/drawing/2014/main" id="{988C20A7-EB3E-D21D-9EE1-5FF6DD1F0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" y="152400"/>
            <a:ext cx="4650073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0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6200" y="1891819"/>
            <a:ext cx="12039600" cy="336722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people rejoiced, for that they offered willingly, … with perfect heart they offered willingly to the LORD: 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David the king also rejoiced with great joy….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who am I, and what is my people, </a:t>
            </a:r>
            <a:r>
              <a:rPr lang="en-US" alt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 should be able to offer so willingly after this sort? </a:t>
            </a:r>
            <a:endParaRPr lang="en-US" altLang="en-US" sz="4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all things come of thee,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of thine own have we given thee.” </a:t>
            </a:r>
            <a:endParaRPr lang="en-US" alt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342037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David dedicated that land to build God’s Temple.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22BAE-8CF1-85FE-7B3D-0C4F1ECE1D7E}"/>
              </a:ext>
            </a:extLst>
          </p:cNvPr>
          <p:cNvSpPr txBox="1"/>
          <p:nvPr/>
        </p:nvSpPr>
        <p:spPr>
          <a:xfrm>
            <a:off x="228600" y="896034"/>
            <a:ext cx="6310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Chr 29:9,14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4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81000"/>
            <a:ext cx="8963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“Faith Promise” Mission support is based on 2 Cor. 8,9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8AB32-3BEE-48DB-1BB1-74862F36FDD5}"/>
              </a:ext>
            </a:extLst>
          </p:cNvPr>
          <p:cNvSpPr txBox="1"/>
          <p:nvPr/>
        </p:nvSpPr>
        <p:spPr>
          <a:xfrm>
            <a:off x="152400" y="2105561"/>
            <a:ext cx="118872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is inviting/challenging His people to partner with Him in blessing those in another country.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8:3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to their power… yea, and beyond their power they were willing of themselves;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Praying us with much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intreaty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we would receive the gift, and take upon us the fellowship of the ministering to the saints. 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this they did, not as we hoped, but first gave their own selves to the Lord, and unto us by the will of God.”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191000" y="1524001"/>
            <a:ext cx="7772400" cy="5181599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AutoNum type="alphaUcPeriod"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Stewardship.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God considers this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“Our Reasonable Service”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Ro. 12:1,2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λα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τρεί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λογικός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(logikos’ latrei’a)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 response and  expression of our Worship! 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Rev. 4:11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1521692"/>
            <a:ext cx="3810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“costs” something to serve God and  others!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10210800" cy="1417638"/>
          </a:xfrm>
          <a:solidFill>
            <a:schemeClr val="tx1"/>
          </a:solidFill>
        </p:spPr>
        <p:txBody>
          <a:bodyPr/>
          <a:lstStyle/>
          <a:p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2.  Be Willing To </a:t>
            </a:r>
            <a:r>
              <a:rPr lang="en-US" b="1" i="1" u="sng" dirty="0">
                <a:solidFill>
                  <a:srgbClr val="FFC000"/>
                </a:solidFill>
              </a:rPr>
              <a:t>Sacrifice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To  Accomplish God’s Will. (Acts 4:37)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 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3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191000" y="1524001"/>
            <a:ext cx="7772400" cy="5181599"/>
          </a:xfrm>
        </p:spPr>
        <p:txBody>
          <a:bodyPr/>
          <a:lstStyle/>
          <a:p>
            <a:pPr marL="742950" indent="-742950">
              <a:spcBef>
                <a:spcPts val="0"/>
              </a:spcBef>
              <a:buAutoNum type="arabicParenR"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Someday we’ll all “get this”!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4:11 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art worthy,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Lord, to receive glory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honor and power: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thou hast created all things,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for thy pleasure they are and were created.”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also Phil. 2:5-10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1521692"/>
            <a:ext cx="4038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“Present your bodies… to God …which is your reasonable service”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526322-E736-9D33-ADC9-A72AADFC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74638"/>
            <a:ext cx="80772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2.Be willing to sacrifice for God.</a:t>
            </a:r>
          </a:p>
        </p:txBody>
      </p:sp>
    </p:spTree>
    <p:extLst>
      <p:ext uri="{BB962C8B-B14F-4D97-AF65-F5344CB8AC3E}">
        <p14:creationId xmlns:p14="http://schemas.microsoft.com/office/powerpoint/2010/main" val="377142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396966" y="914400"/>
            <a:ext cx="7620000" cy="5181599"/>
          </a:xfrm>
        </p:spPr>
        <p:txBody>
          <a:bodyPr/>
          <a:lstStyle/>
          <a:p>
            <a:pPr marL="914400" indent="-914400">
              <a:spcBef>
                <a:spcPts val="0"/>
              </a:spcBef>
              <a:buAutoNum type="arabicParenR"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Sacred </a:t>
            </a:r>
            <a:r>
              <a:rPr lang="en-US" alt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Tim. 6:17-20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“Charge them… that they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do good, be rich in good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works, ready to distribute,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willing to communicate….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keep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(guard)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which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is committed to </a:t>
            </a:r>
            <a:r>
              <a:rPr lang="en-US" alt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trust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1521692"/>
            <a:ext cx="3810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“costs” something to serve God and  others!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F56CBB-E6DC-F36F-179C-2B34FE24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-228600"/>
            <a:ext cx="7620000" cy="11430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 Our Resources are a: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422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5034" y="1219200"/>
            <a:ext cx="12016966" cy="5181599"/>
          </a:xfrm>
          <a:solidFill>
            <a:schemeClr val="tx1"/>
          </a:solidFill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Specific Test.  </a:t>
            </a:r>
            <a:r>
              <a:rPr lang="en-US" alt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25:14-30; </a:t>
            </a:r>
            <a:r>
              <a:rPr lang="en-US" alt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Lk 16:10-13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that is faithful in that which is least is faithful also in much: and he that is unjust in the least is unjust also in much.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therefore ye have not been faithful in the unrighteous mammon, who will commit to your trust the true riches?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if ye have not been faithful in that which is another man's, who shall give you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which is your own?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cannot serve God and mammon”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F56CBB-E6DC-F36F-179C-2B34FE24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-228600"/>
            <a:ext cx="7620000" cy="1143000"/>
          </a:xfrm>
          <a:solidFill>
            <a:schemeClr val="tx1"/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 Our Resources are a: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6052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431780"/>
            <a:ext cx="2209800" cy="1295400"/>
          </a:xfrm>
        </p:spPr>
        <p:txBody>
          <a:bodyPr/>
          <a:lstStyle/>
          <a:p>
            <a:r>
              <a:rPr lang="en-US" altLang="en-US" sz="2800" b="1" i="1" dirty="0"/>
              <a:t>Mt 16:24-27</a:t>
            </a:r>
            <a:endParaRPr lang="en-US" alt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2985052" y="665351"/>
            <a:ext cx="9220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any man will come after me,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him deny himself,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take up his cross, and follow me.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9894C-A3CE-83DE-5BC8-F3FF8C3A6CD4}"/>
              </a:ext>
            </a:extLst>
          </p:cNvPr>
          <p:cNvSpPr txBox="1"/>
          <p:nvPr/>
        </p:nvSpPr>
        <p:spPr>
          <a:xfrm>
            <a:off x="113923" y="2971800"/>
            <a:ext cx="120780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whosoever will save his life shall lose it… </a:t>
            </a:r>
          </a:p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what is a man profited, if he shall gain the whole world, and lose his own soul?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Son of man shall come in the glory of his Father with his angels;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he shall reward every man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his works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2271572"/>
            <a:ext cx="7848600" cy="336722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i="1" dirty="0"/>
              <a:t>An American took a picture of a man pulling a plow in Asia.  </a:t>
            </a:r>
          </a:p>
          <a:p>
            <a:pPr marL="0" indent="0" algn="ctr"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missionary  explained that the man had sold his ox to raise money to build the village church.</a:t>
            </a:r>
          </a:p>
          <a:p>
            <a:pPr marL="0" indent="0" algn="ctr">
              <a:buNone/>
            </a:pPr>
            <a:endParaRPr lang="en-US" alt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08350"/>
            <a:ext cx="1905000" cy="1295400"/>
          </a:xfrm>
        </p:spPr>
        <p:txBody>
          <a:bodyPr/>
          <a:lstStyle/>
          <a:p>
            <a:r>
              <a:rPr lang="en-US" altLang="en-US" sz="3600" b="1" i="1" dirty="0">
                <a:solidFill>
                  <a:srgbClr val="FF0000"/>
                </a:solidFill>
              </a:rPr>
              <a:t>“So Send I you”</a:t>
            </a:r>
            <a:br>
              <a:rPr lang="en-US" altLang="en-US" sz="3600" b="1" i="1" dirty="0">
                <a:solidFill>
                  <a:srgbClr val="FF0000"/>
                </a:solidFill>
              </a:rPr>
            </a:br>
            <a:r>
              <a:rPr lang="en-US" altLang="en-US" sz="2800" b="1" dirty="0" err="1"/>
              <a:t>Jn</a:t>
            </a:r>
            <a:r>
              <a:rPr lang="en-US" altLang="en-US" sz="2800" b="1" dirty="0"/>
              <a:t> 20:21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7"/>
          <a:stretch/>
        </p:blipFill>
        <p:spPr>
          <a:xfrm>
            <a:off x="7780176" y="2162374"/>
            <a:ext cx="4419600" cy="29430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619035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willing to “Downsize” in order to “Do More” for God?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F9EA9-2A93-C186-2438-8A8AE5FAF04D}"/>
              </a:ext>
            </a:extLst>
          </p:cNvPr>
          <p:cNvSpPr txBox="1"/>
          <p:nvPr/>
        </p:nvSpPr>
        <p:spPr>
          <a:xfrm>
            <a:off x="76200" y="5638800"/>
            <a:ext cx="10591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Ladies in Brother King’s Japanese Churches.</a:t>
            </a:r>
          </a:p>
        </p:txBody>
      </p:sp>
    </p:spTree>
    <p:extLst>
      <p:ext uri="{BB962C8B-B14F-4D97-AF65-F5344CB8AC3E}">
        <p14:creationId xmlns:p14="http://schemas.microsoft.com/office/powerpoint/2010/main" val="5010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A5AFB1-CFC8-00B5-9345-1CB02C2E1784}"/>
              </a:ext>
            </a:extLst>
          </p:cNvPr>
          <p:cNvSpPr txBox="1"/>
          <p:nvPr/>
        </p:nvSpPr>
        <p:spPr>
          <a:xfrm>
            <a:off x="6553200" y="151411"/>
            <a:ext cx="556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“If a commission by an earthly King is considered an honor,</a:t>
            </a:r>
          </a:p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can a commission by the Heavenly King be considered a Sacrifice?”</a:t>
            </a:r>
          </a:p>
        </p:txBody>
      </p:sp>
      <p:pic>
        <p:nvPicPr>
          <p:cNvPr id="2056" name="Picture 8" descr="Quote by David Livingstone on Sacrifice | Christian Quotes of the Day">
            <a:extLst>
              <a:ext uri="{FF2B5EF4-FFF2-40B4-BE49-F238E27FC236}">
                <a16:creationId xmlns:a16="http://schemas.microsoft.com/office/drawing/2014/main" id="{80BF9424-8BC2-62C0-2519-8AE91C76F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799109"/>
            <a:ext cx="2333625" cy="30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F86DA6-F38F-614F-9008-52939B7260AE}"/>
              </a:ext>
            </a:extLst>
          </p:cNvPr>
          <p:cNvSpPr txBox="1"/>
          <p:nvPr/>
        </p:nvSpPr>
        <p:spPr>
          <a:xfrm>
            <a:off x="180975" y="113028"/>
            <a:ext cx="6477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“People speak of the sacrifice I have made in spending so much of my life in Africa.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that be called a sacrifice which simply paid back as a small part of a great debt owing to our God, 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we can never repay?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these are nothing compared with he glory which shall be revealed in and for us.  </a:t>
            </a:r>
          </a:p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never made a sacrifice!”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D52FF-9EFE-5188-5B25-B277E19CA386}"/>
              </a:ext>
            </a:extLst>
          </p:cNvPr>
          <p:cNvSpPr txBox="1"/>
          <p:nvPr/>
        </p:nvSpPr>
        <p:spPr>
          <a:xfrm>
            <a:off x="9804149" y="633725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Livingstone</a:t>
            </a:r>
          </a:p>
        </p:txBody>
      </p:sp>
    </p:spTree>
    <p:extLst>
      <p:ext uri="{BB962C8B-B14F-4D97-AF65-F5344CB8AC3E}">
        <p14:creationId xmlns:p14="http://schemas.microsoft.com/office/powerpoint/2010/main" val="35911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2406" y="105"/>
            <a:ext cx="11787188" cy="37436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lvl="0" algn="ctr"/>
            <a:r>
              <a:rPr lang="en-US" sz="4500" b="1" dirty="0">
                <a:solidFill>
                  <a:prstClr val="black"/>
                </a:solidFill>
              </a:rPr>
              <a:t>CT </a:t>
            </a:r>
            <a:r>
              <a:rPr lang="en-US" sz="4500" b="1" dirty="0" err="1">
                <a:solidFill>
                  <a:prstClr val="black"/>
                </a:solidFill>
              </a:rPr>
              <a:t>Studd</a:t>
            </a:r>
            <a:r>
              <a:rPr lang="en-US" sz="4500" b="1" dirty="0">
                <a:solidFill>
                  <a:prstClr val="black"/>
                </a:solidFill>
              </a:rPr>
              <a:t> (1860-1931) </a:t>
            </a:r>
            <a:r>
              <a:rPr lang="en-US" sz="4219" b="1" dirty="0">
                <a:solidFill>
                  <a:prstClr val="black"/>
                </a:solidFill>
              </a:rPr>
              <a:t>left all to serve as a Missionary to China, India and Africa.  </a:t>
            </a:r>
            <a:endParaRPr lang="en-US" sz="3750" b="1" dirty="0">
              <a:solidFill>
                <a:prstClr val="black"/>
              </a:solidFill>
            </a:endParaRPr>
          </a:p>
          <a:p>
            <a:pPr lvl="0" algn="ctr"/>
            <a:r>
              <a:rPr lang="en-US" sz="5062" b="1" dirty="0">
                <a:solidFill>
                  <a:prstClr val="black"/>
                </a:solidFill>
              </a:rPr>
              <a:t>While serving in China, he received his inheritance at the age of 25.</a:t>
            </a:r>
          </a:p>
          <a:p>
            <a:pPr lvl="0" algn="ctr"/>
            <a:r>
              <a:rPr lang="en-US" sz="5062" b="1" dirty="0">
                <a:solidFill>
                  <a:srgbClr val="0000FF"/>
                </a:solidFill>
              </a:rPr>
              <a:t> </a:t>
            </a:r>
            <a:r>
              <a:rPr lang="en-US" sz="4500" b="1" dirty="0">
                <a:solidFill>
                  <a:srgbClr val="0000FF"/>
                </a:solidFill>
              </a:rPr>
              <a:t>He gave it all away to other Ministries!</a:t>
            </a:r>
            <a:endParaRPr lang="en-US" sz="375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3078" y="3551033"/>
            <a:ext cx="12205079" cy="15638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lvl="0" algn="ctr"/>
            <a:r>
              <a:rPr lang="en-US" sz="5062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he learned that he still had 3,400 pounds left after his gifts to others;  </a:t>
            </a:r>
            <a:endParaRPr lang="en-US" sz="4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114859"/>
            <a:ext cx="871537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</a:rPr>
              <a:t>He decided to give it to his new wife as a wedding present. </a:t>
            </a:r>
          </a:p>
        </p:txBody>
      </p:sp>
      <p:pic>
        <p:nvPicPr>
          <p:cNvPr id="3074" name="Picture 2" descr="Image result for C.T. Studd">
            <a:extLst>
              <a:ext uri="{FF2B5EF4-FFF2-40B4-BE49-F238E27FC236}">
                <a16:creationId xmlns:a16="http://schemas.microsoft.com/office/drawing/2014/main" id="{54C53ED7-55AC-4382-A629-391C288EE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t="4269" r="26103" b="67980"/>
          <a:stretch/>
        </p:blipFill>
        <p:spPr bwMode="auto">
          <a:xfrm>
            <a:off x="9753601" y="4358632"/>
            <a:ext cx="2438400" cy="250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710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9437" y="3960203"/>
            <a:ext cx="12310873" cy="24293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5062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062" b="1" i="1" dirty="0">
                <a:solidFill>
                  <a:srgbClr val="000099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“If Jesus Christ be God and died for me,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5062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then no sacrifice is too great for me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5062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to give for Him.”    </a:t>
            </a:r>
            <a:r>
              <a:rPr lang="en-US" sz="506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 </a:t>
            </a:r>
            <a:r>
              <a:rPr lang="en-US" sz="5062" b="1" i="1" dirty="0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CT. </a:t>
            </a:r>
            <a:r>
              <a:rPr lang="en-US" sz="5062" b="1" i="1" dirty="0" err="1">
                <a:solidFill>
                  <a:schemeClr val="bg1"/>
                </a:solidFill>
                <a:latin typeface="Gentium Plus" panose="02000503060000020004" pitchFamily="2" charset="0"/>
                <a:ea typeface="Gentium Plus" panose="02000503060000020004" pitchFamily="2" charset="0"/>
                <a:cs typeface="Gentium Plus" panose="02000503060000020004" pitchFamily="2" charset="0"/>
              </a:rPr>
              <a:t>Studd</a:t>
            </a:r>
            <a:endParaRPr lang="en-US" sz="1500" b="1" i="1" kern="0" dirty="0">
              <a:solidFill>
                <a:schemeClr val="bg1"/>
              </a:solidFill>
              <a:latin typeface="Calibri" panose="020F0502020204030204" pitchFamily="34" charset="0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6" y="-72702"/>
            <a:ext cx="2786337" cy="3091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1993" y="105"/>
            <a:ext cx="8929688" cy="396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algn="ctr"/>
            <a:r>
              <a:rPr lang="en-US" sz="5062" b="1" dirty="0">
                <a:solidFill>
                  <a:schemeClr val="bg1"/>
                </a:solidFill>
                <a:latin typeface="Calibri" panose="020F0502020204030204" pitchFamily="34" charset="0"/>
              </a:rPr>
              <a:t>Priscilla Livingstone Stewart was as sure of God as her husband.</a:t>
            </a:r>
          </a:p>
          <a:p>
            <a:pPr algn="ctr"/>
            <a:r>
              <a:rPr lang="en-US" sz="5062" b="1" dirty="0">
                <a:solidFill>
                  <a:schemeClr val="bg1"/>
                </a:solidFill>
                <a:latin typeface="Calibri" panose="020F0502020204030204" pitchFamily="34" charset="0"/>
              </a:rPr>
              <a:t>She determined to "start clear" at her wedding and gave that sum away, too! </a:t>
            </a:r>
          </a:p>
        </p:txBody>
      </p:sp>
    </p:spTree>
    <p:extLst>
      <p:ext uri="{BB962C8B-B14F-4D97-AF65-F5344CB8AC3E}">
        <p14:creationId xmlns:p14="http://schemas.microsoft.com/office/powerpoint/2010/main" val="2820518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1"/>
          <a:stretch/>
        </p:blipFill>
        <p:spPr>
          <a:xfrm>
            <a:off x="8887" y="105"/>
            <a:ext cx="7125916" cy="41280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843975"/>
            <a:ext cx="614362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r>
              <a:rPr lang="en-US" sz="3750" b="1" dirty="0">
                <a:solidFill>
                  <a:schemeClr val="tx1"/>
                </a:solidFill>
              </a:rPr>
              <a:t>The Home he grew up in.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5"/>
          <a:stretch/>
        </p:blipFill>
        <p:spPr>
          <a:xfrm>
            <a:off x="6934200" y="1643"/>
            <a:ext cx="5437054" cy="28234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09477" y="2992616"/>
            <a:ext cx="6286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</a:rPr>
              <a:t>His home in Africa</a:t>
            </a:r>
            <a:r>
              <a:rPr lang="en-US" sz="1125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001" y="4128183"/>
            <a:ext cx="4572000" cy="26894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algn="ctr"/>
            <a:r>
              <a:rPr lang="en-US" sz="421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“Some want to live within the sound of church or chapel bell;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0834D-9185-27D4-A21D-ECAAF6D001D0}"/>
              </a:ext>
            </a:extLst>
          </p:cNvPr>
          <p:cNvSpPr txBox="1"/>
          <p:nvPr/>
        </p:nvSpPr>
        <p:spPr>
          <a:xfrm>
            <a:off x="4572000" y="4572000"/>
            <a:ext cx="747282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68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/>
                <a:cs typeface="Times New Roman" panose="02020603050405020304" pitchFamily="18" charset="0"/>
              </a:rPr>
              <a:t>I want to run a rescue shop,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/>
                <a:cs typeface="Times New Roman" panose="02020603050405020304" pitchFamily="18" charset="0"/>
              </a:rPr>
              <a:t>within a yard of Hell!”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53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81000"/>
            <a:ext cx="8963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passage uses Jesus as our Great example.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 8:9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395B7-E6AB-D663-4385-B0A8A8A41D61}"/>
              </a:ext>
            </a:extLst>
          </p:cNvPr>
          <p:cNvSpPr txBox="1"/>
          <p:nvPr/>
        </p:nvSpPr>
        <p:spPr>
          <a:xfrm>
            <a:off x="76200" y="2151727"/>
            <a:ext cx="1213912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4400" b="1" i="1" dirty="0">
                <a:solidFill>
                  <a:srgbClr val="FF0000"/>
                </a:solidFill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know the grace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our Lord Jesus Christ, that, though he was rich, yet for your sakes he became poor,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through his poverty might be rich.”</a:t>
            </a:r>
          </a:p>
          <a:p>
            <a:pPr algn="ctr">
              <a:spcBef>
                <a:spcPts val="12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9:15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Thanks be unto God for his unspeakable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(indescribable)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gift!” </a:t>
            </a:r>
            <a:endParaRPr lang="en-US" sz="4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8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9010" y="535869"/>
            <a:ext cx="11893981" cy="8715375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5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Two little lines I heard one day,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5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Traveling along life’s busy way;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5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Bringing conviction to my heart,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5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from my mind would not depart;</a:t>
            </a:r>
          </a:p>
          <a:p>
            <a:pPr marL="0" indent="0" algn="ctr">
              <a:spcBef>
                <a:spcPts val="1125"/>
              </a:spcBef>
              <a:spcAft>
                <a:spcPts val="0"/>
              </a:spcAft>
              <a:buNone/>
            </a:pPr>
            <a:r>
              <a:rPr lang="en-US" sz="5625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Only one life, ’twill soon be past,  </a:t>
            </a:r>
          </a:p>
          <a:p>
            <a:pPr marL="0" indent="0" algn="ctr">
              <a:spcBef>
                <a:spcPts val="1125"/>
              </a:spcBef>
              <a:spcAft>
                <a:spcPts val="0"/>
              </a:spcAft>
              <a:buNone/>
            </a:pPr>
            <a:r>
              <a:rPr lang="en-US" sz="5625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Only what’s done for Christ will last.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4954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020" y="321563"/>
            <a:ext cx="11893981" cy="8715375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marL="0" indent="0" algn="ctr">
              <a:spcBef>
                <a:spcPts val="1125"/>
              </a:spcBef>
              <a:spcAft>
                <a:spcPts val="0"/>
              </a:spcAft>
              <a:buNone/>
            </a:pPr>
            <a:r>
              <a:rPr lang="en-US" sz="5062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Only one life, yes only one,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62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Soon will its fleeting hours be done;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62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Then, in ‘that day’ my Lord to meet,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62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stand before His Judgement seat;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5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Only one life, ’twill soon be past,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5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Only what’s done for Christ will last.</a:t>
            </a:r>
          </a:p>
          <a:p>
            <a:pPr marL="4465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226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6162" y="-20502"/>
            <a:ext cx="12108287" cy="8715375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56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Only one life, the still small voice,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56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Gently pleads </a:t>
            </a:r>
            <a:r>
              <a:rPr lang="en-US" sz="5625" b="1" i="1" u="sng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for a better choice</a:t>
            </a:r>
            <a:r>
              <a:rPr lang="en-US" sz="56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56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Bidding me selfish aims to leave,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56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And to God’s holy will to cleave;</a:t>
            </a:r>
          </a:p>
          <a:p>
            <a:pPr marL="0" indent="0" algn="ctr">
              <a:spcBef>
                <a:spcPts val="1125"/>
              </a:spcBef>
              <a:spcAft>
                <a:spcPts val="0"/>
              </a:spcAft>
              <a:buSzTx/>
              <a:buNone/>
            </a:pPr>
            <a:r>
              <a:rPr lang="en-US" sz="5625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Only one life, ’twill soon be past,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5625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Only what’s done for Christ will last.</a:t>
            </a:r>
          </a:p>
          <a:p>
            <a:pPr marL="4465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7503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433" y="267987"/>
            <a:ext cx="12269016" cy="8715375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charset="0"/>
                <a:ea typeface="ヒラギノ角ゴ ProN W3" pitchFamily="-128" charset="-128"/>
                <a:cs typeface="+mn-cs"/>
                <a:sym typeface="Arial" charset="0"/>
              </a:defRPr>
            </a:lvl9pPr>
          </a:lstStyle>
          <a:p>
            <a:pPr marL="0" indent="0" algn="ctr">
              <a:spcBef>
                <a:spcPts val="1125"/>
              </a:spcBef>
              <a:spcAft>
                <a:spcPts val="0"/>
              </a:spcAft>
              <a:buSzTx/>
              <a:buNone/>
            </a:pPr>
            <a:r>
              <a:rPr lang="en-US" sz="56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Only one life, a few brief years,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5625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Each with its burdens, hopes, and fears;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56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Each with its claims I must fulfill,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56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living for self or in His will;</a:t>
            </a:r>
          </a:p>
          <a:p>
            <a:pPr marL="0" indent="0" algn="ctr">
              <a:spcBef>
                <a:spcPts val="1125"/>
              </a:spcBef>
              <a:spcAft>
                <a:spcPts val="0"/>
              </a:spcAft>
              <a:buSzTx/>
              <a:buNone/>
            </a:pPr>
            <a:r>
              <a:rPr lang="en-US" sz="5625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Only one life, ’twill soon be past,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5625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Only what’s done for Christ will last.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5625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C.T. </a:t>
            </a:r>
            <a:r>
              <a:rPr lang="en-US" sz="5625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Studd</a:t>
            </a:r>
            <a:endParaRPr lang="en-US" sz="5625" b="1" i="1" kern="12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4465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7976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10363200" cy="1371600"/>
          </a:xfrm>
          <a:ln/>
        </p:spPr>
        <p:txBody>
          <a:bodyPr vert="horz" wrap="square" lIns="0" tIns="0" rIns="81279" bIns="0" numCol="1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sz="4800" dirty="0"/>
              <a:t>What are you willing to do </a:t>
            </a:r>
            <a:r>
              <a:rPr lang="en-US" altLang="en-US" sz="6000" dirty="0"/>
              <a:t>that will outlive you?</a:t>
            </a:r>
            <a:endParaRPr lang="en-US" altLang="en-US" sz="480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610600" cy="4572000"/>
          </a:xfrm>
          <a:ln/>
        </p:spPr>
        <p:txBody>
          <a:bodyPr vert="horz" wrap="square" lIns="50800" tIns="50800" rIns="233680" bIns="50800" numCol="1" anchor="t" anchorCtr="0" compatLnSpc="1">
            <a:prstTxWarp prst="textNoShape">
              <a:avLst/>
            </a:prstTxWarp>
          </a:bodyPr>
          <a:lstStyle/>
          <a:p>
            <a:pPr marL="782638" indent="-742950">
              <a:buAutoNum type="arabicPeriod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Become an Encourager/builder by investing in others!</a:t>
            </a:r>
          </a:p>
          <a:p>
            <a:pPr marL="782638" indent="-742950">
              <a:buAutoNum type="arabicPeriod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Sacrifice Earth’s temporary </a:t>
            </a:r>
          </a:p>
          <a:p>
            <a:pPr marL="39688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“wood, hay, stubble”</a:t>
            </a:r>
          </a:p>
          <a:p>
            <a:pPr marL="39688" indent="0"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God’s eternal</a:t>
            </a:r>
          </a:p>
          <a:p>
            <a:pPr marL="39688" indent="0"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“Gold, Silver, precious stones”</a:t>
            </a:r>
          </a:p>
          <a:p>
            <a:pPr marL="39688" indent="0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 Cor. 3:10-15</a:t>
            </a:r>
          </a:p>
          <a:p>
            <a:pPr marL="782638" indent="-742950">
              <a:buAutoNum type="arabicPeriod"/>
            </a:pP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39259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8610600" cy="1371600"/>
          </a:xfrm>
          <a:ln/>
        </p:spPr>
        <p:txBody>
          <a:bodyPr vert="horz" wrap="square" lIns="0" tIns="0" rIns="81279" bIns="0" numCol="1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sz="4800" dirty="0"/>
              <a:t>Jenny’s pearls</a:t>
            </a:r>
          </a:p>
        </p:txBody>
      </p:sp>
      <p:pic>
        <p:nvPicPr>
          <p:cNvPr id="3074" name="Picture 2" descr="The Girl, The Dad, And the Pearls – Good Night, Good Day, and God Bless!">
            <a:extLst>
              <a:ext uri="{FF2B5EF4-FFF2-40B4-BE49-F238E27FC236}">
                <a16:creationId xmlns:a16="http://schemas.microsoft.com/office/drawing/2014/main" id="{F793B101-0984-8C30-C46E-5D3A3B78C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r="5185" b="30417"/>
          <a:stretch/>
        </p:blipFill>
        <p:spPr bwMode="auto">
          <a:xfrm>
            <a:off x="3785154" y="2085975"/>
            <a:ext cx="46482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3400D3-3F1D-4008-DD70-4A95C64FC2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7"/>
          <a:stretch/>
        </p:blipFill>
        <p:spPr>
          <a:xfrm>
            <a:off x="0" y="3304720"/>
            <a:ext cx="3771900" cy="355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05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381000"/>
            <a:ext cx="94970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God’s Grace than enables us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recognize and respond to God”!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395B7-E6AB-D663-4385-B0A8A8A41D61}"/>
              </a:ext>
            </a:extLst>
          </p:cNvPr>
          <p:cNvSpPr txBox="1"/>
          <p:nvPr/>
        </p:nvSpPr>
        <p:spPr>
          <a:xfrm>
            <a:off x="24881" y="2209800"/>
            <a:ext cx="1213912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2 Cor 8:1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do you to wit of the grace of God bestowed on the churches of Macedonia…” 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“Grace” (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charis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used 7 times in 2 Cor 8,9!</a:t>
            </a:r>
          </a:p>
          <a:p>
            <a:pPr algn="ctr"/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divine influence upon the heart, </a:t>
            </a:r>
          </a:p>
          <a:p>
            <a:pPr algn="ctr"/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its reflection in the life; </a:t>
            </a:r>
          </a:p>
          <a:p>
            <a:pPr algn="ctr"/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including gratitude”</a:t>
            </a:r>
          </a:p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Strong's Greek &amp; Hebrew Dictionary.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"/>
          <a:stretch/>
        </p:blipFill>
        <p:spPr>
          <a:xfrm>
            <a:off x="95381" y="2921911"/>
            <a:ext cx="6022390" cy="3918983"/>
          </a:xfrm>
          <a:effectLst>
            <a:softEdge rad="203200"/>
          </a:effectLst>
        </p:spPr>
      </p:pic>
      <p:sp>
        <p:nvSpPr>
          <p:cNvPr id="2" name="Rectangle 1"/>
          <p:cNvSpPr/>
          <p:nvPr/>
        </p:nvSpPr>
        <p:spPr>
          <a:xfrm>
            <a:off x="6096000" y="2752904"/>
            <a:ext cx="571241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“as my Father hath sent me,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so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send I you.”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also 2 Cor 5:20.21)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381000"/>
            <a:ext cx="8963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Missionary is someone who’s </a:t>
            </a:r>
          </a:p>
          <a:p>
            <a:pPr algn="ctr"/>
            <a:r>
              <a:rPr lang="en-US" sz="4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 sent on a mission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FE35D-3404-DC9E-789B-0D0DD4FF0059}"/>
              </a:ext>
            </a:extLst>
          </p:cNvPr>
          <p:cNvSpPr txBox="1"/>
          <p:nvPr/>
        </p:nvSpPr>
        <p:spPr>
          <a:xfrm>
            <a:off x="2590800" y="2009901"/>
            <a:ext cx="9573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Jesus is our Great Example!  Jn 20:21</a:t>
            </a:r>
          </a:p>
        </p:txBody>
      </p:sp>
    </p:spTree>
    <p:extLst>
      <p:ext uri="{BB962C8B-B14F-4D97-AF65-F5344CB8AC3E}">
        <p14:creationId xmlns:p14="http://schemas.microsoft.com/office/powerpoint/2010/main" val="21965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76600" y="2480153"/>
            <a:ext cx="7924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you ever wondered what motivates someone to leave the comforts and conveniences of home to endure the ordeal of Preparation, Deputation, and then Separation from Family, Familiarity, and Friends? 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74" y="-34447"/>
            <a:ext cx="2525826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533400" y="1960600"/>
            <a:ext cx="10896600" cy="3429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Barnabas was one of the first “Missionaries”.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“sent” to Antioch.  Acts 11:19-25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“sent” to Asia minor.  Acts 13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“sent” to Cyprus.  Acts 15:39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1" y="381001"/>
            <a:ext cx="86528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“as my Father hath sent me,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so send I you.” </a:t>
            </a:r>
            <a:r>
              <a:rPr lang="en-US" sz="2800" b="1" dirty="0" err="1"/>
              <a:t>Jn</a:t>
            </a:r>
            <a:r>
              <a:rPr lang="en-US" sz="2800" b="1" dirty="0"/>
              <a:t> 20:21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4F9A4-6873-1AFB-C336-3F69FC7933D7}"/>
              </a:ext>
            </a:extLst>
          </p:cNvPr>
          <p:cNvSpPr txBox="1"/>
          <p:nvPr/>
        </p:nvSpPr>
        <p:spPr>
          <a:xfrm>
            <a:off x="190500" y="5029200"/>
            <a:ext cx="11811000" cy="1655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 was “Sent” to </a:t>
            </a:r>
            <a:r>
              <a:rPr lang="en-US" altLang="en-US" sz="4400" b="1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R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eveal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&amp; Reflect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God’s heart!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 Cor. 5:20 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are ambassadors for Christ”</a:t>
            </a: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3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7545" y="2275518"/>
            <a:ext cx="12039600" cy="1769301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They’re ordinary Christians who have recognized God’s “extraordinary” heart and partnered with Him to reach others.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7005" y="472440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533401"/>
            <a:ext cx="9060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Missionaries are not </a:t>
            </a:r>
          </a:p>
          <a:p>
            <a:pPr algn="ctr"/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“Super Saints”!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42" y="3902899"/>
            <a:ext cx="4217213" cy="29551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168" y="4217276"/>
            <a:ext cx="77532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 examining Barnabas’ journey,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 hope to reveal  God’s process for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developing His heart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each of us. </a:t>
            </a:r>
          </a:p>
        </p:txBody>
      </p:sp>
    </p:spTree>
    <p:extLst>
      <p:ext uri="{BB962C8B-B14F-4D97-AF65-F5344CB8AC3E}">
        <p14:creationId xmlns:p14="http://schemas.microsoft.com/office/powerpoint/2010/main" val="7588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800600" y="279400"/>
            <a:ext cx="6934200" cy="1143000"/>
          </a:xfrm>
        </p:spPr>
        <p:txBody>
          <a:bodyPr/>
          <a:lstStyle/>
          <a:p>
            <a:r>
              <a:rPr lang="en-US" altLang="en-US" sz="5400" b="1" dirty="0">
                <a:solidFill>
                  <a:schemeClr val="bg1"/>
                </a:solidFill>
              </a:rPr>
              <a:t>How to Cultivate a Missionary Heart.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267200" y="1676401"/>
            <a:ext cx="76962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Become An </a:t>
            </a:r>
            <a:r>
              <a:rPr lang="en-US" altLang="en-US" sz="4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Encouragement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marL="0" indent="0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Your Church 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4:36 </a:t>
            </a:r>
          </a:p>
          <a:p>
            <a:pPr marL="0" indent="0" algn="ctr"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Joses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who by the apostles was surnamed Barnabas, </a:t>
            </a:r>
          </a:p>
          <a:p>
            <a:pPr marL="0" indent="0" algn="ctr">
              <a:buNone/>
            </a:pP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(which is, being interpreted, 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son of consolation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 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altLang="en-US" b="1" dirty="0" err="1">
                <a:solidFill>
                  <a:schemeClr val="bg1"/>
                </a:solidFill>
              </a:rPr>
              <a:t>Parak’lēsis</a:t>
            </a:r>
            <a:r>
              <a:rPr lang="en-US" altLang="en-US" b="1" dirty="0">
                <a:solidFill>
                  <a:schemeClr val="bg1"/>
                </a:solidFill>
              </a:rPr>
              <a:t>: </a:t>
            </a:r>
            <a:r>
              <a:rPr lang="en-US" altLang="en-US" sz="3600" b="1" dirty="0">
                <a:solidFill>
                  <a:schemeClr val="bg1"/>
                </a:solidFill>
              </a:rPr>
              <a:t>comfort/encouragement</a:t>
            </a:r>
            <a:r>
              <a:rPr lang="en-US" altLang="en-US" sz="3600" dirty="0">
                <a:solidFill>
                  <a:schemeClr val="bg1"/>
                </a:solidFill>
              </a:rPr>
              <a:t>  </a:t>
            </a:r>
            <a:r>
              <a:rPr lang="en-US" altLang="en-US" dirty="0">
                <a:solidFill>
                  <a:schemeClr val="bg1"/>
                </a:solidFill>
              </a:rPr>
              <a:t>(John 14:16)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78288" y="1295400"/>
            <a:ext cx="38841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“as my Father hath sent me,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so send I you.” </a:t>
            </a:r>
          </a:p>
          <a:p>
            <a:pPr algn="ctr"/>
            <a:r>
              <a:rPr lang="en-US" sz="3200" b="1" dirty="0" err="1"/>
              <a:t>Jn</a:t>
            </a:r>
            <a:r>
              <a:rPr lang="en-US" sz="3200" b="1" dirty="0"/>
              <a:t> 20:21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N W3" pitchFamily="-128" charset="-128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2369</Words>
  <Application>Microsoft Office PowerPoint</Application>
  <PresentationFormat>Widescreen</PresentationFormat>
  <Paragraphs>240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Gentium Plus</vt:lpstr>
      <vt:lpstr>Georgia</vt:lpstr>
      <vt:lpstr>Lucida Grande</vt:lpstr>
      <vt:lpstr>Times New Roman</vt:lpstr>
      <vt:lpstr>Wingdings</vt:lpstr>
      <vt:lpstr>Office Theme</vt:lpstr>
      <vt:lpstr>Office Theme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Cultivate a Missionary Heart.</vt:lpstr>
      <vt:lpstr>“So Send I you” Jn 20:21</vt:lpstr>
      <vt:lpstr>PowerPoint Presentation</vt:lpstr>
      <vt:lpstr>1. Become an Encouragement!</vt:lpstr>
      <vt:lpstr>PowerPoint Presentation</vt:lpstr>
      <vt:lpstr>“So Send I you” Jn 20:21</vt:lpstr>
      <vt:lpstr>“So Send I you” Jn 20:21</vt:lpstr>
      <vt:lpstr> 2.  Be Willing To Sacrifice To  Accomplish God’s Will. (Acts 4:37)    </vt:lpstr>
      <vt:lpstr> 2.  Be Willing To Sacrifice To           Accomplish God’s Will. (Acts 4:37)  </vt:lpstr>
      <vt:lpstr>“So Send I you” Jn 20:21</vt:lpstr>
      <vt:lpstr>PowerPoint Presentation</vt:lpstr>
      <vt:lpstr> 2.  Be Willing To Sacrifice To  Accomplish God’s Will. (Acts 4:37)    </vt:lpstr>
      <vt:lpstr>2.Be willing to sacrifice for God.</vt:lpstr>
      <vt:lpstr>C.  Our Resources are a:</vt:lpstr>
      <vt:lpstr>C.  Our Resources are a:</vt:lpstr>
      <vt:lpstr>Mt 16:24-27</vt:lpstr>
      <vt:lpstr>“So Send I you” Jn 20:21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you willing to do that will outlive you?</vt:lpstr>
      <vt:lpstr>Jenny’s pearls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42</cp:revision>
  <dcterms:created xsi:type="dcterms:W3CDTF">2011-05-18T04:35:57Z</dcterms:created>
  <dcterms:modified xsi:type="dcterms:W3CDTF">2022-12-04T00:18:39Z</dcterms:modified>
</cp:coreProperties>
</file>