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notesMasterIdLst>
    <p:notesMasterId r:id="rId30"/>
  </p:notesMasterIdLst>
  <p:sldIdLst>
    <p:sldId id="257" r:id="rId3"/>
    <p:sldId id="258" r:id="rId4"/>
    <p:sldId id="308" r:id="rId5"/>
    <p:sldId id="262" r:id="rId6"/>
    <p:sldId id="260" r:id="rId7"/>
    <p:sldId id="259" r:id="rId8"/>
    <p:sldId id="266" r:id="rId9"/>
    <p:sldId id="271" r:id="rId10"/>
    <p:sldId id="272" r:id="rId11"/>
    <p:sldId id="311" r:id="rId12"/>
    <p:sldId id="305" r:id="rId13"/>
    <p:sldId id="302" r:id="rId14"/>
    <p:sldId id="310" r:id="rId15"/>
    <p:sldId id="304" r:id="rId16"/>
    <p:sldId id="274" r:id="rId17"/>
    <p:sldId id="306" r:id="rId18"/>
    <p:sldId id="276" r:id="rId19"/>
    <p:sldId id="277" r:id="rId20"/>
    <p:sldId id="278" r:id="rId21"/>
    <p:sldId id="275" r:id="rId22"/>
    <p:sldId id="298" r:id="rId23"/>
    <p:sldId id="280" r:id="rId24"/>
    <p:sldId id="279" r:id="rId25"/>
    <p:sldId id="285" r:id="rId26"/>
    <p:sldId id="281" r:id="rId27"/>
    <p:sldId id="309" r:id="rId28"/>
    <p:sldId id="284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C24C9-73F3-45EC-A9E5-976EF726C6A0}" v="103" dt="2022-12-07T18:40:19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6392A-E0F2-47E5-B82C-0A72073B123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F040C-9CFB-49F3-A76D-4D4AFDE1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F040C-9CFB-49F3-A76D-4D4AFDE1DD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1241-39C4-4B46-84A4-8AB31C916CEE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34CB-5BE2-4422-AEE8-61FEB58DF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6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1AF3-0404-4C5C-8C96-2E676F4F9518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935F-35F7-42D9-906A-04F5D0A6B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5960-53E3-4599-89E5-FA3A08A47FB9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729A-1253-4225-B23E-31D6508BC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7FF8F-7315-4694-960D-1271E7BB5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49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3D2D-76E7-448C-B6CC-07B9CED1F968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D56C-8540-43AA-B8F5-8ECF4AF5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7F36-132D-455E-8444-9C3914435C33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9EA8D-C362-49AA-BC64-082FF959C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7DA5-9AEE-43BC-8A88-6DABC51091D1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C09E-FA6F-47E6-9594-9CC049A7A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7E26-1C9B-4AD4-9BE2-8681EB9AAEAE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A2FC-8436-4A5A-BC64-031B25A3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349D-235C-4C11-B37A-5E48FAA372FE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1511-9E4F-4B28-A76E-33EC35D47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C789-43E9-48B1-AFF0-FE9525B58F40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C3827-BE21-43F6-BD51-AC034CE48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9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EE15-DF91-4352-B503-C05F81CF2DB1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3714-CCB7-4B97-85A1-6D9EF3275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09F1A-35A2-4A9D-BCA5-F8F7263CDDBD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0038-448B-427A-94CA-797575A6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515D5-BC4F-4878-BA62-840CAEED9B3E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1C159-1FC3-4E06-9557-13D55B6F2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1" r:id="rId3"/>
    <p:sldLayoutId id="2147483699" r:id="rId4"/>
    <p:sldLayoutId id="214748370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31838"/>
            <a:ext cx="109728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33601"/>
            <a:ext cx="67056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2D82A6-B1C4-4BC0-BDB3-5FEF69A331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5410200" y="2057400"/>
            <a:ext cx="4572000" cy="4064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Missionary Heart.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12199545" cy="4800600"/>
          </a:xfrm>
        </p:spPr>
        <p:txBody>
          <a:bodyPr/>
          <a:lstStyle/>
          <a:p>
            <a:pPr marL="742950" indent="-742950" algn="ctr">
              <a:spcBef>
                <a:spcPts val="0"/>
              </a:spcBef>
              <a:buAutoNum type="arabicPlain" startAt="33"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“So likewise, whosoever he be of you that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forsaketh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apotas’somai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that he hath,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cannot be my disciple.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  Salt is good: but if the salt have lost his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savour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wherewith shall it be seasoned? </a:t>
            </a:r>
          </a:p>
          <a:p>
            <a:pPr marL="742950" indent="-742950" algn="ctr">
              <a:spcBef>
                <a:spcPts val="0"/>
              </a:spcBef>
              <a:buAutoNum type="arabicPlain" startAt="35"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neither fit for the land, nor yet for the dunghill; but men cast it out.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that hath ears to hear, let him hear.”</a:t>
            </a:r>
            <a:endParaRPr lang="en-US" alt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2590800" cy="1295400"/>
          </a:xfrm>
        </p:spPr>
        <p:txBody>
          <a:bodyPr/>
          <a:lstStyle/>
          <a:p>
            <a:r>
              <a:rPr lang="en-US" altLang="en-US" sz="3600" b="1" i="1" dirty="0"/>
              <a:t>Luke 14:</a:t>
            </a:r>
            <a:br>
              <a:rPr lang="en-US" altLang="en-US" sz="3600" b="1" i="1" dirty="0"/>
            </a:br>
            <a:r>
              <a:rPr lang="en-US" altLang="en-US" sz="3600" b="1" i="1" dirty="0"/>
              <a:t>33-35 </a:t>
            </a:r>
            <a:endParaRPr lang="en-US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45720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A. Understand Priorities.</a:t>
            </a:r>
          </a:p>
          <a:p>
            <a:r>
              <a:rPr lang="en-US" sz="4400" b="1" dirty="0"/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spoke of “counting the cost”</a:t>
            </a:r>
            <a:r>
              <a:rPr lang="en-US" sz="4400" b="1" i="1" dirty="0"/>
              <a:t>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62400" y="1524001"/>
            <a:ext cx="8229600" cy="51815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 B. Understand Stewardship.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A Steward is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(Mt 25:14-30)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4:1-2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a man so account of us, as of the ministers of Christ,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stewards of the mysteries of God.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Moreover it is required in stewards, that a man be found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trustworthy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-3018" y="1527773"/>
            <a:ext cx="411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“Seek ye first the kingdom of God..”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6:33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210800" cy="1417638"/>
          </a:xfrm>
          <a:solidFill>
            <a:schemeClr val="tx1"/>
          </a:solidFill>
        </p:spPr>
        <p:txBody>
          <a:bodyPr/>
          <a:lstStyle/>
          <a:p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2.  Be Willing To </a:t>
            </a:r>
            <a:r>
              <a:rPr lang="en-US" b="1" i="1" dirty="0">
                <a:solidFill>
                  <a:srgbClr val="FFFF00"/>
                </a:solidFill>
              </a:rPr>
              <a:t>Sacrifice </a:t>
            </a:r>
            <a:r>
              <a:rPr lang="en-US" b="1" i="1" u="sng" dirty="0">
                <a:solidFill>
                  <a:srgbClr val="FFC000"/>
                </a:solidFill>
              </a:rPr>
              <a:t>(prioritize)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To Accomplish God’s Will. (Acts 4:37)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431780"/>
            <a:ext cx="2209800" cy="1295400"/>
          </a:xfrm>
        </p:spPr>
        <p:txBody>
          <a:bodyPr/>
          <a:lstStyle/>
          <a:p>
            <a:r>
              <a:rPr lang="en-US" altLang="en-US" sz="2800" b="1" i="1" dirty="0"/>
              <a:t>Mt 25:14-30</a:t>
            </a:r>
            <a:endParaRPr lang="en-US" alt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973309" y="305527"/>
            <a:ext cx="922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A Steward is a manager!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25:14-30)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“Well done good and faithful servant”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9894C-A3CE-83DE-5BC8-F3FF8C3A6CD4}"/>
              </a:ext>
            </a:extLst>
          </p:cNvPr>
          <p:cNvSpPr txBox="1"/>
          <p:nvPr/>
        </p:nvSpPr>
        <p:spPr>
          <a:xfrm>
            <a:off x="1219200" y="1727180"/>
            <a:ext cx="12078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The early Church “got this”.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4:32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875DA-4DEA-4E68-9EE2-F809BB6F2E59}"/>
              </a:ext>
            </a:extLst>
          </p:cNvPr>
          <p:cNvSpPr txBox="1"/>
          <p:nvPr/>
        </p:nvSpPr>
        <p:spPr>
          <a:xfrm>
            <a:off x="152400" y="2494899"/>
            <a:ext cx="120396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multitude of  them that believed were of one heart: neither said any of them that ought of the things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he possessed was his own…”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  Barnabas “got this” 4:37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Barnabas…Having land, sold it, and brought the money, &amp; laid it at the apostles' feet.”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4) Someday we’ll all “get this”.  Rev. 4:11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Cor 3:9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“we’re laborers together with God”</a:t>
            </a:r>
          </a:p>
        </p:txBody>
      </p:sp>
    </p:spTree>
    <p:extLst>
      <p:ext uri="{BB962C8B-B14F-4D97-AF65-F5344CB8AC3E}">
        <p14:creationId xmlns:p14="http://schemas.microsoft.com/office/powerpoint/2010/main" val="18607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11963400" cy="457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that is faithful in that which is least is faithful also in much: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that is unjust in the least is unjust also in much.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If therefore ye have not been faithful in the unrighteous mammon, who will commit to your trust the true riches?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ye have not been faithful in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which is another man’s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shall give you that which is your own?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servant can serve two masters: 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 cannot serve God and mammon. “  </a:t>
            </a: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16:10-15</a:t>
            </a:r>
          </a:p>
          <a:p>
            <a:pPr marL="0" indent="0" algn="ctr">
              <a:buNone/>
            </a:pP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0100" y="685801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 err="1"/>
              <a:t>Jn</a:t>
            </a:r>
            <a:r>
              <a:rPr lang="en-US" altLang="en-US" sz="2800" b="1" dirty="0"/>
              <a:t> 20:21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609601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resources are a both a “Trust” and a “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”!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(Mt 25)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7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114800" y="1233551"/>
            <a:ext cx="8229600" cy="5181599"/>
          </a:xfrm>
        </p:spPr>
        <p:txBody>
          <a:bodyPr/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an encouragement</a:t>
            </a:r>
          </a:p>
          <a:p>
            <a:pPr marL="914400" indent="-914400">
              <a:spcBef>
                <a:spcPts val="0"/>
              </a:spcBef>
              <a:buAutoNum type="arabicPeriod"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Sacrifice (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Prioritize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order to partner with God.</a:t>
            </a:r>
          </a:p>
          <a:p>
            <a:pPr marL="914400" indent="-914400">
              <a:spcBef>
                <a:spcPts val="0"/>
              </a:spcBef>
              <a:buAutoNum type="arabicPeriod"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 in the power of God to 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lives!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in the Transformation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Business.  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Cor 3:18; 5:17)</a:t>
            </a:r>
            <a:endParaRPr lang="en-US" alt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-152400"/>
            <a:ext cx="7543800" cy="1417638"/>
          </a:xfrm>
          <a:noFill/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Barnabas was willing to: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F8293-C7DB-83E6-E2D1-49D617433AD3}"/>
              </a:ext>
            </a:extLst>
          </p:cNvPr>
          <p:cNvSpPr txBox="1"/>
          <p:nvPr/>
        </p:nvSpPr>
        <p:spPr>
          <a:xfrm>
            <a:off x="0" y="1447800"/>
            <a:ext cx="396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to cultivate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 Missionary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Heart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65652" y="2296536"/>
            <a:ext cx="11873948" cy="463338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Barnabas “Invested” In Others.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He took risks to work with Saul (Paul).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9:26-28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He gave John Mark a 2nd chance.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(Acts 15:37-39)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you currently investing in?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“I’ve never seen God change water into wine,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but I’ve seen him change beer into groceries!”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1333" y="674984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 err="1"/>
              <a:t>Jn</a:t>
            </a:r>
            <a:r>
              <a:rPr lang="en-US" altLang="en-US" sz="2800" b="1" dirty="0"/>
              <a:t> 20:21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B4E29-F962-43F4-BE48-578FBF36A99A}"/>
              </a:ext>
            </a:extLst>
          </p:cNvPr>
          <p:cNvSpPr txBox="1"/>
          <p:nvPr/>
        </p:nvSpPr>
        <p:spPr>
          <a:xfrm>
            <a:off x="3124200" y="228600"/>
            <a:ext cx="9067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Believe God could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Change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Lives!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“he had respect unto the recompense of the reward”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(Heb 11:26)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8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114800" y="1233551"/>
            <a:ext cx="7924800" cy="51815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Expose Himself To What God Is Doing Outside Of His Comfort zone. </a:t>
            </a:r>
          </a:p>
          <a:p>
            <a:pPr marL="742950" indent="-742950">
              <a:spcBef>
                <a:spcPts val="0"/>
              </a:spcBef>
              <a:buAutoNum type="alphaUcPeriod"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Willing To Go On A “Short  Term”  Mission Trip.</a:t>
            </a: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(307 miles)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Acts 11:19-30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-152400"/>
            <a:ext cx="7543800" cy="1417638"/>
          </a:xfrm>
          <a:noFill/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Barnabas was willing to: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F8293-C7DB-83E6-E2D1-49D617433AD3}"/>
              </a:ext>
            </a:extLst>
          </p:cNvPr>
          <p:cNvSpPr txBox="1"/>
          <p:nvPr/>
        </p:nvSpPr>
        <p:spPr>
          <a:xfrm>
            <a:off x="0" y="1447800"/>
            <a:ext cx="396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to cultivate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 Missionary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Heart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560100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11811000" cy="4114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23,24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Who, when he came, and had seen the grace of God, was glad, and exhorted them all, that with purpose of heart they would cleave unto the Lord.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he was a good man, and full of the Holy Ghost and of faith: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much people was added unto the Lord. “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1D747-3532-8083-F508-318C9CA73AAD}"/>
              </a:ext>
            </a:extLst>
          </p:cNvPr>
          <p:cNvSpPr txBox="1"/>
          <p:nvPr/>
        </p:nvSpPr>
        <p:spPr>
          <a:xfrm>
            <a:off x="3124200" y="420255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lphaUcPeriod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Barnabas Was Willing To Go On A “Short Term” Mission Trip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  (307 miles)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            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Acts 11:19-30</a:t>
            </a:r>
          </a:p>
        </p:txBody>
      </p:sp>
    </p:spTree>
    <p:extLst>
      <p:ext uri="{BB962C8B-B14F-4D97-AF65-F5344CB8AC3E}">
        <p14:creationId xmlns:p14="http://schemas.microsoft.com/office/powerpoint/2010/main" val="28259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11734800" cy="4114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Vs 25,26 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departed Barnabas to Tarsus, for to seek Saul: …brought him unto Antioch. 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disciples were called Christians first in Antioch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He discipled Saul (Paul) who later replaced him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as the leader.  (Acts 13:1)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2) He had John the Baptist’s attitude:  John 3:30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“He must increase, but I must decrease.”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2983" y="180826"/>
            <a:ext cx="8839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742950" indent="-742950">
              <a:buAutoNum type="arabicPeriod" startAt="4"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Expose Himself To What God Is Doing </a:t>
            </a:r>
          </a:p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Outside Of His Comfort zone.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88AF1-D054-FD80-E763-656C82BB1606}"/>
              </a:ext>
            </a:extLst>
          </p:cNvPr>
          <p:cNvSpPr txBox="1"/>
          <p:nvPr/>
        </p:nvSpPr>
        <p:spPr>
          <a:xfrm>
            <a:off x="3048000" y="1504265"/>
            <a:ext cx="9043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B.  He Was Willing To “Share The Load”.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42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3900" y="609600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2224612"/>
            <a:ext cx="11811000" cy="249978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Became instrumental in raising funds for others.  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11:27-30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the disciples, every man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his ability,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determined to send relief unto the brethren which dwelt in Judaea: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68711"/>
            <a:ext cx="8839200" cy="20005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Barnabas was willing to:</a:t>
            </a:r>
          </a:p>
          <a:p>
            <a:pPr marL="742950" indent="-742950">
              <a:buAutoNum type="arabicPeriod" startAt="4"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Expose Himself To What God Is Doing </a:t>
            </a:r>
          </a:p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Outside Of His Comfort zone.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76207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also they did, and sent it …</a:t>
            </a:r>
          </a:p>
          <a:p>
            <a:pPr algn="ctr">
              <a:spcBef>
                <a:spcPts val="0"/>
              </a:spcBef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hands of Barnabas and Saul.”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215728"/>
            <a:ext cx="2438400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/>
          <a:stretch/>
        </p:blipFill>
        <p:spPr>
          <a:xfrm>
            <a:off x="27992" y="2362200"/>
            <a:ext cx="6908798" cy="4495800"/>
          </a:xfrm>
          <a:effectLst>
            <a:softEdge rad="203200"/>
          </a:effectLst>
        </p:spPr>
      </p:pic>
      <p:sp>
        <p:nvSpPr>
          <p:cNvPr id="2" name="Rectangle 1"/>
          <p:cNvSpPr/>
          <p:nvPr/>
        </p:nvSpPr>
        <p:spPr>
          <a:xfrm>
            <a:off x="6936789" y="2209800"/>
            <a:ext cx="50266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my Father hath sent me,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so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send I you.”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20:21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381000"/>
            <a:ext cx="8236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missionary is simply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 on a mission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939" y="2224611"/>
            <a:ext cx="12172122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while Barnabas and Saul were ministering in Antioch that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1333" y="64429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/>
              <a:t>Jn 20:21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99" y="4727086"/>
            <a:ext cx="3124201" cy="209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8B3690-0899-A413-86AE-1023053B58E9}"/>
              </a:ext>
            </a:extLst>
          </p:cNvPr>
          <p:cNvSpPr txBox="1"/>
          <p:nvPr/>
        </p:nvSpPr>
        <p:spPr>
          <a:xfrm>
            <a:off x="157370" y="3433527"/>
            <a:ext cx="121721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Acts 13:2-3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“As they ministered to the Lord, the Holy Ghost said, Separate me Barnabas and  Saul for the work whereunto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 called them.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4518C-A974-6E0F-A84A-1F108D2B6F7C}"/>
              </a:ext>
            </a:extLst>
          </p:cNvPr>
          <p:cNvSpPr txBox="1"/>
          <p:nvPr/>
        </p:nvSpPr>
        <p:spPr>
          <a:xfrm>
            <a:off x="3276600" y="5334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5.  Learn to Listen/Respond to God’s Voice  Acts 13:1-4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F8F68-7154-8962-2AE8-E0581F335F96}"/>
              </a:ext>
            </a:extLst>
          </p:cNvPr>
          <p:cNvSpPr txBox="1"/>
          <p:nvPr/>
        </p:nvSpPr>
        <p:spPr>
          <a:xfrm>
            <a:off x="2885792" y="2748729"/>
            <a:ext cx="92962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God called them to be “Missionaries”!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FFBC1-2AAB-C7A0-AFD8-75E17E40E401}"/>
              </a:ext>
            </a:extLst>
          </p:cNvPr>
          <p:cNvSpPr txBox="1"/>
          <p:nvPr/>
        </p:nvSpPr>
        <p:spPr>
          <a:xfrm>
            <a:off x="0" y="5497523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”So they, being sent forth by the Holy Ghost, …preached the word of God”</a:t>
            </a:r>
          </a:p>
        </p:txBody>
      </p:sp>
    </p:spTree>
    <p:extLst>
      <p:ext uri="{BB962C8B-B14F-4D97-AF65-F5344CB8AC3E}">
        <p14:creationId xmlns:p14="http://schemas.microsoft.com/office/powerpoint/2010/main" val="2996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91333" y="64429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/>
              <a:t>Jn 20:21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2CCD7-2E96-5B0D-7C27-FE502995F27E}"/>
              </a:ext>
            </a:extLst>
          </p:cNvPr>
          <p:cNvSpPr txBox="1"/>
          <p:nvPr/>
        </p:nvSpPr>
        <p:spPr>
          <a:xfrm>
            <a:off x="3200400" y="279066"/>
            <a:ext cx="8077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+mn-cs"/>
              </a:rPr>
              <a:t>B. Their obedience resulted in the Gospel reaching Europe </a:t>
            </a:r>
          </a:p>
        </p:txBody>
      </p:sp>
      <p:pic>
        <p:nvPicPr>
          <p:cNvPr id="1028" name="Picture 4" descr="Saint Paul | Life &amp; Missionary Journeys">
            <a:extLst>
              <a:ext uri="{FF2B5EF4-FFF2-40B4-BE49-F238E27FC236}">
                <a16:creationId xmlns:a16="http://schemas.microsoft.com/office/drawing/2014/main" id="{EFB9E5D3-2D4A-AF17-036B-5DE87598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9" y="2286000"/>
            <a:ext cx="77724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728EE6-BE50-CDCD-9F1B-A1CBDBD3D07A}"/>
              </a:ext>
            </a:extLst>
          </p:cNvPr>
          <p:cNvSpPr txBox="1"/>
          <p:nvPr/>
        </p:nvSpPr>
        <p:spPr>
          <a:xfrm>
            <a:off x="6934200" y="4224445"/>
            <a:ext cx="61020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(and eventually America)!</a:t>
            </a:r>
          </a:p>
        </p:txBody>
      </p:sp>
    </p:spTree>
    <p:extLst>
      <p:ext uri="{BB962C8B-B14F-4D97-AF65-F5344CB8AC3E}">
        <p14:creationId xmlns:p14="http://schemas.microsoft.com/office/powerpoint/2010/main" val="1332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2224611"/>
            <a:ext cx="12192000" cy="46333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Purpose to be an encouragement.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for ways to Lift up others!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(</a:t>
            </a:r>
            <a:r>
              <a:rPr lang="en-US" alt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emails, phone, letters, visits)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 willing to Sacrifice the temporary for the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Eternal.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Consider “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Downsizing” to “Do More” for God!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3810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develop into a “World Class Christian”…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1333" y="665199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/>
              <a:t>Jn 20:21</a:t>
            </a:r>
          </a:p>
        </p:txBody>
      </p:sp>
    </p:spTree>
    <p:extLst>
      <p:ext uri="{BB962C8B-B14F-4D97-AF65-F5344CB8AC3E}">
        <p14:creationId xmlns:p14="http://schemas.microsoft.com/office/powerpoint/2010/main" val="22533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628756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 err="1"/>
              <a:t>Jn</a:t>
            </a:r>
            <a:r>
              <a:rPr lang="en-US" altLang="en-US" sz="2800" b="1" dirty="0"/>
              <a:t> 20:21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11582400" cy="463338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Expose Yourself To What God Is Doing outside 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Of your Comfort zone.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missions newsletters,  take missions trips, visit a Crisis Pregnancy Center, Prison, or Rescue Mission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381000"/>
            <a:ext cx="8915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3. Believe in God’s power to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         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change lives!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Invest in others! </a:t>
            </a:r>
          </a:p>
        </p:txBody>
      </p:sp>
    </p:spTree>
    <p:extLst>
      <p:ext uri="{BB962C8B-B14F-4D97-AF65-F5344CB8AC3E}">
        <p14:creationId xmlns:p14="http://schemas.microsoft.com/office/powerpoint/2010/main" val="1907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91333" y="675138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 err="1"/>
              <a:t>Jn</a:t>
            </a:r>
            <a:r>
              <a:rPr lang="en-US" altLang="en-US" sz="2800" b="1" dirty="0"/>
              <a:t> 20:21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2224611"/>
            <a:ext cx="11582400" cy="46333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Learn to “Listen” for (and to) God’s Voice. Acts 13:3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they ministered to the Lord </a:t>
            </a:r>
            <a:r>
              <a:rPr lang="en-US" alt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(Master)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Holy Ghost said, separate me Barnabas…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work whereunto I have called them”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heard the voice of the Lord…who will go for us?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said I, “Here I am, Send Me!”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6:8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3810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develop into a “World Class Christian”… </a:t>
            </a:r>
          </a:p>
        </p:txBody>
      </p:sp>
    </p:spTree>
    <p:extLst>
      <p:ext uri="{BB962C8B-B14F-4D97-AF65-F5344CB8AC3E}">
        <p14:creationId xmlns:p14="http://schemas.microsoft.com/office/powerpoint/2010/main" val="2653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78"/>
            <a:ext cx="1219200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convinces us that we are unusable and  keeps us so preoccupied with the cares of this world,</a:t>
            </a:r>
          </a:p>
          <a:p>
            <a:pPr algn="ctr">
              <a:spcBef>
                <a:spcPts val="0"/>
              </a:spcBef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fail to invest in eternity. (Mark 4:19)</a:t>
            </a:r>
          </a:p>
        </p:txBody>
      </p:sp>
      <p:pic>
        <p:nvPicPr>
          <p:cNvPr id="1026" name="Picture 2" descr="The pilgrim's progress from this world to that which is to come. INNOCENT..  ?A man that could look no way but downwards, with a muck-rake In his hand.  RECEPTION AT THE">
            <a:extLst>
              <a:ext uri="{FF2B5EF4-FFF2-40B4-BE49-F238E27FC236}">
                <a16:creationId xmlns:a16="http://schemas.microsoft.com/office/drawing/2014/main" id="{BD2A7DB9-CD75-19CD-0FF3-2675886E1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5185"/>
          <a:stretch/>
        </p:blipFill>
        <p:spPr bwMode="auto">
          <a:xfrm>
            <a:off x="8382000" y="1774204"/>
            <a:ext cx="3933825" cy="508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BE3DF-5904-44BF-BFD0-4C37CBD9ED83}"/>
              </a:ext>
            </a:extLst>
          </p:cNvPr>
          <p:cNvSpPr txBox="1"/>
          <p:nvPr/>
        </p:nvSpPr>
        <p:spPr>
          <a:xfrm>
            <a:off x="8458200" y="619179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1678</a:t>
            </a:r>
          </a:p>
        </p:txBody>
      </p:sp>
      <p:pic>
        <p:nvPicPr>
          <p:cNvPr id="1028" name="Picture 4" descr="The Pilgrim's Progress, Exclusive DVD - Christianbook.com">
            <a:extLst>
              <a:ext uri="{FF2B5EF4-FFF2-40B4-BE49-F238E27FC236}">
                <a16:creationId xmlns:a16="http://schemas.microsoft.com/office/drawing/2014/main" id="{466F518E-82F9-BB9D-FB7D-42ED219CF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204"/>
            <a:ext cx="3352800" cy="51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78FC29-6019-D7F3-90F5-9BBF2ADA6284}"/>
              </a:ext>
            </a:extLst>
          </p:cNvPr>
          <p:cNvSpPr txBox="1"/>
          <p:nvPr/>
        </p:nvSpPr>
        <p:spPr>
          <a:xfrm>
            <a:off x="3352800" y="1774204"/>
            <a:ext cx="518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John Bunyan’s classic “Pilgrim’s Progress” was written while he was imprisoned (1661-1673) for being a Baptist preacher.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scene called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Muckraker”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home of the “Interpreter”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0544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520205" y="1387477"/>
            <a:ext cx="8382000" cy="20225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 up for yourselves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treasures in heaven.”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where your treasure is,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there shall your heart be.”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often does Jesus try to redirect our own focus away from the “muck” of this world and toward eternity?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1284256"/>
            <a:ext cx="4343400" cy="5588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A8E32-497B-8A07-4981-EF704307BE4E}"/>
              </a:ext>
            </a:extLst>
          </p:cNvPr>
          <p:cNvSpPr txBox="1"/>
          <p:nvPr/>
        </p:nvSpPr>
        <p:spPr>
          <a:xfrm>
            <a:off x="152399" y="4316361"/>
            <a:ext cx="76200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exchange  your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“wood, hay, and stubble”,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God’s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“Gold, Silver, and Precious stones”?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3:12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D4303-0D86-42DD-B286-99FB27899BE6}"/>
              </a:ext>
            </a:extLst>
          </p:cNvPr>
          <p:cNvSpPr txBox="1"/>
          <p:nvPr/>
        </p:nvSpPr>
        <p:spPr>
          <a:xfrm>
            <a:off x="533400" y="1198420"/>
            <a:ext cx="655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Mt. 6:20,21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1478" y="604592"/>
            <a:ext cx="1905000" cy="1295400"/>
          </a:xfrm>
        </p:spPr>
        <p:txBody>
          <a:bodyPr/>
          <a:lstStyle/>
          <a:p>
            <a:r>
              <a:rPr lang="en-US" altLang="en-US" b="1" dirty="0"/>
              <a:t>Mt. 25:21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70" y="-25004"/>
            <a:ext cx="12170229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you imagine the interest on the investment Barnabas has earned because of his “supporting role” in the lives of so many?    (1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2:9)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A97F2-E921-CBF5-BD04-B4EB541D1278}"/>
              </a:ext>
            </a:extLst>
          </p:cNvPr>
          <p:cNvSpPr txBox="1"/>
          <p:nvPr/>
        </p:nvSpPr>
        <p:spPr>
          <a:xfrm>
            <a:off x="43541" y="2286000"/>
            <a:ext cx="87194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“Well done, thou good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(beneficial)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faithful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servant: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hast been faithful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(trustworthy)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a few things,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make thee ruler over many things: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enter thou into the joy of thy lord.”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25:21  </a:t>
            </a:r>
          </a:p>
        </p:txBody>
      </p:sp>
      <p:pic>
        <p:nvPicPr>
          <p:cNvPr id="1026" name="Picture 2" descr="Well Done My Good And Faithful Servant – No Longer I">
            <a:extLst>
              <a:ext uri="{FF2B5EF4-FFF2-40B4-BE49-F238E27FC236}">
                <a16:creationId xmlns:a16="http://schemas.microsoft.com/office/drawing/2014/main" id="{59BABCCE-800E-E2DE-4B81-AA8B35A0E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8"/>
          <a:stretch/>
        </p:blipFill>
        <p:spPr bwMode="auto">
          <a:xfrm>
            <a:off x="8817418" y="2209800"/>
            <a:ext cx="3450782" cy="46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13F7C3-06BA-C463-62B4-1ECC66F47867}"/>
              </a:ext>
            </a:extLst>
          </p:cNvPr>
          <p:cNvSpPr txBox="1"/>
          <p:nvPr/>
        </p:nvSpPr>
        <p:spPr>
          <a:xfrm>
            <a:off x="9525000" y="220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 Cor. 5:10</a:t>
            </a:r>
          </a:p>
        </p:txBody>
      </p:sp>
    </p:spTree>
    <p:extLst>
      <p:ext uri="{BB962C8B-B14F-4D97-AF65-F5344CB8AC3E}">
        <p14:creationId xmlns:p14="http://schemas.microsoft.com/office/powerpoint/2010/main" val="40570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32522" y="2743200"/>
            <a:ext cx="9871213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20  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then we are ambassadors for Christ, as though God did beseech you by us: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C7ED3-E6D6-4DA8-24C4-E6C20A1D354D}"/>
              </a:ext>
            </a:extLst>
          </p:cNvPr>
          <p:cNvSpPr txBox="1"/>
          <p:nvPr/>
        </p:nvSpPr>
        <p:spPr>
          <a:xfrm>
            <a:off x="76200" y="-76200"/>
            <a:ext cx="1215721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5:19-20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“God was in Christ,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reconciling the world unto himself, 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….and hath committed unto us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word of reconciliation!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C69102-6BAF-C1A0-097F-6423216AD15F}"/>
              </a:ext>
            </a:extLst>
          </p:cNvPr>
          <p:cNvSpPr txBox="1"/>
          <p:nvPr/>
        </p:nvSpPr>
        <p:spPr>
          <a:xfrm>
            <a:off x="76200" y="4098235"/>
            <a:ext cx="8382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pray you in Christ's stead, 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ye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reconciled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God.”</a:t>
            </a:r>
          </a:p>
          <a:p>
            <a:r>
              <a:rPr lang="en-US" sz="4000" dirty="0"/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katalas’so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changed, transformed </a:t>
            </a:r>
          </a:p>
        </p:txBody>
      </p:sp>
    </p:spTree>
    <p:extLst>
      <p:ext uri="{BB962C8B-B14F-4D97-AF65-F5344CB8AC3E}">
        <p14:creationId xmlns:p14="http://schemas.microsoft.com/office/powerpoint/2010/main" val="20813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10896600" cy="2743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Barnabas was one of the first “Missionaries”.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“sent” to Antioch.  Acts 11:19-25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“sent” to Asia minor.  Acts 13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“sent” to Cyprus.  Acts 15:39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1" y="381001"/>
            <a:ext cx="8652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my Father hath sent me,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so send I you.” </a:t>
            </a:r>
            <a:r>
              <a:rPr lang="en-US" sz="2800" b="1" dirty="0" err="1"/>
              <a:t>Jn</a:t>
            </a:r>
            <a:r>
              <a:rPr lang="en-US" sz="2800" b="1" dirty="0"/>
              <a:t> 20:21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4F9A4-6873-1AFB-C336-3F69FC7933D7}"/>
              </a:ext>
            </a:extLst>
          </p:cNvPr>
          <p:cNvSpPr txBox="1"/>
          <p:nvPr/>
        </p:nvSpPr>
        <p:spPr>
          <a:xfrm>
            <a:off x="190500" y="5029200"/>
            <a:ext cx="11811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+mn-cs"/>
              </a:rPr>
              <a:t>Since he was “Sent” to </a:t>
            </a:r>
            <a:r>
              <a:rPr lang="en-US" altLang="en-US" sz="4000" b="1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R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eveal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&amp; Reflect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+mn-cs"/>
              </a:rPr>
              <a:t> God’s heart;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Notice the process God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used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His heart.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381502" y="304800"/>
            <a:ext cx="76962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Barnabas was willing to: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Become An </a:t>
            </a:r>
            <a:r>
              <a:rPr lang="en-US" alt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Encouragement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to those around him.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Gal. 6:7-10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4:36 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Joses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who by the      </a:t>
            </a:r>
          </a:p>
          <a:p>
            <a:pPr marL="0" indent="0"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apostles was surnamed Barnabas, 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(which is, being interpreted, 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son of consolation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 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b="1" dirty="0" err="1">
                <a:solidFill>
                  <a:schemeClr val="bg1"/>
                </a:solidFill>
              </a:rPr>
              <a:t>Parak’lēsis</a:t>
            </a:r>
            <a:r>
              <a:rPr lang="en-US" altLang="en-US" b="1" dirty="0">
                <a:solidFill>
                  <a:schemeClr val="bg1"/>
                </a:solidFill>
              </a:rPr>
              <a:t>: </a:t>
            </a:r>
            <a:r>
              <a:rPr lang="en-US" altLang="en-US" sz="3600" b="1" dirty="0">
                <a:solidFill>
                  <a:schemeClr val="bg1"/>
                </a:solidFill>
              </a:rPr>
              <a:t>comfort/encouragement</a:t>
            </a:r>
            <a:r>
              <a:rPr lang="en-US" altLang="en-US" sz="3600" dirty="0">
                <a:solidFill>
                  <a:schemeClr val="bg1"/>
                </a:solidFill>
              </a:rPr>
              <a:t>  </a:t>
            </a:r>
            <a:r>
              <a:rPr lang="en-US" altLang="en-US" dirty="0">
                <a:solidFill>
                  <a:schemeClr val="bg1"/>
                </a:solidFill>
              </a:rPr>
              <a:t>(John 14:16)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8288" y="1295400"/>
            <a:ext cx="38841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Cultivate a Missionary Heart.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211526"/>
            <a:ext cx="118872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Encouraged the Church in Jerusalem. 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4:36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Encouraged Saul when others rejected him.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9:27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 Encouraged the Church in Antioch. 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11:22,23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 Personally sought Saul to help in Antioch.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11:25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 Chosen to plant churches with Paul. Acts 13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Encouraged/Discipled John Mark.  Acts 15:37-39</a:t>
            </a:r>
          </a:p>
          <a:p>
            <a:pPr marL="0" indent="0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sensitive to the needs around him.</a:t>
            </a:r>
            <a:endParaRPr lang="en-US" altLang="en-US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6783" y="4572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 an Encourager!</a:t>
            </a:r>
          </a:p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Barnabas was a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5508" y="685175"/>
            <a:ext cx="1905000" cy="12954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FF0000"/>
                </a:solidFill>
              </a:rPr>
              <a:t>“So Send I you”</a:t>
            </a:r>
            <a:br>
              <a:rPr lang="en-US" altLang="en-US" sz="3600" b="1" i="1" dirty="0">
                <a:solidFill>
                  <a:srgbClr val="FF0000"/>
                </a:solidFill>
              </a:rPr>
            </a:br>
            <a:r>
              <a:rPr lang="en-US" altLang="en-US" sz="2800" b="1" dirty="0" err="1"/>
              <a:t>Jn</a:t>
            </a:r>
            <a:r>
              <a:rPr lang="en-US" altLang="en-US" sz="2800" b="1" dirty="0"/>
              <a:t> 20:21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276600" y="381001"/>
            <a:ext cx="8839200" cy="12572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11:24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he was a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man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useful, beneficial)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“useful” to God?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28192"/>
            <a:ext cx="4883020" cy="303136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3" name="Rectangle 2"/>
          <p:cNvSpPr/>
          <p:nvPr/>
        </p:nvSpPr>
        <p:spPr>
          <a:xfrm>
            <a:off x="300135" y="4589184"/>
            <a:ext cx="69792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much people were added unto the Lord.”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2588636"/>
            <a:ext cx="11963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full of the Holy Ghost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of faith:</a:t>
            </a:r>
          </a:p>
          <a:p>
            <a:pPr algn="ctr">
              <a:spcBef>
                <a:spcPts val="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called the Holy Ghost the “Comforter.”</a:t>
            </a:r>
          </a:p>
          <a:p>
            <a:pPr>
              <a:spcBef>
                <a:spcPts val="0"/>
              </a:spcBef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(Jn 14:16;26; 15:26; 16:7)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67200" y="1491518"/>
            <a:ext cx="8077200" cy="5181599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AutoNum type="alphaUcPeriod"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Understand Priorities.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Jn 21:15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Lovest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thou 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these?”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1:17-18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is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all things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by him all things consist.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the head of the body, 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all things he might have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preeminence.”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-3018" y="1527773"/>
            <a:ext cx="411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“Seek ye first the kingdom of God..”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6:33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20:3; Dt 6:4,5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Mt 22:37,38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10210800" cy="1417638"/>
          </a:xfrm>
          <a:solidFill>
            <a:schemeClr val="tx1"/>
          </a:solidFill>
        </p:spPr>
        <p:txBody>
          <a:bodyPr/>
          <a:lstStyle/>
          <a:p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2.  Be Willing To </a:t>
            </a:r>
            <a:r>
              <a:rPr lang="en-US" b="1" i="1" dirty="0">
                <a:solidFill>
                  <a:srgbClr val="FFFF00"/>
                </a:solidFill>
              </a:rPr>
              <a:t>Sacrifice </a:t>
            </a:r>
            <a:r>
              <a:rPr lang="en-US" b="1" i="1" u="sng" dirty="0">
                <a:highlight>
                  <a:srgbClr val="FFFF00"/>
                </a:highlight>
              </a:rPr>
              <a:t>(prioritize)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To Accomplish God’s Will. (Acts 4:37)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 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11963400" cy="457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have </a:t>
            </a:r>
            <a:r>
              <a:rPr lang="en-US" alt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addicted themselves</a:t>
            </a:r>
            <a:endParaRPr lang="en-US" altLang="en-US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tasso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arranged in order)</a:t>
            </a:r>
            <a:endParaRPr lang="en-US" altLang="en-US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the ministry of the saints.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submit yourselves 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hypotasso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such”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“addicted yourself” to? </a:t>
            </a:r>
            <a:endParaRPr lang="en-US" alt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2590800" cy="1295400"/>
          </a:xfrm>
        </p:spPr>
        <p:txBody>
          <a:bodyPr/>
          <a:lstStyle/>
          <a:p>
            <a:r>
              <a:rPr lang="en-US" altLang="en-US" sz="3600" b="1" i="1" dirty="0"/>
              <a:t>1 Cor 16:</a:t>
            </a:r>
            <a:br>
              <a:rPr lang="en-US" altLang="en-US" sz="3600" b="1" i="1" dirty="0"/>
            </a:br>
            <a:r>
              <a:rPr lang="en-US" altLang="en-US" sz="3600" b="1" i="1" dirty="0"/>
              <a:t>14-16</a:t>
            </a:r>
            <a:endParaRPr lang="en-US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457200"/>
            <a:ext cx="922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A. Understand Priorities. </a:t>
            </a:r>
          </a:p>
          <a:p>
            <a:r>
              <a:rPr lang="en-US" sz="4400" b="1" i="1" dirty="0"/>
              <a:t>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all your things be done with charity.</a:t>
            </a:r>
          </a:p>
          <a:p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…ye know the house of Stephanas,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Ye">
  <a:themeElements>
    <a:clrScheme name="Blank Presentation 13">
      <a:dk1>
        <a:srgbClr val="2D2015"/>
      </a:dk1>
      <a:lt1>
        <a:srgbClr val="FFFFFF"/>
      </a:lt1>
      <a:dk2>
        <a:srgbClr val="5D3E74"/>
      </a:dk2>
      <a:lt2>
        <a:srgbClr val="E2C98A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Blank Presentatio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2064</Words>
  <Application>Microsoft Office PowerPoint</Application>
  <PresentationFormat>Widescreen</PresentationFormat>
  <Paragraphs>218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GillSans</vt:lpstr>
      <vt:lpstr>Times New Roman</vt:lpstr>
      <vt:lpstr>Wingdings</vt:lpstr>
      <vt:lpstr>Office Theme</vt:lpstr>
      <vt:lpstr>GoYe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“So Send I you” Jn 20:21</vt:lpstr>
      <vt:lpstr>PowerPoint Presentation</vt:lpstr>
      <vt:lpstr> 2.  Be Willing To Sacrifice (prioritize)  To Accomplish God’s Will. (Acts 4:37)    </vt:lpstr>
      <vt:lpstr>1 Cor 16: 14-16</vt:lpstr>
      <vt:lpstr>Luke 14: 33-35 </vt:lpstr>
      <vt:lpstr> 2.  Be Willing To Sacrifice (prioritize)  To Accomplish God’s Will. (Acts 4:37)    </vt:lpstr>
      <vt:lpstr>Mt 25:14-30</vt:lpstr>
      <vt:lpstr>“So Send I you” Jn 20:21</vt:lpstr>
      <vt:lpstr>Barnabas was willing to:</vt:lpstr>
      <vt:lpstr>PowerPoint Presentation</vt:lpstr>
      <vt:lpstr>Barnabas was willing to:</vt:lpstr>
      <vt:lpstr>“So Send I you”</vt:lpstr>
      <vt:lpstr>“So Send I you”</vt:lpstr>
      <vt:lpstr>“So Send I you”</vt:lpstr>
      <vt:lpstr>PowerPoint Presentation</vt:lpstr>
      <vt:lpstr>PowerPoint Presentation</vt:lpstr>
      <vt:lpstr>PowerPoint Presentation</vt:lpstr>
      <vt:lpstr>“So Send I you” Jn 20:21</vt:lpstr>
      <vt:lpstr>“So Send I you” Jn 20:21</vt:lpstr>
      <vt:lpstr>PowerPoint Presentation</vt:lpstr>
      <vt:lpstr>PowerPoint Presentation</vt:lpstr>
      <vt:lpstr>Mt. 25:21 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42</cp:revision>
  <dcterms:created xsi:type="dcterms:W3CDTF">2011-05-18T04:35:57Z</dcterms:created>
  <dcterms:modified xsi:type="dcterms:W3CDTF">2022-12-11T15:11:58Z</dcterms:modified>
</cp:coreProperties>
</file>