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5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6.xml" ContentType="application/vnd.openxmlformats-officedocument.theme+xml"/>
  <Override PartName="/ppt/slideLayouts/slideLayout49.xml" ContentType="application/vnd.openxmlformats-officedocument.presentationml.slideLayout+xml"/>
  <Override PartName="/ppt/theme/theme7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2" r:id="rId1"/>
    <p:sldMasterId id="2147483717" r:id="rId2"/>
    <p:sldMasterId id="2147483715" r:id="rId3"/>
    <p:sldMasterId id="2147483697" r:id="rId4"/>
    <p:sldMasterId id="2147483648" r:id="rId5"/>
    <p:sldMasterId id="2147483685" r:id="rId6"/>
    <p:sldMasterId id="2147483709" r:id="rId7"/>
  </p:sldMasterIdLst>
  <p:sldIdLst>
    <p:sldId id="353" r:id="rId8"/>
    <p:sldId id="307" r:id="rId9"/>
    <p:sldId id="297" r:id="rId10"/>
    <p:sldId id="310" r:id="rId11"/>
    <p:sldId id="311" r:id="rId12"/>
    <p:sldId id="347" r:id="rId13"/>
    <p:sldId id="306" r:id="rId14"/>
    <p:sldId id="351" r:id="rId15"/>
    <p:sldId id="305" r:id="rId16"/>
    <p:sldId id="312" r:id="rId17"/>
    <p:sldId id="313" r:id="rId18"/>
    <p:sldId id="314" r:id="rId19"/>
    <p:sldId id="315" r:id="rId20"/>
    <p:sldId id="316" r:id="rId21"/>
    <p:sldId id="349" r:id="rId22"/>
    <p:sldId id="317" r:id="rId23"/>
    <p:sldId id="318" r:id="rId24"/>
    <p:sldId id="319" r:id="rId25"/>
    <p:sldId id="320" r:id="rId26"/>
    <p:sldId id="344" r:id="rId27"/>
    <p:sldId id="321" r:id="rId28"/>
    <p:sldId id="337" r:id="rId29"/>
    <p:sldId id="338" r:id="rId30"/>
    <p:sldId id="369" r:id="rId31"/>
    <p:sldId id="368" r:id="rId32"/>
    <p:sldId id="365" r:id="rId33"/>
    <p:sldId id="364" r:id="rId34"/>
    <p:sldId id="367" r:id="rId35"/>
    <p:sldId id="370" r:id="rId36"/>
    <p:sldId id="333" r:id="rId37"/>
    <p:sldId id="371" r:id="rId38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000000"/>
    <a:srgbClr val="FF0066"/>
    <a:srgbClr val="0000FF"/>
    <a:srgbClr val="FF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>
      <p:cViewPr varScale="1">
        <p:scale>
          <a:sx n="103" d="100"/>
          <a:sy n="103" d="100"/>
        </p:scale>
        <p:origin x="198" y="3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30T00:25:01.78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908 1 24575,'-738'0'0,"733"0"0,-1 0 0,0 0 0,1 1 0,-1 0 0,1 0 0,-1 0 0,1 1 0,0 0 0,-1 0 0,1 0 0,0 1 0,0 0 0,0 0 0,1 0 0,-1 0 0,-4 5 0,3-1 0,0 0 0,1 0 0,0 0 0,0 0 0,1 1 0,-1 0 0,2 0 0,-1 0 0,-3 12 0,0 11 0,1 0 0,2 0 0,1 0 0,1 56 0,0-17 0,0-43 0,2 0 0,0-1 0,2 1 0,5 29 0,1-30 0,1-1 0,20 39 0,-4-11 0,-21-45 0,0 1 0,0-1 0,1 0 0,1 0 0,-1-1 0,1 0 0,1 0 0,-1 0 0,1-1 0,0 1 0,0-2 0,16 10 0,2-2 0,0-1 0,51 16 0,-11-4 0,-49-17 0,1-1 0,-1 0 0,1-1 0,1-1 0,-1 0 0,1-2 0,-1 0 0,1-1 0,27-1 0,161-26 0,-134 16 0,-34 4 0,64-2 0,-82 9 0,-6-1 0,0 1 0,0-2 0,0 0 0,0-1 0,26-6 0,-36 7 0,-1-1 0,1 1 0,-1-1 0,0 0 0,1 0 0,-1 0 0,0-1 0,0 1 0,0-1 0,-1 1 0,1-1 0,-1 0 0,1 0 0,-1 0 0,0-1 0,0 1 0,0 0 0,0-1 0,-1 1 0,0-1 0,1 0 0,-1 0 0,-1 1 0,1-1 0,0 0 0,-1-6 0,2-240 0,-5 118 0,3 86 0,2 20 0,-2 0 0,-1 0 0,-1 0 0,-1 1 0,-7-30 0,8 48 0,-1 1 0,1-1 0,-1 1 0,0-1 0,-1 1 0,1 0 0,-1 0 0,-1 0 0,1 1 0,-1-1 0,0 1 0,0 0 0,0 1 0,-1-1 0,0 1 0,0 0 0,0 1 0,0-1 0,0 1 0,-1 0 0,1 1 0,-1-1 0,-12-1 0,-125-27 0,139 30-151,0 0-1,0 0 0,0 0 0,0-1 1,0 1-1,1-1 0,-1 0 1,-7-6-1,0-1-6674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30T00:25:04.56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24575,'0'0'-8191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30T00:25:06.57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24575,'0'0'-8191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30T00:25:23.66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928 72 24575,'-158'-2'0,"-169"5"0,303 0 0,0 1 0,-45 14 0,-19 5 0,74-21 0,0 1 0,0 1 0,1 0 0,-1 1 0,1 0 0,0 2 0,1-1 0,-13 9 0,19-11 0,0 1 0,0 0 0,0 0 0,0 0 0,1 1 0,0 0 0,0 0 0,0 0 0,1 1 0,0-1 0,1 1 0,-1 0 0,1 0 0,0 0 0,1 1 0,-2 8 0,-7 41 0,-6 95 0,17-132 0,0 0 0,2-1 0,0 1 0,1-1 0,0 0 0,2 0 0,0 0 0,14 31 0,-14-42 0,0 0 0,0 0 0,1-1 0,0 0 0,9 9 0,19 25 0,-25-27 0,0 0 0,1-1 0,1 0 0,0-1 0,0 0 0,1-1 0,1 0 0,0 0 0,0-2 0,1 0 0,0 0 0,1-1 0,24 9 0,15 6 0,-38-16 0,0 0 0,0-1 0,0 0 0,1-1 0,0-1 0,0-1 0,29 2 0,13-4 0,220-5 0,-239-1 0,0-3 0,-1-1 0,0-2 0,44-18 0,1-10 0,-59 26 0,49-19 0,-65 30 0,1-2 0,-1 1 0,0-1 0,-1-1 0,1 1 0,-1-1 0,1-1 0,-2 0 0,1 0 0,-1 0 0,0-1 0,0 0 0,0-1 0,-1 1 0,-1-1 0,1-1 0,-1 1 0,0-1 0,-1 1 0,0-1 0,-1-1 0,0 1 0,0 0 0,-1-1 0,0 1 0,0-1 0,-1 0 0,-1-17 0,-3-220 0,-2 221 0,-1 1 0,-1 0 0,-2 0 0,0 0 0,-1 1 0,-2 1 0,0 0 0,-27-36 0,31 49 0,0 1 0,0 0 0,-1 0 0,0 1 0,-1 0 0,1 1 0,-2 0 0,1 0 0,-1 1 0,0 1 0,-17-7 0,9 6 0,0 0 0,0 1 0,0 1 0,-1 1 0,1 1 0,-29 0 0,25 1 0,0-1 0,-27-6 0,-43-3 0,-26 12-1365,99-1-5461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30T00:26:27.37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24575,'0'0'-8191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30T00:26:34.16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24575,'0'0'-8191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90FD46-F66C-474E-BCF8-C184906D0D9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988513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003F11-A16B-4FA9-9CC2-D0698381C1E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08514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825625"/>
            <a:ext cx="2743200" cy="43513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825625"/>
            <a:ext cx="80264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0FB311-1F4E-4B32-B4F0-70D99DEB898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617940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092AEA-607A-47FB-80DE-E03FA295737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154286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834AE5-0365-4553-9DD2-40277419A8A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190251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47C1DA-09D7-4F9F-9345-C8CBA66D15F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634118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D3343C-161D-4334-8B63-5928D1DE7C2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790419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392B53-A65F-449B-8E17-D974D47FD0B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597826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8CB5DB-18ED-480A-9125-00BCAE619B9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894525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9440E8-709B-4935-A610-2D86C9FC551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69405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6F032E-A569-49FD-822D-B7BAB53916E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637913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02ADDD-5BF6-4B00-8088-0F0EC2F8CA8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8315927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C25CB4-F562-4A51-BFAA-C840002359D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007440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3911E8-B741-4C09-B7FE-FE587988F5E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965118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F7F60E-507A-4A3D-BC77-70EA751648B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586915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0FD46-F66C-474E-BCF8-C184906D0D92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1742023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2ADDD-5BF6-4B00-8088-0F0EC2F8CA8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8952095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88986-5E61-4D49-909D-B94C2E9DFB9B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1301689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2E3D8-0AA1-4DAF-9BCE-9713BE7E7532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8471124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0CB49-DDC2-4897-84B4-0F3DA18BB2A5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3473959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00C31-B241-4C3E-B0C7-F2E6ECFB23BD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8702591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A40DB-33CC-4AE2-8094-6B6895FEF80E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301212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488986-5E61-4D49-909D-B94C2E9DFB9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9299548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9939E-BF92-4EBA-B49D-7120CCCE708D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443599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6B4E3-C119-4327-A936-1360C06B9FFA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1701624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03F11-A16B-4FA9-9CC2-D0698381C1EC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1767803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FB311-1F4E-4B32-B4F0-70D99DEB8981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5208291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E59E5-7828-4563-B4D3-8462A50B7D43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9461480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FC8DB-3BE1-4424-88F1-EB59F04675E5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4093351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73F4B-2709-4865-A9EB-9EBA641A7090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0546253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956AD-7B05-4A1A-8C3F-2F99D9867F11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4658372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99767-6E5B-4FB6-B61F-23250F06EBC1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5698661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39CF1-3293-4A3C-8E40-0C2865B363D0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937827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5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825625"/>
            <a:ext cx="515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02E3D8-0AA1-4DAF-9BCE-9713BE7E753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8256885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0B3F8-5184-4962-A5FB-B2B63B8F46B8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1794185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AA46A-B3E8-4ADC-B476-B1D2B74C5D43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538803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FEB10-A950-4C78-8231-D09F8B520028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8406319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F43BF-B1F8-41E8-AE4D-91579A95FC42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9435315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3F512-0747-4730-B073-B8ED8CBE5AD3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4294593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60C6A6-20D6-3797-D9BF-0F9A6CE815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F822B4-940B-410A-BCF1-6902C7F142A0}" type="datetimeFigureOut">
              <a:rPr lang="en-US"/>
              <a:pPr>
                <a:defRPr/>
              </a:pPr>
              <a:t>10/1/2022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41A51A-E088-6221-5045-15EE4D606D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A717FC-DFB3-7F05-1717-FD022C712A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D2A7EC-DCB4-4334-BF28-65D3060D4B8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6514054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F82A3E-812E-A666-C5E4-BF4D88A670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2B0EC9-45E6-490B-A04B-5A61136FBB4A}" type="datetimeFigureOut">
              <a:rPr lang="en-US"/>
              <a:pPr>
                <a:defRPr/>
              </a:pPr>
              <a:t>10/1/2022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D1FC1B-57CD-33D3-894B-1F290DD0CC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A67BAB-77D9-FD41-7755-3EB9F6CCDA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C9F12F-C623-43FC-815E-56A69FF4ED0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653453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9E458-950F-4DED-8F03-298ACADC656A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1260205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4E2C5-AF1E-4337-940D-57639DF08907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9712509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901E7-CB70-4EE3-9DE7-91423220BB6F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599119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F0CB49-DDC2-4897-84B4-0F3DA18BB2A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029428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D00C31-B241-4C3E-B0C7-F2E6ECFB23B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785099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3A40DB-33CC-4AE2-8094-6B6895FEF80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226952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B9939E-BF92-4EBA-B49D-7120CCCE708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997119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36B4E3-C119-4327-A936-1360C06B9FF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47469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4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4419600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2"/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fld id="{5925CC0B-9B01-499B-804E-6288D40FDD8F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718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b="1" kern="1200">
          <a:solidFill>
            <a:schemeClr val="bg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2"/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fld id="{1289F104-01C9-48A5-86F1-F5CE10E3D5A1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712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b="1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7314B8-578D-4BDB-8272-59D8AB419553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465679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9" r:id="rId2"/>
    <p:sldLayoutId id="2147483688" r:id="rId3"/>
    <p:sldLayoutId id="2147483714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7314B8-578D-4BDB-8272-59D8AB419553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27236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2E108A63-B29B-B560-C129-F73F3EFC6D61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5167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5A9FD2C0-6688-B8E1-D42D-D02D688917B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5B31DB-50FB-3C32-9F54-06F3FE589F1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6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8FCA243-A66B-42FA-AA64-DC5FD9E3F440}" type="datetimeFigureOut">
              <a:rPr lang="en-US"/>
              <a:pPr>
                <a:defRPr/>
              </a:pPr>
              <a:t>10/1/2022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B78C47-A546-D83D-32BC-36F1C92275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6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691FF5-0DEF-5873-0E3F-36AE5F748A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DFCD5C60-5908-4F0F-B30D-100601A36F3E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649" r:id="rId2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65D80D-9C85-455E-94D6-67F8DD475DC4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58670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6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0FDBB1-086A-49B1-A4BC-E4A0F0E3DB5B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680960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1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2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4.jpg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6.png"/><Relationship Id="rId4" Type="http://schemas.openxmlformats.org/officeDocument/2006/relationships/image" Target="../media/image17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6.png"/><Relationship Id="rId4" Type="http://schemas.openxmlformats.org/officeDocument/2006/relationships/image" Target="../media/image14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8.png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9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0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4.jpg"/><Relationship Id="rId7" Type="http://schemas.openxmlformats.org/officeDocument/2006/relationships/customXml" Target="../ink/ink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1.png"/><Relationship Id="rId11" Type="http://schemas.openxmlformats.org/officeDocument/2006/relationships/image" Target="../media/image13.png"/><Relationship Id="rId5" Type="http://schemas.openxmlformats.org/officeDocument/2006/relationships/customXml" Target="../ink/ink1.xml"/><Relationship Id="rId10" Type="http://schemas.openxmlformats.org/officeDocument/2006/relationships/customXml" Target="../ink/ink4.xml"/><Relationship Id="rId4" Type="http://schemas.openxmlformats.org/officeDocument/2006/relationships/image" Target="../media/image5.jpg"/><Relationship Id="rId9" Type="http://schemas.openxmlformats.org/officeDocument/2006/relationships/customXml" Target="../ink/ink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4.xml"/><Relationship Id="rId6" Type="http://schemas.openxmlformats.org/officeDocument/2006/relationships/customXml" Target="../ink/ink6.xml"/><Relationship Id="rId5" Type="http://schemas.openxmlformats.org/officeDocument/2006/relationships/image" Target="../media/image12.png"/><Relationship Id="rId4" Type="http://schemas.openxmlformats.org/officeDocument/2006/relationships/customXml" Target="../ink/ink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C8220BF-B1C4-0DA3-7CE2-9BF64AD6ACC5}"/>
              </a:ext>
            </a:extLst>
          </p:cNvPr>
          <p:cNvSpPr txBox="1"/>
          <p:nvPr/>
        </p:nvSpPr>
        <p:spPr>
          <a:xfrm>
            <a:off x="152400" y="609600"/>
            <a:ext cx="5486400" cy="144655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r>
              <a:rPr lang="en-US" sz="8800" b="1" dirty="0">
                <a:ln w="0">
                  <a:solidFill>
                    <a:schemeClr val="accent1">
                      <a:lumMod val="40000"/>
                      <a:lumOff val="60000"/>
                    </a:schemeClr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DESTINY</a:t>
            </a:r>
          </a:p>
        </p:txBody>
      </p:sp>
    </p:spTree>
    <p:extLst>
      <p:ext uri="{BB962C8B-B14F-4D97-AF65-F5344CB8AC3E}">
        <p14:creationId xmlns:p14="http://schemas.microsoft.com/office/powerpoint/2010/main" val="3547905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2400" y="76200"/>
            <a:ext cx="11887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Vs. 14: </a:t>
            </a:r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covetous Pharisees recognized the point and “derided him”.  </a:t>
            </a:r>
          </a:p>
          <a:p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Jesus simply replied:</a:t>
            </a:r>
            <a:endParaRPr lang="en-US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99402" y="2438400"/>
            <a:ext cx="5715000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Vs 15: </a:t>
            </a:r>
            <a:r>
              <a:rPr lang="en-US" sz="3600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”Ye are they which justify yourselves </a:t>
            </a:r>
          </a:p>
          <a:p>
            <a:pPr algn="ctr"/>
            <a:r>
              <a:rPr lang="en-US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before men; </a:t>
            </a:r>
          </a:p>
          <a:p>
            <a:pPr algn="ctr"/>
            <a:r>
              <a:rPr lang="en-US" sz="48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but God knows your hearts:”</a:t>
            </a:r>
            <a:endParaRPr lang="en-US" sz="4000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95"/>
          <a:stretch/>
        </p:blipFill>
        <p:spPr>
          <a:xfrm>
            <a:off x="6019800" y="2199858"/>
            <a:ext cx="6172200" cy="4693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087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185"/>
            <a:ext cx="121158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6200" y="11185"/>
            <a:ext cx="118872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Jesus closes Luke 16 by pulling back the veil of eternity to reveal what happens when the “dot” and “dash” end.  Vs 19-31  </a:t>
            </a:r>
          </a:p>
        </p:txBody>
      </p:sp>
      <p:sp>
        <p:nvSpPr>
          <p:cNvPr id="5" name="Rectangle 4"/>
          <p:cNvSpPr/>
          <p:nvPr/>
        </p:nvSpPr>
        <p:spPr>
          <a:xfrm>
            <a:off x="228600" y="1755724"/>
            <a:ext cx="117348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Vs 19: </a:t>
            </a:r>
            <a:r>
              <a:rPr lang="en-US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4400" b="1" i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There was a certain rich man</a:t>
            </a:r>
            <a:r>
              <a:rPr lang="en-US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algn="ctr"/>
            <a:r>
              <a:rPr lang="en-US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which was clothed in purple and fine linen, </a:t>
            </a:r>
          </a:p>
          <a:p>
            <a:pPr algn="ctr"/>
            <a:r>
              <a:rPr lang="en-US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fared sumptuously every day: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51072"/>
            <a:ext cx="5334000" cy="3093900"/>
          </a:xfrm>
          <a:prstGeom prst="rect">
            <a:avLst/>
          </a:prstGeom>
          <a:effectLst>
            <a:softEdge rad="228600"/>
          </a:effectLst>
        </p:spPr>
      </p:pic>
      <p:sp>
        <p:nvSpPr>
          <p:cNvPr id="8" name="TextBox 7"/>
          <p:cNvSpPr txBox="1"/>
          <p:nvPr/>
        </p:nvSpPr>
        <p:spPr>
          <a:xfrm>
            <a:off x="5157743" y="4114800"/>
            <a:ext cx="6477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</a:rPr>
              <a:t>This was not a parable,</a:t>
            </a:r>
          </a:p>
          <a:p>
            <a:pPr algn="ctr"/>
            <a:r>
              <a:rPr lang="en-US" sz="4000" b="1" i="1" dirty="0">
                <a:solidFill>
                  <a:schemeClr val="bg1"/>
                </a:solidFill>
              </a:rPr>
              <a:t>but Jesus’ account of actual events!</a:t>
            </a:r>
          </a:p>
        </p:txBody>
      </p:sp>
    </p:spTree>
    <p:extLst>
      <p:ext uri="{BB962C8B-B14F-4D97-AF65-F5344CB8AC3E}">
        <p14:creationId xmlns:p14="http://schemas.microsoft.com/office/powerpoint/2010/main" val="203785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768"/>
            <a:ext cx="12192000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01" y="2816526"/>
            <a:ext cx="5076643" cy="404439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28600" y="34254"/>
            <a:ext cx="117348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Vs. 20-21 </a:t>
            </a:r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“And </a:t>
            </a:r>
            <a:r>
              <a:rPr lang="en-US" sz="4000" b="1" i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there was a certain beggar named Lazarus</a:t>
            </a:r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which was laid at his gate, full of sores, </a:t>
            </a:r>
          </a:p>
          <a:p>
            <a:pPr algn="ctr"/>
            <a:r>
              <a:rPr lang="en-US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4400" b="1" i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desiring to be fed </a:t>
            </a:r>
            <a:r>
              <a:rPr lang="en-US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 the crumbs </a:t>
            </a:r>
          </a:p>
          <a:p>
            <a:pPr algn="ctr"/>
            <a:r>
              <a:rPr lang="en-US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which fell from the rich man's table: </a:t>
            </a:r>
          </a:p>
          <a:p>
            <a:endParaRPr lang="en-US" sz="3200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296810" y="3765036"/>
            <a:ext cx="8763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moreover the dogs came </a:t>
            </a:r>
          </a:p>
          <a:p>
            <a:pPr algn="ctr"/>
            <a:r>
              <a:rPr lang="en-US" sz="5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licked his sores.”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220616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267200" y="-13448"/>
            <a:ext cx="777240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Vs 22  </a:t>
            </a:r>
            <a:r>
              <a:rPr lang="en-US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“And it came to pass, that the beggar died, and was carried by the angels into Abraham's bosom: 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(Paradise)</a:t>
            </a:r>
            <a:endParaRPr lang="en-US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766"/>
            <a:ext cx="4114801" cy="3291841"/>
          </a:xfrm>
          <a:prstGeom prst="rect">
            <a:avLst/>
          </a:prstGeom>
          <a:effectLst>
            <a:softEdge rad="2286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169" y="3326716"/>
            <a:ext cx="4114799" cy="3555174"/>
          </a:xfrm>
          <a:prstGeom prst="rect">
            <a:avLst/>
          </a:prstGeom>
          <a:effectLst>
            <a:softEdge rad="215900"/>
          </a:effectLst>
        </p:spPr>
      </p:pic>
      <p:sp>
        <p:nvSpPr>
          <p:cNvPr id="8" name="Rectangle 7"/>
          <p:cNvSpPr/>
          <p:nvPr/>
        </p:nvSpPr>
        <p:spPr>
          <a:xfrm>
            <a:off x="4173416" y="2809115"/>
            <a:ext cx="7848600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dirty="0"/>
              <a:t> </a:t>
            </a:r>
            <a:r>
              <a:rPr lang="en-US" sz="48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rich man also died, </a:t>
            </a:r>
          </a:p>
          <a:p>
            <a:pPr algn="ctr">
              <a:spcBef>
                <a:spcPts val="0"/>
              </a:spcBef>
            </a:pPr>
            <a:r>
              <a:rPr lang="en-US" sz="48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was buried; </a:t>
            </a:r>
          </a:p>
          <a:p>
            <a:pPr algn="ctr">
              <a:spcBef>
                <a:spcPts val="0"/>
              </a:spcBef>
            </a:pP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</a:t>
            </a:r>
            <a:r>
              <a:rPr lang="en-US" sz="4000" b="1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6600" b="1" i="1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in hell </a:t>
            </a:r>
            <a:endParaRPr lang="en-US" sz="4000" b="1" i="1" u="sng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ts val="0"/>
              </a:spcBef>
            </a:pPr>
            <a:r>
              <a:rPr lang="en-US" sz="48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 lift up his eyes, </a:t>
            </a:r>
          </a:p>
          <a:p>
            <a:pPr algn="ctr">
              <a:spcBef>
                <a:spcPts val="0"/>
              </a:spcBef>
            </a:pPr>
            <a:r>
              <a:rPr lang="en-US" sz="48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being in torments,” </a:t>
            </a:r>
            <a:endParaRPr lang="en-US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7201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638800" y="228601"/>
            <a:ext cx="4876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3200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113362"/>
            <a:ext cx="121158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Luke 16:23-24 </a:t>
            </a:r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4000" b="1" i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in hell</a:t>
            </a:r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…he </a:t>
            </a:r>
            <a:r>
              <a:rPr lang="en-US" sz="40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seeth</a:t>
            </a:r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Abraham afar off, and Lazarus in his bosom.</a:t>
            </a:r>
          </a:p>
          <a:p>
            <a:pPr algn="ctr"/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he cried and said, </a:t>
            </a:r>
            <a:r>
              <a:rPr lang="en-US" sz="4000" b="1" i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Father Abraham</a:t>
            </a:r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have mercy on me, and send Lazarus, that he may dip the tip of his                          </a:t>
            </a:r>
          </a:p>
          <a:p>
            <a:pPr algn="ctr"/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finger in water,</a:t>
            </a:r>
          </a:p>
          <a:p>
            <a:pPr algn="ctr"/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and cool my tongue;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B893281-614B-4C62-7686-E2576E6E10DA}"/>
              </a:ext>
            </a:extLst>
          </p:cNvPr>
          <p:cNvSpPr txBox="1"/>
          <p:nvPr/>
        </p:nvSpPr>
        <p:spPr>
          <a:xfrm>
            <a:off x="5715000" y="3776403"/>
            <a:ext cx="6345295" cy="18466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1" u="sng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5400" b="1" i="1" u="sng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for I am tormented in this flame. </a:t>
            </a:r>
            <a:endParaRPr kumimoji="0" lang="en-US" sz="4800" b="1" i="1" u="sng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050" name="Picture 2" descr="Does the parable of the rich man and Lazarus teach the immortality of the  soul? - Discover Truth">
            <a:extLst>
              <a:ext uri="{FF2B5EF4-FFF2-40B4-BE49-F238E27FC236}">
                <a16:creationId xmlns:a16="http://schemas.microsoft.com/office/drawing/2014/main" id="{2AB5E0D7-723E-E729-AE85-28EBBD5345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895600"/>
            <a:ext cx="5987141" cy="3962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2719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" y="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638800" y="228601"/>
            <a:ext cx="4876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3200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3867" y="228601"/>
            <a:ext cx="8384334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Vs 25  </a:t>
            </a:r>
            <a:r>
              <a:rPr lang="en-US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“But Abraham said, </a:t>
            </a:r>
            <a:r>
              <a:rPr lang="en-US" sz="4400" b="1" i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Son, </a:t>
            </a:r>
          </a:p>
          <a:p>
            <a:pPr algn="ctr"/>
            <a:r>
              <a:rPr lang="en-US" sz="4400" b="1" i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remember </a:t>
            </a:r>
            <a:r>
              <a:rPr lang="en-US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that thou in thy lifetime</a:t>
            </a:r>
          </a:p>
          <a:p>
            <a:pPr algn="ctr"/>
            <a:r>
              <a:rPr lang="en-US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receivedst</a:t>
            </a:r>
            <a:r>
              <a:rPr lang="en-US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thy good things, </a:t>
            </a:r>
          </a:p>
          <a:p>
            <a:pPr algn="ctr"/>
            <a:r>
              <a:rPr lang="en-US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likewise Lazarus evil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things: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88F150E-F9E1-95B8-15F2-4396DC8E3D95}"/>
              </a:ext>
            </a:extLst>
          </p:cNvPr>
          <p:cNvSpPr txBox="1"/>
          <p:nvPr/>
        </p:nvSpPr>
        <p:spPr>
          <a:xfrm>
            <a:off x="4724400" y="4164239"/>
            <a:ext cx="67818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48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but now he is comforted,</a:t>
            </a:r>
          </a:p>
          <a:p>
            <a:r>
              <a:rPr kumimoji="0" lang="en-US" sz="48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and thou art tormented.” </a:t>
            </a:r>
            <a:endParaRPr lang="en-US" sz="2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6F6D76D-4BEC-2A7E-366F-B046C995BF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0"/>
            <a:ext cx="3778665" cy="3778665"/>
          </a:xfrm>
          <a:prstGeom prst="rect">
            <a:avLst/>
          </a:prstGeom>
          <a:effectLst>
            <a:softEdge rad="241300"/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0F5A84C-15DC-7FC8-C86B-594FBD4585B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169" y="3103225"/>
            <a:ext cx="4373471" cy="3778665"/>
          </a:xfrm>
          <a:prstGeom prst="rect">
            <a:avLst/>
          </a:prstGeom>
          <a:effectLst>
            <a:softEdge rad="228600"/>
          </a:effectLst>
        </p:spPr>
      </p:pic>
    </p:spTree>
    <p:extLst>
      <p:ext uri="{BB962C8B-B14F-4D97-AF65-F5344CB8AC3E}">
        <p14:creationId xmlns:p14="http://schemas.microsoft.com/office/powerpoint/2010/main" val="2592658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8348"/>
            <a:ext cx="121158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638800" y="228601"/>
            <a:ext cx="4876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3200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6200" y="113362"/>
            <a:ext cx="120396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Vs 26  </a:t>
            </a:r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“beside all this, between us and you there is a great gulf fixed: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36802"/>
            <a:ext cx="12192000" cy="538554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8875" y="2218851"/>
            <a:ext cx="2143125" cy="2143125"/>
          </a:xfrm>
          <a:prstGeom prst="rect">
            <a:avLst/>
          </a:prstGeom>
          <a:effectLst>
            <a:softEdge rad="266700"/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2F40F7B-A462-B11A-AE0A-3540228ECEBF}"/>
              </a:ext>
            </a:extLst>
          </p:cNvPr>
          <p:cNvSpPr txBox="1"/>
          <p:nvPr/>
        </p:nvSpPr>
        <p:spPr>
          <a:xfrm>
            <a:off x="3085388" y="3048000"/>
            <a:ext cx="6097424" cy="1938992"/>
          </a:xfrm>
          <a:prstGeom prst="rect">
            <a:avLst/>
          </a:prstGeom>
          <a:solidFill>
            <a:schemeClr val="tx1">
              <a:alpha val="66000"/>
            </a:schemeClr>
          </a:solidFill>
          <a:effectLst>
            <a:softEdge rad="203200"/>
          </a:effec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neither can they pass to us, that would come from thence.”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BDB2167-1C00-C66D-7761-B60D4E334CD9}"/>
              </a:ext>
            </a:extLst>
          </p:cNvPr>
          <p:cNvSpPr txBox="1"/>
          <p:nvPr/>
        </p:nvSpPr>
        <p:spPr>
          <a:xfrm>
            <a:off x="0" y="1464623"/>
            <a:ext cx="8991600" cy="1323439"/>
          </a:xfrm>
          <a:prstGeom prst="rect">
            <a:avLst/>
          </a:prstGeom>
          <a:solidFill>
            <a:schemeClr val="tx1">
              <a:alpha val="36000"/>
            </a:schemeClr>
          </a:solidFill>
          <a:effectLst>
            <a:softEdge rad="508000"/>
          </a:effectLst>
        </p:spPr>
        <p:txBody>
          <a:bodyPr wrap="square"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so that they which would pass from hence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     to you cannot; </a:t>
            </a:r>
            <a:endParaRPr kumimoji="0" lang="en-US" sz="3200" b="1" i="1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0418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48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638800" y="228601"/>
            <a:ext cx="4876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3200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8600" y="76200"/>
            <a:ext cx="7620000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Vs 27,28  </a:t>
            </a:r>
            <a:r>
              <a:rPr lang="en-US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Then he said, I pray thee therefore, father, that thou </a:t>
            </a:r>
            <a:r>
              <a:rPr lang="en-US" sz="40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wouldest</a:t>
            </a:r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send him to my father's house: For I have five brethren;</a:t>
            </a:r>
          </a:p>
          <a:p>
            <a:pPr algn="ctr"/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that he may testify unto them,</a:t>
            </a:r>
            <a:endParaRPr lang="en-US" sz="4000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759" y="3123188"/>
            <a:ext cx="4986856" cy="3743160"/>
          </a:xfrm>
          <a:prstGeom prst="rect">
            <a:avLst/>
          </a:prstGeom>
          <a:effectLst>
            <a:softEdge rad="368300"/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30F4E40-222D-B2B2-1926-13826F8FBA0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0"/>
            <a:ext cx="3778665" cy="3778665"/>
          </a:xfrm>
          <a:prstGeom prst="rect">
            <a:avLst/>
          </a:prstGeom>
          <a:effectLst>
            <a:softEdge rad="279400"/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6D62768-FB88-AEF3-1F96-AD684ECECB1B}"/>
              </a:ext>
            </a:extLst>
          </p:cNvPr>
          <p:cNvSpPr txBox="1"/>
          <p:nvPr/>
        </p:nvSpPr>
        <p:spPr>
          <a:xfrm>
            <a:off x="4689586" y="3998918"/>
            <a:ext cx="727381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US" sz="4800" b="1" i="1" u="sng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lest they also come into this place of torment</a:t>
            </a:r>
            <a:r>
              <a:rPr kumimoji="0" lang="en-US" sz="48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.”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391945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48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638800" y="228601"/>
            <a:ext cx="4876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3200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113362"/>
            <a:ext cx="9448799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Vs. 29 </a:t>
            </a:r>
            <a:r>
              <a:rPr lang="en-US" sz="4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They have Moses and the prophets; </a:t>
            </a:r>
            <a:r>
              <a:rPr lang="en-US" sz="5400" b="1" i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let them hear them.” </a:t>
            </a:r>
          </a:p>
          <a:p>
            <a:pPr algn="ctr"/>
            <a:r>
              <a:rPr lang="en-US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6400" y="8348"/>
            <a:ext cx="2895599" cy="2395257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3" name="Rectangle 2"/>
          <p:cNvSpPr/>
          <p:nvPr/>
        </p:nvSpPr>
        <p:spPr>
          <a:xfrm>
            <a:off x="171449" y="2269395"/>
            <a:ext cx="1184910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Vs 30 </a:t>
            </a:r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“Nay, father Abraham: but if one went unto them from the dead, they will repent.”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733800"/>
            <a:ext cx="3645058" cy="3115852"/>
          </a:xfrm>
          <a:prstGeom prst="rect">
            <a:avLst/>
          </a:prstGeom>
          <a:effectLst>
            <a:softEdge rad="254000"/>
          </a:effectLst>
        </p:spPr>
      </p:pic>
      <p:sp>
        <p:nvSpPr>
          <p:cNvPr id="9" name="Rectangle 8"/>
          <p:cNvSpPr/>
          <p:nvPr/>
        </p:nvSpPr>
        <p:spPr>
          <a:xfrm>
            <a:off x="3528127" y="3952318"/>
            <a:ext cx="88392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Vs 31  </a:t>
            </a:r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he said unto him, If they hear not Moses and the prophets,</a:t>
            </a:r>
          </a:p>
          <a:p>
            <a:pPr algn="ctr"/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neither will they be persuaded, </a:t>
            </a:r>
          </a:p>
          <a:p>
            <a:pPr algn="ctr"/>
            <a:r>
              <a:rPr lang="en-US" sz="48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though one rose from the dead.” </a:t>
            </a:r>
            <a:endParaRPr lang="en-US" sz="2800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8070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593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638800" y="228601"/>
            <a:ext cx="4876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3200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2400" y="-5593"/>
            <a:ext cx="12039600" cy="652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Luke 16 Jesus revealed: </a:t>
            </a:r>
          </a:p>
          <a:p>
            <a:pPr>
              <a:spcBef>
                <a:spcPts val="0"/>
              </a:spcBef>
            </a:pPr>
            <a:r>
              <a:rPr lang="en-US" sz="5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Death is </a:t>
            </a:r>
            <a:r>
              <a:rPr lang="en-US" sz="5400" b="1" i="1" u="sng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Inevitable</a:t>
            </a:r>
            <a:r>
              <a:rPr lang="en-US" sz="5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r>
              <a:rPr lang="en-US" sz="5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Vs 22</a:t>
            </a:r>
          </a:p>
          <a:p>
            <a:pPr algn="ctr">
              <a:spcBef>
                <a:spcPts val="0"/>
              </a:spcBef>
            </a:pPr>
            <a:r>
              <a:rPr lang="en-US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“it came to pass, that the beggar died, …</a:t>
            </a:r>
          </a:p>
          <a:p>
            <a:pPr algn="ctr">
              <a:spcBef>
                <a:spcPts val="0"/>
              </a:spcBef>
            </a:pPr>
            <a:r>
              <a:rPr lang="en-US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 rich man also died” </a:t>
            </a:r>
          </a:p>
          <a:p>
            <a:pPr algn="ctr">
              <a:spcBef>
                <a:spcPts val="0"/>
              </a:spcBef>
            </a:pP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Death is the great equalizer!  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Eccl. 2:16; Ro. 6:23</a:t>
            </a:r>
          </a:p>
          <a:p>
            <a:pPr algn="ctr">
              <a:spcBef>
                <a:spcPts val="0"/>
              </a:spcBef>
            </a:pP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Eccl. 8:8 </a:t>
            </a:r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“There is no man that hath power over the spirit to retain the spirit; </a:t>
            </a:r>
          </a:p>
          <a:p>
            <a:pPr algn="ctr">
              <a:spcBef>
                <a:spcPts val="1200"/>
              </a:spcBef>
            </a:pPr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neither hath he power in the day of death: </a:t>
            </a:r>
          </a:p>
          <a:p>
            <a:pPr algn="ctr">
              <a:spcBef>
                <a:spcPts val="1200"/>
              </a:spcBef>
            </a:pPr>
            <a:r>
              <a:rPr lang="en-US" sz="48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there is no discharge in that war!”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1689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714500" y="990600"/>
            <a:ext cx="8839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14500" y="1295401"/>
            <a:ext cx="8763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6000" b="1" i="1" dirty="0"/>
          </a:p>
        </p:txBody>
      </p:sp>
      <p:sp>
        <p:nvSpPr>
          <p:cNvPr id="7" name="TextBox 6"/>
          <p:cNvSpPr txBox="1"/>
          <p:nvPr/>
        </p:nvSpPr>
        <p:spPr>
          <a:xfrm>
            <a:off x="685800" y="4014829"/>
            <a:ext cx="11430000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200"/>
              </a:spcBef>
            </a:pP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James 4:14 </a:t>
            </a:r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“life is …a vapor that </a:t>
            </a:r>
            <a:r>
              <a:rPr lang="en-US" sz="40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appeareth</a:t>
            </a:r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a little time, </a:t>
            </a:r>
            <a:r>
              <a:rPr lang="en-US" sz="4000" b="1" i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then </a:t>
            </a:r>
            <a:r>
              <a:rPr lang="en-US" sz="4000" b="1" i="1" u="sng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vanisheth</a:t>
            </a:r>
            <a:r>
              <a:rPr lang="en-US" sz="4000" b="1" i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away.”</a:t>
            </a:r>
          </a:p>
          <a:p>
            <a:pPr algn="ctr">
              <a:spcBef>
                <a:spcPts val="1200"/>
              </a:spcBef>
            </a:pP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Ps 90:12 </a:t>
            </a:r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“So teach us to number our days,</a:t>
            </a:r>
          </a:p>
          <a:p>
            <a:pPr algn="ctr">
              <a:spcBef>
                <a:spcPts val="0"/>
              </a:spcBef>
            </a:pPr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that we may apply our hearts unto wisdom.” </a:t>
            </a:r>
          </a:p>
        </p:txBody>
      </p:sp>
      <p:sp>
        <p:nvSpPr>
          <p:cNvPr id="5" name="Flowchart: Connector 4"/>
          <p:cNvSpPr/>
          <p:nvPr/>
        </p:nvSpPr>
        <p:spPr>
          <a:xfrm>
            <a:off x="243839" y="371133"/>
            <a:ext cx="365761" cy="320683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09600" y="827020"/>
            <a:ext cx="108966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Our Mortal lives are represented by the small “dot” on this “eternal” timeline.  </a:t>
            </a:r>
          </a:p>
          <a:p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Our “afterlife” is represented by the “ray”.  </a:t>
            </a:r>
          </a:p>
          <a:p>
            <a:pPr algn="ctr"/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we do during the small “dot” affects everything that happens on the “Ray.” </a:t>
            </a:r>
          </a:p>
        </p:txBody>
      </p:sp>
      <p:sp>
        <p:nvSpPr>
          <p:cNvPr id="6" name="Arrow: Right 5"/>
          <p:cNvSpPr/>
          <p:nvPr/>
        </p:nvSpPr>
        <p:spPr>
          <a:xfrm>
            <a:off x="609600" y="41418"/>
            <a:ext cx="11506200" cy="99357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724400" y="239088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Eternity</a:t>
            </a:r>
          </a:p>
        </p:txBody>
      </p:sp>
    </p:spTree>
    <p:extLst>
      <p:ext uri="{BB962C8B-B14F-4D97-AF65-F5344CB8AC3E}">
        <p14:creationId xmlns:p14="http://schemas.microsoft.com/office/powerpoint/2010/main" val="3905274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593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638800" y="228601"/>
            <a:ext cx="4876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3200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2400" y="-5593"/>
            <a:ext cx="12039600" cy="68941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Luke 16 Jesus revealed: </a:t>
            </a:r>
          </a:p>
          <a:p>
            <a:pPr>
              <a:spcBef>
                <a:spcPts val="1200"/>
              </a:spcBef>
            </a:pPr>
            <a:r>
              <a:rPr lang="en-US" sz="5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Death is </a:t>
            </a:r>
            <a:r>
              <a:rPr lang="en-US" sz="5400" b="1" i="1" u="sng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Transitional</a:t>
            </a:r>
            <a:r>
              <a:rPr lang="en-US" sz="5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</a:p>
          <a:p>
            <a:pPr algn="ctr">
              <a:spcBef>
                <a:spcPts val="1200"/>
              </a:spcBef>
            </a:pP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It’s not a “conclusion”,        </a:t>
            </a:r>
          </a:p>
          <a:p>
            <a:pPr algn="ctr">
              <a:spcBef>
                <a:spcPts val="1200"/>
              </a:spcBef>
            </a:pP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but the </a:t>
            </a:r>
            <a:r>
              <a:rPr lang="en-US" sz="4400" b="1" i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into Eternity!  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Vs. 22,23</a:t>
            </a:r>
            <a:endParaRPr lang="en-US" sz="4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Eccl 12:7  </a:t>
            </a:r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“Then shall the dust return to the earth as it was: and the spirit shall return unto God who gave it.” </a:t>
            </a:r>
          </a:p>
          <a:p>
            <a:pPr algn="ctr"/>
            <a:r>
              <a:rPr lang="en-US" sz="5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There’s no hint of “soul sleep” here. </a:t>
            </a:r>
          </a:p>
          <a:p>
            <a:pPr algn="ctr"/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 instant after death, </a:t>
            </a:r>
          </a:p>
          <a:p>
            <a:pPr algn="ctr"/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both were ushered into eternity!</a:t>
            </a:r>
            <a:endParaRPr lang="en-US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7563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662" y="0"/>
            <a:ext cx="12192000" cy="6858000"/>
          </a:xfrm>
          <a:prstGeom prst="rect">
            <a:avLst/>
          </a:prstGeom>
          <a:effectLst>
            <a:softEdge rad="0"/>
          </a:effectLst>
        </p:spPr>
      </p:pic>
      <p:sp>
        <p:nvSpPr>
          <p:cNvPr id="5" name="Rectangle 4"/>
          <p:cNvSpPr/>
          <p:nvPr/>
        </p:nvSpPr>
        <p:spPr>
          <a:xfrm>
            <a:off x="5638800" y="228601"/>
            <a:ext cx="4876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3200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5984" y="13997"/>
            <a:ext cx="11963400" cy="66787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Death is “</a:t>
            </a:r>
            <a:r>
              <a:rPr lang="en-US" sz="4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Destinational</a:t>
            </a:r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  22,23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There’s only two destinations after death. 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Paradise (aka: 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Abraham’s Bosom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48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“Lazarus was carried …to Abraham’s bosom.”</a:t>
            </a:r>
            <a:endParaRPr lang="en-US" sz="4800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1) Before Jesus’ death and ascension,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those who died in faith went to paradise. 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Lk 23:43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n-US" sz="4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“Today shalt thou be with me in paradise.”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l-GR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ράδεισος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{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para’deisos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} An Eden, a park)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Since Abraham is called </a:t>
            </a:r>
            <a:r>
              <a:rPr lang="en-US" sz="4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“the father of faith”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(Ro. 4:11,12, 16) ,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it’s “nicknamed” after Him.  </a:t>
            </a:r>
          </a:p>
        </p:txBody>
      </p:sp>
    </p:spTree>
    <p:extLst>
      <p:ext uri="{BB962C8B-B14F-4D97-AF65-F5344CB8AC3E}">
        <p14:creationId xmlns:p14="http://schemas.microsoft.com/office/powerpoint/2010/main" val="2633974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638800" y="228601"/>
            <a:ext cx="4876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3200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6200" y="113361"/>
            <a:ext cx="120396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 After Jesus’ resurrection, he led these to Heaven.     </a:t>
            </a:r>
          </a:p>
          <a:p>
            <a:pPr algn="ctr"/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Eph. 4:8-10 </a:t>
            </a:r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“When he ascended up on high, he led captivity captive...Now that he ascended, what is it but that he also descended first into the lower parts of the                                    </a:t>
            </a:r>
          </a:p>
          <a:p>
            <a:pPr algn="ctr"/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earth?  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(Abraham’s bosom) </a:t>
            </a:r>
            <a:endParaRPr lang="en-US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43200"/>
            <a:ext cx="6248400" cy="413812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817D628-B693-6C65-518A-B921838D27E5}"/>
              </a:ext>
            </a:extLst>
          </p:cNvPr>
          <p:cNvSpPr txBox="1"/>
          <p:nvPr/>
        </p:nvSpPr>
        <p:spPr>
          <a:xfrm>
            <a:off x="6096000" y="3543439"/>
            <a:ext cx="6242178" cy="32932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He that descended is the same also that ascended up far above all heavens,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that he might </a:t>
            </a: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</a:t>
            </a:r>
            <a:r>
              <a:rPr kumimoji="0" lang="en-US" sz="4400" b="1" i="1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ful</a:t>
            </a: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</a:t>
            </a: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fill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all things.”</a:t>
            </a:r>
            <a:endParaRPr kumimoji="0" lang="en-US" sz="4000" b="1" i="1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2010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158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638800" y="228601"/>
            <a:ext cx="4876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3200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6200" y="113361"/>
            <a:ext cx="11887200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4) Now believers go directly to heaven at death. </a:t>
            </a:r>
          </a:p>
          <a:p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Jn 14:1,2; 2 Cor 5:1,8-10 </a:t>
            </a:r>
          </a:p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“we know that if our earthly house of this tabernacle 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(body) </a:t>
            </a:r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were dissolved, 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(died) </a:t>
            </a:r>
          </a:p>
          <a:p>
            <a:pPr algn="ctr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 have  an house 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(new body)…</a:t>
            </a:r>
          </a:p>
          <a:p>
            <a:pPr algn="ctr"/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eternal in the heavens… </a:t>
            </a:r>
          </a:p>
          <a:p>
            <a:pPr algn="ctr"/>
            <a:r>
              <a:rPr lang="en-US" sz="4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We are confident, and willing rather to be absent from the body, and to be present with the Lord.</a:t>
            </a:r>
          </a:p>
          <a:p>
            <a:pPr lvl="0" algn="ctr">
              <a:defRPr/>
            </a:pPr>
            <a:r>
              <a:rPr lang="en-US" sz="4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Wherefore we labor, that, whether present or absent, </a:t>
            </a:r>
          </a:p>
          <a:p>
            <a:pPr lvl="0" algn="ctr">
              <a:defRPr/>
            </a:pPr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 may </a:t>
            </a:r>
            <a:r>
              <a:rPr lang="en-US" sz="4000" b="1" i="1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 accepted of him</a:t>
            </a:r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.”</a:t>
            </a:r>
          </a:p>
          <a:p>
            <a:pPr lvl="0" algn="ctr">
              <a:defRPr/>
            </a:pPr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euar’estos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fully pleasing  Mt. 25:21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4121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158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638800" y="228601"/>
            <a:ext cx="4876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3200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The Judgment (BEMA) Seat of Christ">
            <a:extLst>
              <a:ext uri="{FF2B5EF4-FFF2-40B4-BE49-F238E27FC236}">
                <a16:creationId xmlns:a16="http://schemas.microsoft.com/office/drawing/2014/main" id="{8158EBEC-B960-B2A0-064B-C1AE98A7FA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61354"/>
            <a:ext cx="5362575" cy="3877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E942F97-A71C-C8D7-4A75-ECB55F29D46E}"/>
              </a:ext>
            </a:extLst>
          </p:cNvPr>
          <p:cNvSpPr txBox="1"/>
          <p:nvPr/>
        </p:nvSpPr>
        <p:spPr>
          <a:xfrm>
            <a:off x="228600" y="1207028"/>
            <a:ext cx="11498423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“For we must all appear before the judgment seat of Christ; that every one may receive the things done in his body,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according to that he hath done, whether it be good or bad.”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36B8166-7D33-CBE7-4F6F-E57665F7273C}"/>
              </a:ext>
            </a:extLst>
          </p:cNvPr>
          <p:cNvSpPr txBox="1"/>
          <p:nvPr/>
        </p:nvSpPr>
        <p:spPr>
          <a:xfrm>
            <a:off x="152400" y="18661"/>
            <a:ext cx="117348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5) Our final rewards will be granted at the Bema 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seat at the end of the age. 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(1 Cor 3:10-15; 2 Cor. 5:10)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29392A1-ACF1-7D14-B860-8121BD70653B}"/>
              </a:ext>
            </a:extLst>
          </p:cNvPr>
          <p:cNvSpPr txBox="1"/>
          <p:nvPr/>
        </p:nvSpPr>
        <p:spPr>
          <a:xfrm>
            <a:off x="5424310" y="2819400"/>
            <a:ext cx="6628331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1 Cor 3:13-14 </a:t>
            </a:r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“Every man's work shall be made manifest: </a:t>
            </a:r>
          </a:p>
          <a:p>
            <a:pPr algn="ctr"/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the day shall declare it…</a:t>
            </a:r>
          </a:p>
          <a:p>
            <a:pPr algn="ctr"/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If any man's work abide which he hath built, </a:t>
            </a:r>
          </a:p>
          <a:p>
            <a:pPr algn="ctr"/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 shall receive a </a:t>
            </a:r>
            <a:r>
              <a:rPr lang="en-US" sz="4000" b="1" i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reward</a:t>
            </a:r>
            <a:r>
              <a:rPr lang="en-US" sz="3600" b="1" i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.” </a:t>
            </a:r>
          </a:p>
          <a:p>
            <a:pPr algn="ctr"/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Misthos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pay for service! </a:t>
            </a:r>
            <a:endParaRPr lang="en-US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9308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48200" y="2565261"/>
            <a:ext cx="7467600" cy="4216539"/>
          </a:xfrm>
          <a:prstGeom prst="rect">
            <a:avLst/>
          </a:prstGeom>
          <a:solidFill>
            <a:schemeClr val="tx1">
              <a:alpha val="92000"/>
            </a:schemeClr>
          </a:solidFill>
          <a:effectLst>
            <a:softEdge rad="190500"/>
          </a:effectLst>
        </p:spPr>
        <p:txBody>
          <a:bodyPr wrap="square">
            <a:spAutoFit/>
          </a:bodyPr>
          <a:lstStyle/>
          <a:p>
            <a:pPr algn="ctr"/>
            <a:r>
              <a:rPr lang="en-US" sz="3200" b="1" i="1" baseline="30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 </a:t>
            </a:r>
            <a:r>
              <a:rPr lang="en-US" sz="32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I heard a voice from heaven saying, Blessed are the dead which die in the Lord…: </a:t>
            </a:r>
          </a:p>
          <a:p>
            <a:pPr algn="ctr"/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Yea, </a:t>
            </a:r>
            <a:r>
              <a:rPr lang="en-US" sz="36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saith</a:t>
            </a:r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 Spirit, that they may rest from their labors</a:t>
            </a:r>
            <a:r>
              <a:rPr lang="en-US" sz="32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algn="ctr"/>
            <a:r>
              <a:rPr lang="en-US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their works do follow them.”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76200"/>
            <a:ext cx="12192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5) Our final rewards will be granted at the Bema    </a:t>
            </a:r>
          </a:p>
          <a:p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seat at the end of the age.  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 Cor 3:10-15; 2 Cor. 5:10)</a:t>
            </a:r>
            <a:endParaRPr lang="en-US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22CE847-C0E8-BBD2-43D8-BAF11439F1DB}"/>
              </a:ext>
            </a:extLst>
          </p:cNvPr>
          <p:cNvSpPr txBox="1"/>
          <p:nvPr/>
        </p:nvSpPr>
        <p:spPr>
          <a:xfrm>
            <a:off x="-20216" y="1399639"/>
            <a:ext cx="12136016" cy="1200329"/>
          </a:xfrm>
          <a:prstGeom prst="rect">
            <a:avLst/>
          </a:prstGeom>
          <a:solidFill>
            <a:schemeClr val="tx1">
              <a:alpha val="88000"/>
            </a:schemeClr>
          </a:solidFill>
          <a:effectLst>
            <a:softEdge rad="165100"/>
          </a:effec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Rev 14:12-13 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 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”Here is the patience of the saints: here are they that keep the commandments of God, and the faith of Jesus.</a:t>
            </a:r>
            <a:endParaRPr kumimoji="0" lang="en-US" sz="2800" b="1" i="1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6593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6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3B02A6D-5825-D6E7-893C-BE5EAB450296}"/>
              </a:ext>
            </a:extLst>
          </p:cNvPr>
          <p:cNvSpPr txBox="1"/>
          <p:nvPr/>
        </p:nvSpPr>
        <p:spPr>
          <a:xfrm>
            <a:off x="0" y="76200"/>
            <a:ext cx="12115800" cy="65710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6) Paradise (and Heaven) is a place of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  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a)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1" u="sng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Comfort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  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Vs 25 </a:t>
            </a: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“now he is comforted”</a:t>
            </a:r>
            <a:endParaRPr kumimoji="0" lang="en-US" sz="44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24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b)</a:t>
            </a: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en-US" sz="4400" b="1" i="1" u="sng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Clarity.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1Cor. 13:12 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“Now we see through a glass, darkly,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1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but then face to face.” </a:t>
            </a:r>
            <a:r>
              <a:rPr kumimoji="0" lang="en-US" sz="4400" b="1" i="1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c)  </a:t>
            </a:r>
            <a:r>
              <a:rPr kumimoji="0" lang="en-US" sz="4000" b="1" i="1" u="sng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Companionship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.    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“Abraham’s bosom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”   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Heb. 12:22-23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ye are come unto …the city of the living God…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to an innumerable company of angels,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 the …church of the firstborn, which are written in heaven,  and to God the Judge of all, </a:t>
            </a:r>
          </a:p>
        </p:txBody>
      </p:sp>
    </p:spTree>
    <p:extLst>
      <p:ext uri="{BB962C8B-B14F-4D97-AF65-F5344CB8AC3E}">
        <p14:creationId xmlns:p14="http://schemas.microsoft.com/office/powerpoint/2010/main" val="3030284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5E33BA5-24F4-44E6-8F68-36773BC66946}"/>
              </a:ext>
            </a:extLst>
          </p:cNvPr>
          <p:cNvSpPr txBox="1"/>
          <p:nvPr/>
        </p:nvSpPr>
        <p:spPr>
          <a:xfrm>
            <a:off x="0" y="76200"/>
            <a:ext cx="11887200" cy="1754326"/>
          </a:xfrm>
          <a:prstGeom prst="rect">
            <a:avLst/>
          </a:prstGeom>
          <a:solidFill>
            <a:schemeClr val="tx1">
              <a:alpha val="64000"/>
            </a:schemeClr>
          </a:solidFill>
          <a:effectLst>
            <a:glow rad="304800">
              <a:schemeClr val="accent1">
                <a:alpha val="40000"/>
              </a:schemeClr>
            </a:glow>
            <a:softEdge rad="88900"/>
          </a:effec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Heb. 12:23 </a:t>
            </a:r>
            <a:r>
              <a:rPr kumimoji="0" lang="en-US" sz="54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“and to Jesus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 mediator of the new covenant.”</a:t>
            </a:r>
            <a:endParaRPr lang="en-US" sz="32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E4AAA41-AB85-7962-E8F2-4B412A176B61}"/>
              </a:ext>
            </a:extLst>
          </p:cNvPr>
          <p:cNvSpPr txBox="1"/>
          <p:nvPr/>
        </p:nvSpPr>
        <p:spPr>
          <a:xfrm>
            <a:off x="4495800" y="1981200"/>
            <a:ext cx="10668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What will you say to Him?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0B6DD68-8345-7548-0CD4-4B03F2666CC9}"/>
              </a:ext>
            </a:extLst>
          </p:cNvPr>
          <p:cNvSpPr txBox="1"/>
          <p:nvPr/>
        </p:nvSpPr>
        <p:spPr>
          <a:xfrm>
            <a:off x="8153400" y="4648200"/>
            <a:ext cx="36576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</a:rPr>
              <a:t>What will he  </a:t>
            </a:r>
          </a:p>
          <a:p>
            <a:pPr algn="ctr"/>
            <a:r>
              <a:rPr lang="en-US" sz="4400" b="1" dirty="0">
                <a:solidFill>
                  <a:schemeClr val="bg1"/>
                </a:solidFill>
              </a:rPr>
              <a:t>say to You?</a:t>
            </a:r>
          </a:p>
          <a:p>
            <a:pPr algn="ctr"/>
            <a:r>
              <a:rPr lang="en-US" sz="4400" b="1" dirty="0">
                <a:solidFill>
                  <a:schemeClr val="bg1"/>
                </a:solidFill>
              </a:rPr>
              <a:t>Mt 25:14-30</a:t>
            </a:r>
          </a:p>
        </p:txBody>
      </p:sp>
    </p:spTree>
    <p:extLst>
      <p:ext uri="{BB962C8B-B14F-4D97-AF65-F5344CB8AC3E}">
        <p14:creationId xmlns:p14="http://schemas.microsoft.com/office/powerpoint/2010/main" val="2509082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638800" y="228601"/>
            <a:ext cx="4876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3200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D2D1C87-558E-E1B9-AEE0-DFC01BA7588C}"/>
              </a:ext>
            </a:extLst>
          </p:cNvPr>
          <p:cNvSpPr txBox="1"/>
          <p:nvPr/>
        </p:nvSpPr>
        <p:spPr>
          <a:xfrm>
            <a:off x="152400" y="4114800"/>
            <a:ext cx="11887200" cy="2677656"/>
          </a:xfrm>
          <a:prstGeom prst="rect">
            <a:avLst/>
          </a:prstGeom>
          <a:solidFill>
            <a:schemeClr val="bg1">
              <a:alpha val="64000"/>
            </a:schemeClr>
          </a:solidFill>
          <a:effectLst>
            <a:glow rad="304800">
              <a:schemeClr val="accent1">
                <a:alpha val="40000"/>
              </a:schemeClr>
            </a:glow>
            <a:softEdge rad="88900"/>
          </a:effectLst>
        </p:spPr>
        <p:txBody>
          <a:bodyPr wrap="square">
            <a:spAutoFit/>
          </a:bodyPr>
          <a:lstStyle/>
          <a:p>
            <a:pPr algn="ctr"/>
            <a:r>
              <a:rPr lang="en-US" sz="3200" b="1" dirty="0"/>
              <a:t>Mt 25:21 </a:t>
            </a:r>
            <a:r>
              <a:rPr lang="en-US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“Well done, thou good and faithful servant: </a:t>
            </a:r>
          </a:p>
          <a:p>
            <a:pPr algn="ctr"/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thou hast been faithful over a few things,</a:t>
            </a:r>
          </a:p>
          <a:p>
            <a:pPr algn="ctr"/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I will make thee ruler over many things:</a:t>
            </a:r>
          </a:p>
          <a:p>
            <a:pPr algn="ctr"/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enter thou into the joy of thy lord.”</a:t>
            </a:r>
            <a:endParaRPr lang="en-US" sz="40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0178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0"/>
            <a:ext cx="121158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638800" y="228601"/>
            <a:ext cx="4876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3200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6200" y="113361"/>
            <a:ext cx="11887200" cy="71711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There are only two destinations at Death:</a:t>
            </a:r>
            <a:endParaRPr lang="en-US" sz="4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1)  Paradise  (Now Heaven) </a:t>
            </a:r>
          </a:p>
          <a:p>
            <a:r>
              <a:rPr lang="en-US" sz="4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“Lazarus was carried by angels into (paradise)”</a:t>
            </a:r>
          </a:p>
          <a:p>
            <a:pPr>
              <a:spcBef>
                <a:spcPts val="1200"/>
              </a:spcBef>
            </a:pP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2)  Hell: ᾅ</a:t>
            </a:r>
            <a:r>
              <a:rPr 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δης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(hades)  </a:t>
            </a:r>
            <a:r>
              <a:rPr lang="en-US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“The rich man also died, </a:t>
            </a:r>
            <a:r>
              <a:rPr lang="en-US" sz="4400" b="1" i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in hell </a:t>
            </a:r>
            <a:r>
              <a:rPr lang="en-US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 lift up his eyes being in torment.” </a:t>
            </a:r>
          </a:p>
          <a:p>
            <a:pPr lvl="0" algn="ctr">
              <a:spcBef>
                <a:spcPts val="1800"/>
              </a:spcBef>
            </a:pP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Heb 9:27   </a:t>
            </a:r>
            <a:r>
              <a:rPr lang="en-US" sz="48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”It is appointed unto men once to die,</a:t>
            </a:r>
          </a:p>
          <a:p>
            <a:pPr lvl="0" algn="ctr">
              <a:spcBef>
                <a:spcPts val="0"/>
              </a:spcBef>
            </a:pPr>
            <a:r>
              <a:rPr lang="en-US" sz="48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but after this the judgment:” </a:t>
            </a:r>
          </a:p>
          <a:p>
            <a:pPr lvl="0" algn="ctr">
              <a:spcBef>
                <a:spcPts val="0"/>
              </a:spcBef>
            </a:pPr>
            <a:r>
              <a:rPr lang="en-US" sz="4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What will your destiny be after your Death?</a:t>
            </a:r>
          </a:p>
          <a:p>
            <a:pPr algn="ctr"/>
            <a:endParaRPr lang="en-US" sz="4800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6353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0"/>
            <a:ext cx="121158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52400" y="228600"/>
            <a:ext cx="11506200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”It is appointed unto men once to die, </a:t>
            </a:r>
            <a:br>
              <a:rPr lang="en-US" sz="48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Hebrews 9:27 </a:t>
            </a:r>
            <a:endParaRPr lang="en-US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9701" y="1650792"/>
            <a:ext cx="802861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Most modern tombstones sum up our mortal lives with a small “dash”.</a:t>
            </a:r>
          </a:p>
        </p:txBody>
      </p:sp>
      <p:sp>
        <p:nvSpPr>
          <p:cNvPr id="8" name="Rectangle 7"/>
          <p:cNvSpPr/>
          <p:nvPr/>
        </p:nvSpPr>
        <p:spPr>
          <a:xfrm>
            <a:off x="762000" y="4416334"/>
            <a:ext cx="70866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i="1" dirty="0">
                <a:solidFill>
                  <a:schemeClr val="bg1"/>
                </a:solidFill>
              </a:rPr>
              <a:t>What we do during our brief “dash” determines what happens next!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17" r="24414" b="7203"/>
          <a:stretch/>
        </p:blipFill>
        <p:spPr>
          <a:xfrm>
            <a:off x="8265607" y="1403948"/>
            <a:ext cx="3954011" cy="5367516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BB5ED53F-D21E-A52C-50B7-7764AC819EF8}"/>
                  </a:ext>
                </a:extLst>
              </p14:cNvPr>
              <p14:cNvContentPartPr/>
              <p14:nvPr/>
            </p14:nvContentPartPr>
            <p14:xfrm>
              <a:off x="9919605" y="3443827"/>
              <a:ext cx="421920" cy="34272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BB5ED53F-D21E-A52C-50B7-7764AC819EF8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910965" y="3435187"/>
                <a:ext cx="439560" cy="36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6D2A1865-4CEB-9E34-E0EF-826F3B392B03}"/>
                  </a:ext>
                </a:extLst>
              </p14:cNvPr>
              <p14:cNvContentPartPr/>
              <p14:nvPr/>
            </p14:nvContentPartPr>
            <p14:xfrm>
              <a:off x="-290715" y="973867"/>
              <a:ext cx="360" cy="36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6D2A1865-4CEB-9E34-E0EF-826F3B392B03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-299715" y="965227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496FFABE-9BD7-63D4-A456-53CB7F76E3DD}"/>
                  </a:ext>
                </a:extLst>
              </p14:cNvPr>
              <p14:cNvContentPartPr/>
              <p14:nvPr/>
            </p14:nvContentPartPr>
            <p14:xfrm>
              <a:off x="9862005" y="3520867"/>
              <a:ext cx="360" cy="3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496FFABE-9BD7-63D4-A456-53CB7F76E3DD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853005" y="3511867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BF578179-F803-6F80-C7CA-57AAFD8F9D25}"/>
                  </a:ext>
                </a:extLst>
              </p14:cNvPr>
              <p14:cNvContentPartPr/>
              <p14:nvPr/>
            </p14:nvContentPartPr>
            <p14:xfrm>
              <a:off x="9852645" y="4187227"/>
              <a:ext cx="522720" cy="36900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BF578179-F803-6F80-C7CA-57AAFD8F9D25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9844005" y="4178227"/>
                <a:ext cx="540360" cy="386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65954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0"/>
            <a:ext cx="121158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638800" y="228601"/>
            <a:ext cx="4876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3200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6200" y="113361"/>
            <a:ext cx="11887200" cy="63401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What will your destiny be after your Death?</a:t>
            </a:r>
          </a:p>
          <a:p>
            <a:pPr algn="ctr">
              <a:spcBef>
                <a:spcPts val="0"/>
              </a:spcBef>
            </a:pPr>
            <a:r>
              <a:rPr lang="en-US" sz="6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Why?  John 3:16-18</a:t>
            </a:r>
          </a:p>
          <a:p>
            <a:pPr algn="ctr">
              <a:spcBef>
                <a:spcPts val="0"/>
              </a:spcBef>
            </a:pPr>
            <a:r>
              <a:rPr lang="en-US" sz="6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John 3:36  </a:t>
            </a:r>
            <a:r>
              <a:rPr lang="en-US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“He that believeth on the Son </a:t>
            </a:r>
          </a:p>
          <a:p>
            <a:pPr algn="ctr">
              <a:spcBef>
                <a:spcPts val="0"/>
              </a:spcBef>
            </a:pP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(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pisteuō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: to entrust, credit, put confidence in)</a:t>
            </a:r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spcBef>
                <a:spcPts val="0"/>
              </a:spcBef>
            </a:pPr>
            <a:r>
              <a:rPr lang="en-US" sz="48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hath everlasting life:</a:t>
            </a:r>
          </a:p>
          <a:p>
            <a:pPr algn="ctr"/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he that believeth not the Son </a:t>
            </a:r>
          </a:p>
          <a:p>
            <a:pPr algn="ctr"/>
            <a:r>
              <a:rPr lang="en-US" sz="48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shall not see life; </a:t>
            </a:r>
          </a:p>
          <a:p>
            <a:pPr algn="ctr"/>
            <a:r>
              <a:rPr lang="en-US" sz="5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but the wrath of God </a:t>
            </a:r>
            <a:r>
              <a:rPr lang="en-US" sz="5400" b="1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abideth</a:t>
            </a:r>
            <a:r>
              <a:rPr lang="en-US" sz="5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on him.”</a:t>
            </a:r>
            <a:endParaRPr lang="en-US" sz="4800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1804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103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9389B1FE-E9DA-E495-EF9A-2C41A1FFE71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48" b="12266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5638800" y="228601"/>
            <a:ext cx="4876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3200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32B1A89-C5D6-BDFF-EFFF-302D8AB0CAB9}"/>
              </a:ext>
            </a:extLst>
          </p:cNvPr>
          <p:cNvSpPr txBox="1"/>
          <p:nvPr/>
        </p:nvSpPr>
        <p:spPr>
          <a:xfrm>
            <a:off x="723900" y="228601"/>
            <a:ext cx="11353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Which part of John 3:36 applies to you?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F734BFD-7C1F-B992-6972-C7EBA389FDA3}"/>
              </a:ext>
            </a:extLst>
          </p:cNvPr>
          <p:cNvSpPr txBox="1"/>
          <p:nvPr/>
        </p:nvSpPr>
        <p:spPr>
          <a:xfrm>
            <a:off x="6400800" y="6196281"/>
            <a:ext cx="612306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Greg Olsen “Lost and Found”</a:t>
            </a:r>
          </a:p>
        </p:txBody>
      </p:sp>
    </p:spTree>
    <p:extLst>
      <p:ext uri="{BB962C8B-B14F-4D97-AF65-F5344CB8AC3E}">
        <p14:creationId xmlns:p14="http://schemas.microsoft.com/office/powerpoint/2010/main" val="34650635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57200" y="0"/>
            <a:ext cx="112014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Older tombstones often had epitaphs that summarized the life “lost.” 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94" r="13118"/>
          <a:stretch/>
        </p:blipFill>
        <p:spPr>
          <a:xfrm>
            <a:off x="7139901" y="2087327"/>
            <a:ext cx="5020881" cy="478249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92" t="13265" r="42658" b="29151"/>
          <a:stretch/>
        </p:blipFill>
        <p:spPr>
          <a:xfrm>
            <a:off x="2286000" y="2051870"/>
            <a:ext cx="4947555" cy="4782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769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676400" y="228600"/>
            <a:ext cx="8839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22078" y="34491"/>
            <a:ext cx="1206167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</a:rPr>
              <a:t>Pause, stranger, when you pass me by,</a:t>
            </a:r>
            <a:r>
              <a:rPr lang="en-US" sz="4000" dirty="0">
                <a:solidFill>
                  <a:schemeClr val="bg1"/>
                </a:solidFill>
              </a:rPr>
              <a:t> </a:t>
            </a:r>
            <a:br>
              <a:rPr lang="en-US" sz="4000" dirty="0">
                <a:solidFill>
                  <a:schemeClr val="bg1"/>
                </a:solidFill>
              </a:rPr>
            </a:br>
            <a:r>
              <a:rPr lang="en-US" sz="4000" b="1" dirty="0">
                <a:solidFill>
                  <a:schemeClr val="bg1"/>
                </a:solidFill>
              </a:rPr>
              <a:t>As you are now,  so once was I.</a:t>
            </a:r>
            <a:r>
              <a:rPr lang="en-US" sz="4000" dirty="0">
                <a:solidFill>
                  <a:schemeClr val="bg1"/>
                </a:solidFill>
              </a:rPr>
              <a:t> </a:t>
            </a:r>
            <a:br>
              <a:rPr lang="en-US" sz="4000" dirty="0">
                <a:solidFill>
                  <a:schemeClr val="bg1"/>
                </a:solidFill>
              </a:rPr>
            </a:br>
            <a:r>
              <a:rPr lang="en-US" sz="4000" b="1" dirty="0">
                <a:solidFill>
                  <a:schemeClr val="bg1"/>
                </a:solidFill>
              </a:rPr>
              <a:t>As I am now, soon you will be.</a:t>
            </a:r>
            <a:r>
              <a:rPr lang="en-US" sz="4000" dirty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en-US" sz="40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 prepare for death</a:t>
            </a:r>
            <a:r>
              <a:rPr lang="en-US" sz="4000" b="1" dirty="0">
                <a:solidFill>
                  <a:schemeClr val="bg1"/>
                </a:solidFill>
              </a:rPr>
              <a:t>, and follow me.</a:t>
            </a:r>
            <a:endParaRPr lang="en-US" sz="3200" b="1" dirty="0">
              <a:solidFill>
                <a:schemeClr val="bg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5" r="7702" b="8885"/>
          <a:stretch/>
        </p:blipFill>
        <p:spPr>
          <a:xfrm>
            <a:off x="19228" y="3200400"/>
            <a:ext cx="3048001" cy="36576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317905" y="2846800"/>
            <a:ext cx="872169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follow you I’m not content, </a:t>
            </a:r>
          </a:p>
          <a:p>
            <a:pPr algn="ctr"/>
            <a:r>
              <a:rPr lang="en-US" sz="4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Until I know which way you went!</a:t>
            </a:r>
            <a:endParaRPr lang="en-US" sz="40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976428" y="4428003"/>
            <a:ext cx="918530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i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Why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should we “prepare” for Death?</a:t>
            </a:r>
          </a:p>
          <a:p>
            <a:pPr algn="ctr"/>
            <a:endParaRPr lang="en-US" sz="4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400" b="1" i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How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should we “prepare for Death?</a:t>
            </a:r>
          </a:p>
        </p:txBody>
      </p:sp>
    </p:spTree>
    <p:extLst>
      <p:ext uri="{BB962C8B-B14F-4D97-AF65-F5344CB8AC3E}">
        <p14:creationId xmlns:p14="http://schemas.microsoft.com/office/powerpoint/2010/main" val="3452688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600200" y="2590800"/>
            <a:ext cx="98298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”It is appointed unto men once to die,</a:t>
            </a:r>
          </a:p>
          <a:p>
            <a:pPr algn="ctr"/>
            <a:r>
              <a:rPr lang="en-US" sz="48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but after this </a:t>
            </a:r>
            <a:r>
              <a:rPr lang="en-US" sz="4800" b="1" i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judgment:”   </a:t>
            </a:r>
          </a:p>
          <a:p>
            <a:pPr algn="ctr"/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Hebrews 9:27 </a:t>
            </a:r>
          </a:p>
          <a:p>
            <a:pPr algn="ctr"/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Κρίσις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Kri’sis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Decision (</a:t>
            </a:r>
            <a:r>
              <a:rPr lang="en-US" sz="4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or against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); justice (</a:t>
            </a:r>
            <a:r>
              <a:rPr lang="en-US" sz="4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specially divine law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4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" y="-24066"/>
            <a:ext cx="120396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you do </a:t>
            </a:r>
            <a:r>
              <a:rPr lang="en-US" sz="4800" b="1" i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with</a:t>
            </a:r>
            <a:r>
              <a:rPr lang="en-US" sz="4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Jesus during your “dash”; </a:t>
            </a:r>
          </a:p>
          <a:p>
            <a:pPr algn="ctr"/>
            <a:r>
              <a:rPr lang="en-US" sz="5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determines your Destination </a:t>
            </a:r>
          </a:p>
          <a:p>
            <a:pPr algn="ctr"/>
            <a:r>
              <a:rPr lang="en-US" sz="5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after your dash is done. (Jn 3:18; 36)</a:t>
            </a:r>
          </a:p>
          <a:p>
            <a:pPr algn="ctr"/>
            <a:endParaRPr lang="en-US" sz="54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DFFB22F2-0D39-FB51-D464-ECBE1FE5C35A}"/>
                  </a:ext>
                </a:extLst>
              </p14:cNvPr>
              <p14:cNvContentPartPr/>
              <p14:nvPr/>
            </p14:nvContentPartPr>
            <p14:xfrm>
              <a:off x="7733685" y="5016136"/>
              <a:ext cx="360" cy="36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DFFB22F2-0D39-FB51-D464-ECBE1FE5C35A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724685" y="5007496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EB7CD442-C9ED-1CA2-4532-E714515F1519}"/>
                  </a:ext>
                </a:extLst>
              </p14:cNvPr>
              <p14:cNvContentPartPr/>
              <p14:nvPr/>
            </p14:nvContentPartPr>
            <p14:xfrm>
              <a:off x="7665645" y="4631656"/>
              <a:ext cx="360" cy="3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EB7CD442-C9ED-1CA2-4532-E714515F151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656645" y="4622656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71817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6200" y="1536174"/>
            <a:ext cx="12039600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Cor 5:9-10 </a:t>
            </a:r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Wherefore we labor, that, whether present or absent, we may be accepted of him…</a:t>
            </a:r>
          </a:p>
          <a:p>
            <a:pPr algn="ctr"/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 must all appear before </a:t>
            </a:r>
            <a:r>
              <a:rPr lang="en-US" sz="4000" b="1" i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judgment seat </a:t>
            </a:r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Christ;</a:t>
            </a:r>
          </a:p>
          <a:p>
            <a:pPr algn="ctr"/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(β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ῆμ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  {bēma} Platform, throne, tribunal</a:t>
            </a:r>
          </a:p>
          <a:p>
            <a:pPr algn="ctr"/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that every one may receive the things done in his body, according to that he hath done, </a:t>
            </a:r>
          </a:p>
          <a:p>
            <a:pPr algn="ctr"/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whether it be good 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agathos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 bad. 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kakos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6200" y="-24066"/>
            <a:ext cx="12039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you do </a:t>
            </a:r>
            <a:r>
              <a:rPr lang="en-US" sz="4800" b="1" i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en-US" sz="4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Jesus during your “dash”; </a:t>
            </a:r>
          </a:p>
          <a:p>
            <a:pPr algn="ctr"/>
            <a:r>
              <a:rPr lang="en-US" sz="4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determines your Destiny after your dash. </a:t>
            </a:r>
            <a:endParaRPr lang="en-US" sz="54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5767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49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52400" y="107792"/>
            <a:ext cx="120396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Cor 5:11 </a:t>
            </a:r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“Knowing  therefore the terror of the Lord </a:t>
            </a:r>
          </a:p>
          <a:p>
            <a:pPr algn="ctr"/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 persuade men” </a:t>
            </a:r>
          </a:p>
        </p:txBody>
      </p:sp>
      <p:pic>
        <p:nvPicPr>
          <p:cNvPr id="1026" name="Picture 2" descr="The Judgment Seat of Christ – He Has You">
            <a:extLst>
              <a:ext uri="{FF2B5EF4-FFF2-40B4-BE49-F238E27FC236}">
                <a16:creationId xmlns:a16="http://schemas.microsoft.com/office/drawing/2014/main" id="{DA6F80DB-D653-922F-AE7C-40D31E37AA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51437"/>
            <a:ext cx="12192000" cy="5419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54629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28600" y="11185"/>
            <a:ext cx="11887200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Luke 16 Jesus reveals many remarkable</a:t>
            </a:r>
          </a:p>
          <a:p>
            <a:pPr algn="ctr"/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(and related) 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principles. </a:t>
            </a:r>
          </a:p>
          <a:p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Vs. 1-9:  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Story of the unfaithful steward.</a:t>
            </a:r>
            <a:endParaRPr lang="en-US" sz="4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vs 1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“A certain rich man had a steward…who wasted his goods…</a:t>
            </a:r>
            <a:endParaRPr lang="en-US" sz="4000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8037" y="3365238"/>
            <a:ext cx="1173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Vs 10-13:  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Makes an application to our lives.</a:t>
            </a:r>
            <a:endParaRPr lang="en-US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4051257"/>
            <a:ext cx="1211579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“If you have not been faithful in… mammon 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(Money)  </a:t>
            </a:r>
          </a:p>
          <a:p>
            <a:pPr algn="ctr"/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who will commit to your trust the true riches?  </a:t>
            </a:r>
          </a:p>
          <a:p>
            <a:pPr algn="ctr"/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If you’ve not been faithful in that which is another</a:t>
            </a:r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man’s,</a:t>
            </a:r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who will give you that which is your own?”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8948930-60E8-C5F3-F90F-58AA912B3CCC}"/>
              </a:ext>
            </a:extLst>
          </p:cNvPr>
          <p:cNvSpPr txBox="1"/>
          <p:nvPr/>
        </p:nvSpPr>
        <p:spPr>
          <a:xfrm>
            <a:off x="2743200" y="2679931"/>
            <a:ext cx="891539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Give and account of thy stewardship.”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4337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2_Custom Design">
  <a:themeElements>
    <a:clrScheme name="2_Custom Design 16">
      <a:dk1>
        <a:srgbClr val="2D2015"/>
      </a:dk1>
      <a:lt1>
        <a:srgbClr val="FFFFFF"/>
      </a:lt1>
      <a:dk2>
        <a:srgbClr val="452C4C"/>
      </a:dk2>
      <a:lt2>
        <a:srgbClr val="F1DB7B"/>
      </a:lt2>
      <a:accent1>
        <a:srgbClr val="7BAC7A"/>
      </a:accent1>
      <a:accent2>
        <a:srgbClr val="8F5F2F"/>
      </a:accent2>
      <a:accent3>
        <a:srgbClr val="B0ACB2"/>
      </a:accent3>
      <a:accent4>
        <a:srgbClr val="DADADA"/>
      </a:accent4>
      <a:accent5>
        <a:srgbClr val="BFD2BE"/>
      </a:accent5>
      <a:accent6>
        <a:srgbClr val="81552A"/>
      </a:accent6>
      <a:hlink>
        <a:srgbClr val="F0D300"/>
      </a:hlink>
      <a:folHlink>
        <a:srgbClr val="8C9EA0"/>
      </a:folHlink>
    </a:clrScheme>
    <a:fontScheme name="2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2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3">
        <a:dk1>
          <a:srgbClr val="005A58"/>
        </a:dk1>
        <a:lt1>
          <a:srgbClr val="FFFFFF"/>
        </a:lt1>
        <a:dk2>
          <a:srgbClr val="008080"/>
        </a:dk2>
        <a:lt2>
          <a:srgbClr val="FFFFFF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99CC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4">
        <a:dk1>
          <a:srgbClr val="005A58"/>
        </a:dk1>
        <a:lt1>
          <a:srgbClr val="FFFFFF"/>
        </a:lt1>
        <a:dk2>
          <a:srgbClr val="008080"/>
        </a:dk2>
        <a:lt2>
          <a:srgbClr val="FFFFFF"/>
        </a:lt2>
        <a:accent1>
          <a:srgbClr val="006462"/>
        </a:accent1>
        <a:accent2>
          <a:srgbClr val="9B9AB2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8C8BA1"/>
        </a:accent6>
        <a:hlink>
          <a:srgbClr val="FFCC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5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E39E73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6">
        <a:dk1>
          <a:srgbClr val="2D2015"/>
        </a:dk1>
        <a:lt1>
          <a:srgbClr val="FFFFFF"/>
        </a:lt1>
        <a:dk2>
          <a:srgbClr val="452C4C"/>
        </a:dk2>
        <a:lt2>
          <a:srgbClr val="F1DB7B"/>
        </a:lt2>
        <a:accent1>
          <a:srgbClr val="7BAC7A"/>
        </a:accent1>
        <a:accent2>
          <a:srgbClr val="8F5F2F"/>
        </a:accent2>
        <a:accent3>
          <a:srgbClr val="B0ACB2"/>
        </a:accent3>
        <a:accent4>
          <a:srgbClr val="DADADA"/>
        </a:accent4>
        <a:accent5>
          <a:srgbClr val="BFD2BE"/>
        </a:accent5>
        <a:accent6>
          <a:srgbClr val="81552A"/>
        </a:accent6>
        <a:hlink>
          <a:srgbClr val="F0D3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Custom Design 16">
      <a:dk1>
        <a:srgbClr val="2D2015"/>
      </a:dk1>
      <a:lt1>
        <a:srgbClr val="FFFFFF"/>
      </a:lt1>
      <a:dk2>
        <a:srgbClr val="452C4C"/>
      </a:dk2>
      <a:lt2>
        <a:srgbClr val="F1DB7B"/>
      </a:lt2>
      <a:accent1>
        <a:srgbClr val="7BAC7A"/>
      </a:accent1>
      <a:accent2>
        <a:srgbClr val="8F5F2F"/>
      </a:accent2>
      <a:accent3>
        <a:srgbClr val="B0ACB2"/>
      </a:accent3>
      <a:accent4>
        <a:srgbClr val="DADADA"/>
      </a:accent4>
      <a:accent5>
        <a:srgbClr val="BFD2BE"/>
      </a:accent5>
      <a:accent6>
        <a:srgbClr val="81552A"/>
      </a:accent6>
      <a:hlink>
        <a:srgbClr val="F0D300"/>
      </a:hlink>
      <a:folHlink>
        <a:srgbClr val="8C9EA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3">
        <a:dk1>
          <a:srgbClr val="005A58"/>
        </a:dk1>
        <a:lt1>
          <a:srgbClr val="FFFFFF"/>
        </a:lt1>
        <a:dk2>
          <a:srgbClr val="008080"/>
        </a:dk2>
        <a:lt2>
          <a:srgbClr val="FFFFFF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99CC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4">
        <a:dk1>
          <a:srgbClr val="005A58"/>
        </a:dk1>
        <a:lt1>
          <a:srgbClr val="FFFFFF"/>
        </a:lt1>
        <a:dk2>
          <a:srgbClr val="008080"/>
        </a:dk2>
        <a:lt2>
          <a:srgbClr val="FFFFFF"/>
        </a:lt2>
        <a:accent1>
          <a:srgbClr val="006462"/>
        </a:accent1>
        <a:accent2>
          <a:srgbClr val="9B9AB2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8C8BA1"/>
        </a:accent6>
        <a:hlink>
          <a:srgbClr val="FFCC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5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E39E73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6">
        <a:dk1>
          <a:srgbClr val="2D2015"/>
        </a:dk1>
        <a:lt1>
          <a:srgbClr val="FFFFFF"/>
        </a:lt1>
        <a:dk2>
          <a:srgbClr val="452C4C"/>
        </a:dk2>
        <a:lt2>
          <a:srgbClr val="F1DB7B"/>
        </a:lt2>
        <a:accent1>
          <a:srgbClr val="7BAC7A"/>
        </a:accent1>
        <a:accent2>
          <a:srgbClr val="8F5F2F"/>
        </a:accent2>
        <a:accent3>
          <a:srgbClr val="B0ACB2"/>
        </a:accent3>
        <a:accent4>
          <a:srgbClr val="DADADA"/>
        </a:accent4>
        <a:accent5>
          <a:srgbClr val="BFD2BE"/>
        </a:accent5>
        <a:accent6>
          <a:srgbClr val="81552A"/>
        </a:accent6>
        <a:hlink>
          <a:srgbClr val="F0D3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Custom Desig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Blank Presentatio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Blank Presentatio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1_Custom Desig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WelcomeHome</Template>
  <TotalTime>3453</TotalTime>
  <Words>1963</Words>
  <Application>Microsoft Office PowerPoint</Application>
  <PresentationFormat>Widescreen</PresentationFormat>
  <Paragraphs>184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31</vt:i4>
      </vt:variant>
    </vt:vector>
  </HeadingPairs>
  <TitlesOfParts>
    <vt:vector size="42" baseType="lpstr">
      <vt:lpstr>Arial</vt:lpstr>
      <vt:lpstr>Calibri</vt:lpstr>
      <vt:lpstr>Calibri Light</vt:lpstr>
      <vt:lpstr>Times New Roman</vt:lpstr>
      <vt:lpstr>2_Custom Design</vt:lpstr>
      <vt:lpstr>Custom Design</vt:lpstr>
      <vt:lpstr>3_Custom Design</vt:lpstr>
      <vt:lpstr>Blank Presentation</vt:lpstr>
      <vt:lpstr>Office Theme</vt:lpstr>
      <vt:lpstr>Blank Presentation</vt:lpstr>
      <vt:lpstr>1_Custom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Advent Digital Media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Keith Peters</dc:creator>
  <cp:lastModifiedBy>Admin</cp:lastModifiedBy>
  <cp:revision>157</cp:revision>
  <dcterms:created xsi:type="dcterms:W3CDTF">2016-12-28T19:27:30Z</dcterms:created>
  <dcterms:modified xsi:type="dcterms:W3CDTF">2022-10-01T23:30:34Z</dcterms:modified>
</cp:coreProperties>
</file>