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0" r:id="rId3"/>
  </p:sldMasterIdLst>
  <p:sldIdLst>
    <p:sldId id="307" r:id="rId4"/>
    <p:sldId id="297" r:id="rId5"/>
    <p:sldId id="310" r:id="rId6"/>
    <p:sldId id="311" r:id="rId7"/>
    <p:sldId id="306" r:id="rId8"/>
    <p:sldId id="305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44" r:id="rId19"/>
    <p:sldId id="321" r:id="rId20"/>
    <p:sldId id="337" r:id="rId21"/>
    <p:sldId id="338" r:id="rId22"/>
    <p:sldId id="334" r:id="rId23"/>
    <p:sldId id="302" r:id="rId24"/>
    <p:sldId id="324" r:id="rId25"/>
    <p:sldId id="333" r:id="rId26"/>
    <p:sldId id="330" r:id="rId27"/>
    <p:sldId id="328" r:id="rId28"/>
    <p:sldId id="335" r:id="rId29"/>
    <p:sldId id="332" r:id="rId30"/>
    <p:sldId id="345" r:id="rId31"/>
    <p:sldId id="339" r:id="rId32"/>
    <p:sldId id="343" r:id="rId33"/>
    <p:sldId id="341" r:id="rId34"/>
    <p:sldId id="342" r:id="rId35"/>
    <p:sldId id="34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0000FF"/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6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458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3200400"/>
            <a:ext cx="3733800" cy="259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CC9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CC9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CC99"/>
                </a:solidFill>
              </a:defRPr>
            </a:lvl1pPr>
          </a:lstStyle>
          <a:p>
            <a:fld id="{B31E59E5-7828-4563-B4D3-8462A50B7D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F43BF-B1F8-41E8-AE4D-91579A95F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18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3F512-0747-4730-B073-B8ED8CBE5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88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0FD46-F66C-474E-BCF8-C184906D0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85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2ADDD-5BF6-4B00-8088-0F0EC2F8C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15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88986-5E61-4D49-909D-B94C2E9DF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99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2E3D8-0AA1-4DAF-9BCE-9713BE7E7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56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CB49-DDC2-4897-84B4-0F3DA18BB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42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00C31-B241-4C3E-B0C7-F2E6ECFB2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509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A40DB-33CC-4AE2-8094-6B6895FEF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695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9939E-BF92-4EBA-B49D-7120CCCE7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1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8DB-3BE1-4424-88F1-EB59F0467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98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6B4E3-C119-4327-A936-1360C06B9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4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03F11-A16B-4FA9-9CC2-D0698381C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851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5625"/>
            <a:ext cx="2057400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25"/>
            <a:ext cx="6019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FB311-1F4E-4B32-B4F0-70D99DEB8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79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2AEA-607A-47FB-80DE-E03FA2957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28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4AE5-0365-4553-9DD2-40277419A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025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7C1DA-09D7-4F9F-9345-C8CBA66D1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411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3343C-161D-4334-8B63-5928D1DE7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041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92B53-A65F-449B-8E17-D974D47FD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782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CB5DB-18ED-480A-9125-00BCAE61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452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440E8-709B-4935-A610-2D86C9FC5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73F4B-2709-4865-A9EB-9EBA641A7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919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F032E-A569-49FD-822D-B7BAB5391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791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25CB4-F562-4A51-BFAA-C84000235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744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911E8-B741-4C09-B7FE-FE587988F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511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7F60E-507A-4A3D-BC77-70EA75164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1600200"/>
            <a:ext cx="22479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900" y="1600200"/>
            <a:ext cx="22479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956AD-7B05-4A1A-8C3F-2F99D9867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61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99767-6E5B-4FB6-B61F-23250F06E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39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39CF1-3293-4A3C-8E40-0C2865B36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76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0B3F8-5184-4962-A5FB-B2B63B8F4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27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AA46A-B3E8-4ADC-B476-B1D2B74C5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45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EB10-A950-4C78-8231-D09F8B520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73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8600" y="1600200"/>
            <a:ext cx="464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8E7314B8-578D-4BDB-8272-59D8AB4195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1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5925CC0B-9B01-499B-804E-6288D40FDD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1289F104-01C9-48A5-86F1-F5CE10E3D5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jpg"/><Relationship Id="rId7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" y="9906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12954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88403" y="3789506"/>
            <a:ext cx="89535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4:14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“life is …a vapor that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appeareth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little time,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36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vanisheth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away.”</a:t>
            </a:r>
          </a:p>
          <a:p>
            <a:pPr algn="ctr">
              <a:spcBef>
                <a:spcPts val="1200"/>
              </a:spcBef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90:12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 teach us to number our days,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may apply our hearts unto wisdom.” </a:t>
            </a:r>
            <a:endParaRPr lang="en-US" sz="4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88403" y="406171"/>
            <a:ext cx="268797" cy="26407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070" y="827020"/>
            <a:ext cx="8862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Mortal lives are represented by the small “dot” on this “eternal” timeline. 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“afterlife” is represented by the “ray”. 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do during the small “dot” affects everything that happens on the “Ray.” 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457200" y="41418"/>
            <a:ext cx="8595360" cy="993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0400" y="23908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Eternity</a:t>
            </a:r>
          </a:p>
        </p:txBody>
      </p:sp>
    </p:spTree>
    <p:extLst>
      <p:ext uri="{BB962C8B-B14F-4D97-AF65-F5344CB8AC3E}">
        <p14:creationId xmlns:p14="http://schemas.microsoft.com/office/powerpoint/2010/main" val="39052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48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8507" y="-13448"/>
            <a:ext cx="487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22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it came to pass, that the beggar died, and was carried by the angels into Abraham's bosom: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(Paradise)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3448"/>
            <a:ext cx="4114801" cy="3291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1174"/>
            <a:ext cx="4114799" cy="35551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67200" y="3311174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rich man also died, and was buried; 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hell </a:t>
            </a:r>
            <a:endParaRPr lang="en-US" sz="36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lift up his eyes,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in torments,”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48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736" y="3243633"/>
            <a:ext cx="495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25 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Abraham said,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Son, remember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thou in thy lifetime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receivedst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good things, and likewise Lazarus evil things: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now he is comforted, and thou art tormented.”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8915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Luke 16:23-24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in hell…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seeth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Abraham afar off, and Lazarus in his bosom.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cried and said,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 Abraham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have mercy on me, and send Lazarus, that he may dip the tip of his finger in water, and cool my tongue;</a:t>
            </a:r>
          </a:p>
          <a:p>
            <a:pPr algn="ctr"/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 am tormented in this flame.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" y="3326916"/>
            <a:ext cx="3901365" cy="350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48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26 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“beside all this, between us and you there is a great gulf fixed: so that they which would pass from hence to you cannot; neither can they pass to us, that would come from thence.” </a:t>
            </a:r>
          </a:p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8851"/>
            <a:ext cx="9067801" cy="4603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22188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48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3361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27,28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he said, I pray thee therefore, father, that thou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wouldest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send him to my father's house: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 have five brethren; that he may testify unto them,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they also come into this place of torment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90703"/>
            <a:ext cx="6054139" cy="45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8348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3361"/>
            <a:ext cx="6848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29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Moses and the prophets;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(God’s Word)</a:t>
            </a:r>
          </a:p>
          <a:p>
            <a:pPr algn="ctr"/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them hear them.”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348"/>
            <a:ext cx="2590799" cy="2143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4929" y="2253934"/>
            <a:ext cx="6477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30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“Nay, father Abraham: but if one went unto them from the dead, they will repent.”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5000"/>
            <a:ext cx="2971799" cy="22297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43434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Vs 31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said unto him, If they hear not Moses and the prophets, neither will they be persuaded, though one rose from the dead.”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3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-5593"/>
            <a:ext cx="8915400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Luke 16 Jesus revealed: </a:t>
            </a:r>
          </a:p>
          <a:p>
            <a:pPr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Death is </a:t>
            </a:r>
            <a:r>
              <a:rPr lang="en-US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inevitable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22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came to pass, that the beggar died, …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rich man also died”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Death is the great equalizer!  Eccl. 2:16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Eccl. 8:8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man that hath power over the spirit to retain the spirit; 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hath he power in the day of death: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discharge in that war!”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3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-5593"/>
            <a:ext cx="89154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Luke 16 Jesus revealed: </a:t>
            </a:r>
          </a:p>
          <a:p>
            <a:pPr>
              <a:spcBef>
                <a:spcPts val="18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Death is </a:t>
            </a:r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inevitable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22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Death is not the “conclusion”, but the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Eternity!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22,23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Eccl 12:7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shall the dust return to the earth as it was: and the spirit shall return unto God who gave it.” 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no hint of “soul sleep” here.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instant after death, both were ushered into eternity!</a:t>
            </a:r>
          </a:p>
        </p:txBody>
      </p:sp>
    </p:spTree>
    <p:extLst>
      <p:ext uri="{BB962C8B-B14F-4D97-AF65-F5344CB8AC3E}">
        <p14:creationId xmlns:p14="http://schemas.microsoft.com/office/powerpoint/2010/main" val="35375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-32857"/>
            <a:ext cx="90678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There are ultimately only two 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destinations after death.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22,23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Paradise (aka: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Abraham’s Bosom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“Lazarus was carried …to Abraham’s bosom.”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1) Before Jesus’ death and ascension, those who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died in faith went to paradise.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23:43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“Today shalt thou be with me in paradise.”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ράδεισος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para’deisos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 Eden, a park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2) Since Abraham is called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“the father of faith”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(Ro. 4:11,12, 16) ,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it’s “nicknamed” after Him.  </a:t>
            </a:r>
          </a:p>
        </p:txBody>
      </p:sp>
    </p:spTree>
    <p:extLst>
      <p:ext uri="{BB962C8B-B14F-4D97-AF65-F5344CB8AC3E}">
        <p14:creationId xmlns:p14="http://schemas.microsoft.com/office/powerpoint/2010/main" val="26339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906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After Jesus’ ascension, he led these to Heaven.    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4:8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he ascended up on high, he led captivity captive...Now that he ascended, what is it but that he also descended first into the lower parts of the earth?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(Abraham’s bosom)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that descended is the same also that ascended up far above all heavens, that he might fill all things.” 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8915400" cy="50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9067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Now believers go directly to heaven at death.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15:1,2; 2 Cor 5:1,8-10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know that if our earthly house of this tabernacle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(body)…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dissolved,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(died)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house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body)…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eternal in the heavens…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confident, and willing rather to be absent from the body, and to be present with the Lord.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Wherefore we labor, that, whether present or absent, we may be accepted of him. 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we must all appear before the judgment seat of Christ; that every one may receive the things done in his body, according to that he hath done,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whether it be good or bad.”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839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”It is appointed unto men once to die, </a:t>
            </a:r>
            <a:b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Hebrews 9:27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403948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modern tombstones sum up our mortal lives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small “dash”.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9" y="3419213"/>
            <a:ext cx="4563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What we do during our brief “dash” determines what happens next!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r="24414" b="7203"/>
          <a:stretch/>
        </p:blipFill>
        <p:spPr>
          <a:xfrm>
            <a:off x="5189989" y="1490484"/>
            <a:ext cx="3954011" cy="53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 flipV="1">
            <a:off x="51028" y="484113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/>
          <p:cNvSpPr/>
          <p:nvPr/>
        </p:nvSpPr>
        <p:spPr>
          <a:xfrm>
            <a:off x="279628" y="3109408"/>
            <a:ext cx="2869214" cy="2133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8228" y="466305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Paradise</a:t>
            </a:r>
          </a:p>
        </p:txBody>
      </p:sp>
      <p:sp>
        <p:nvSpPr>
          <p:cNvPr id="18" name="Plus Sign 17"/>
          <p:cNvSpPr/>
          <p:nvPr/>
        </p:nvSpPr>
        <p:spPr>
          <a:xfrm>
            <a:off x="2335630" y="3978113"/>
            <a:ext cx="533400" cy="863025"/>
          </a:xfrm>
          <a:prstGeom prst="mathPlus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/>
          <p:cNvSpPr/>
          <p:nvPr/>
        </p:nvSpPr>
        <p:spPr>
          <a:xfrm flipV="1">
            <a:off x="2619108" y="2812485"/>
            <a:ext cx="2333892" cy="1110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41828" y="3075245"/>
            <a:ext cx="236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Heaven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61674"/>
            <a:ext cx="1318383" cy="18164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9628" y="152400"/>
            <a:ext cx="810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            For Believers</a:t>
            </a:r>
          </a:p>
        </p:txBody>
      </p:sp>
      <p:sp>
        <p:nvSpPr>
          <p:cNvPr id="25" name="Arrow: Right 24"/>
          <p:cNvSpPr/>
          <p:nvPr/>
        </p:nvSpPr>
        <p:spPr>
          <a:xfrm>
            <a:off x="5737983" y="1828800"/>
            <a:ext cx="3406017" cy="1280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87562" y="2286000"/>
            <a:ext cx="330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New heaven &amp; Earth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04" y="2809875"/>
            <a:ext cx="3228975" cy="40481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79628" y="983397"/>
            <a:ext cx="817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 Cor. 3:9-15; 2 Cor. 5:10; 2 Peter 1:11</a:t>
            </a:r>
          </a:p>
        </p:txBody>
      </p:sp>
    </p:spTree>
    <p:extLst>
      <p:ext uri="{BB962C8B-B14F-4D97-AF65-F5344CB8AC3E}">
        <p14:creationId xmlns:p14="http://schemas.microsoft.com/office/powerpoint/2010/main" val="19023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2057400"/>
            <a:ext cx="5562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I heard a voice from heaven saying unto me,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Write, Blessed are the dead which die in the Lord…: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Yea,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Spirit, that they may rest from their labors;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works do follow them.”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762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Our final reward will be evaluated at the Bema seat at  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the end of the age.  (2 Cor. 5:10)</a:t>
            </a:r>
          </a:p>
          <a:p>
            <a:pPr algn="ctr"/>
            <a:r>
              <a:rPr lang="en-US" sz="2400" b="1" dirty="0"/>
              <a:t>Rev 14:12-13  </a:t>
            </a:r>
            <a:r>
              <a:rPr lang="en-US" sz="2800" dirty="0"/>
              <a:t> 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”Here is the patience of the saints: here are they that keep the commandments of God, and the faith of Jesus. </a:t>
            </a:r>
            <a:b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9067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Paradise (and Heaven) is a place of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a)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Comfort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25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he is comforted”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Clarity.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Cor. 13:12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“Now we see through 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glass, darkly,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 then face to face.”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c)  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Companionship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“Abraham’s bosom”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12:22-23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come unto mount Sion, and 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unto the city of the living God… and to an 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innumerable company of angels, 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…church of the firstborn, which are written 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 heaven, and to God the Judge of all, 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to the spirits of just men made perfect,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to Jesus the mediator of the new covenant.”</a:t>
            </a:r>
          </a:p>
        </p:txBody>
      </p:sp>
    </p:spTree>
    <p:extLst>
      <p:ext uri="{BB962C8B-B14F-4D97-AF65-F5344CB8AC3E}">
        <p14:creationId xmlns:p14="http://schemas.microsoft.com/office/powerpoint/2010/main" val="37607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2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9067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There are only two destinations.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Paradise  (Now Heaven)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 Hell: ᾅ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δης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(hades)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rich man also died,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hell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lift up his eyes being in torment.”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It’s a type of “jail” to hold unrepentant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humanity until the final judgment.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45" y="4254546"/>
            <a:ext cx="3962400" cy="26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9067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Hades is a type of “jail” to hold unrepentant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humanity until the final judgment.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Ezek. 18:20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soul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sinneth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shall die.”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6:23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wages of sin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death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3:18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believeth on him is not condemned: 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believeth not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condemned already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8425"/>
            <a:ext cx="4104112" cy="2749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462094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200" dirty="0"/>
              <a:t>John 8:24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ye believe not that I am he,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8356" y="42672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shall die in your sins.”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" y="9906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26" y="0"/>
            <a:ext cx="897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9:27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is appointed unto man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once to die, after this the Judgment.”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219200"/>
            <a:ext cx="8839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At the final judgment, the souls in hades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will reunite with the bodies for sentencing”.  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20:13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“death and hell delivered up the dead which were in them: and they were judged </a:t>
            </a:r>
          </a:p>
          <a:p>
            <a:pPr algn="ctr"/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 man according to their works.”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This “sentencing” takes place at the end of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age,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effect of our choices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outlive us! 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death and hell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(hades)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cast into the lake of fire.”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/>
              <a:t>ge’enna</a:t>
            </a:r>
            <a:r>
              <a:rPr lang="en-US" sz="3200" dirty="0"/>
              <a:t>) Rev. 20:14</a:t>
            </a:r>
          </a:p>
        </p:txBody>
      </p:sp>
    </p:spTree>
    <p:extLst>
      <p:ext uri="{BB962C8B-B14F-4D97-AF65-F5344CB8AC3E}">
        <p14:creationId xmlns:p14="http://schemas.microsoft.com/office/powerpoint/2010/main" val="28097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Unrepentant Unbelievers</a:t>
            </a:r>
          </a:p>
        </p:txBody>
      </p:sp>
      <p:sp>
        <p:nvSpPr>
          <p:cNvPr id="3" name="Oval 2"/>
          <p:cNvSpPr/>
          <p:nvPr/>
        </p:nvSpPr>
        <p:spPr>
          <a:xfrm>
            <a:off x="3810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/>
          <p:cNvSpPr/>
          <p:nvPr/>
        </p:nvSpPr>
        <p:spPr>
          <a:xfrm>
            <a:off x="762000" y="1905000"/>
            <a:ext cx="3810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2961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Hades / Hell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52600"/>
            <a:ext cx="3429000" cy="2568440"/>
          </a:xfrm>
          <a:prstGeom prst="rect">
            <a:avLst/>
          </a:prstGeom>
        </p:spPr>
      </p:pic>
      <p:sp>
        <p:nvSpPr>
          <p:cNvPr id="10" name="Arrow: Down 9"/>
          <p:cNvSpPr/>
          <p:nvPr/>
        </p:nvSpPr>
        <p:spPr>
          <a:xfrm>
            <a:off x="6781800" y="4321040"/>
            <a:ext cx="685800" cy="479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90" y="4718811"/>
            <a:ext cx="2857500" cy="2143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79923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Revelation 20:11-15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4619535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Mt 25:41 </a:t>
            </a:r>
            <a:r>
              <a:rPr lang="en-US" sz="3200" b="1" i="1" dirty="0">
                <a:solidFill>
                  <a:srgbClr val="FFFF00"/>
                </a:solidFill>
              </a:rPr>
              <a:t>“Depart from me…into everlasting fire, prepared for the devil and his angels” 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1957"/>
            <a:ext cx="8991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3) Hell </a:t>
            </a:r>
            <a:r>
              <a:rPr lang="en-US" sz="3200" b="1" i="1" dirty="0"/>
              <a:t>(mentioned 65 times) </a:t>
            </a:r>
            <a:r>
              <a:rPr lang="en-US" sz="3600" b="1" dirty="0"/>
              <a:t>is a place of:</a:t>
            </a:r>
          </a:p>
          <a:p>
            <a:r>
              <a:rPr lang="en-US" sz="3600" b="1" dirty="0"/>
              <a:t>   a) </a:t>
            </a:r>
            <a:r>
              <a:rPr lang="en-US" sz="36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Clarity. </a:t>
            </a:r>
            <a:endParaRPr lang="en-US" sz="36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Hades from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(Eidō): to know, be </a:t>
            </a:r>
            <a:r>
              <a:rPr lang="en-US" sz="32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b="1" dirty="0"/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 He recognized Abraham, Lazarus!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(2)   He remembered his life and family!</a:t>
            </a:r>
          </a:p>
          <a:p>
            <a:r>
              <a:rPr lang="en-US" sz="3600" b="1" dirty="0"/>
              <a:t>  </a:t>
            </a:r>
          </a:p>
          <a:p>
            <a:r>
              <a:rPr lang="en-US" sz="3600" b="1" dirty="0"/>
              <a:t>   b) </a:t>
            </a:r>
            <a:r>
              <a:rPr lang="en-US" sz="3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Corruption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(Suffering</a:t>
            </a:r>
            <a:r>
              <a:rPr lang="en-US" sz="2800" b="1" dirty="0"/>
              <a:t>) 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“tormented in this flame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/>
              <a:t>         </a:t>
            </a:r>
            <a:r>
              <a:rPr lang="en-US" sz="3200" b="1" dirty="0"/>
              <a:t>Jesus described Hell in Mark 9:44 as: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 their worm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fire is not quenched.”</a:t>
            </a:r>
            <a:endParaRPr lang="en-US" sz="36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/>
              <a:t>    (1) He Felt, saw, experienced!  </a:t>
            </a:r>
            <a:endParaRPr lang="en-US" sz="3200" dirty="0"/>
          </a:p>
          <a:p>
            <a:r>
              <a:rPr lang="en-US" sz="3200" b="1" dirty="0"/>
              <a:t>    (2) Unsatisfied desires.  “drop of water”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839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3) Hell </a:t>
            </a:r>
            <a:r>
              <a:rPr lang="en-US" sz="3200" b="1" i="1" dirty="0"/>
              <a:t>(mentioned 65 times) </a:t>
            </a:r>
            <a:r>
              <a:rPr lang="en-US" sz="3600" b="1" dirty="0"/>
              <a:t>is a place of:</a:t>
            </a:r>
          </a:p>
          <a:p>
            <a:r>
              <a:rPr lang="en-US" sz="3600" b="1" dirty="0"/>
              <a:t>   a) </a:t>
            </a:r>
            <a:r>
              <a:rPr lang="en-US" sz="36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Clarity. </a:t>
            </a:r>
            <a:endParaRPr lang="en-US" sz="36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/>
              <a:t>   b) </a:t>
            </a:r>
            <a:r>
              <a:rPr lang="en-US" sz="36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Suffering</a:t>
            </a:r>
            <a:r>
              <a:rPr lang="en-US" sz="3600" b="1" dirty="0"/>
              <a:t>.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“tormented in this flame”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Remembering and </a:t>
            </a:r>
            <a:r>
              <a:rPr lang="en-US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Regret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“Son Remember…”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16:25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five brethren…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to this place of torment”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28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7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380" y="6096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Henry Wadsworth Longfellow (1807-1882) 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 PSALM OF LIFE published 1838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me not, in mournful numbers,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is but an empty dream ! —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the soul is dead that slumbers,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things are not what they seem.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Life is real !   Life is earnest!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grave is not its goal ;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Dust thou art, to dust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returnest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not spoken of the soul. 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 tombstones often had “epitaphs” that summarized the life “lost.”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13118"/>
          <a:stretch/>
        </p:blipFill>
        <p:spPr>
          <a:xfrm>
            <a:off x="5178103" y="3122837"/>
            <a:ext cx="3951915" cy="3764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r="38477"/>
          <a:stretch/>
        </p:blipFill>
        <p:spPr>
          <a:xfrm>
            <a:off x="0" y="1041528"/>
            <a:ext cx="2286000" cy="4768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13265" r="42658" b="29151"/>
          <a:stretch/>
        </p:blipFill>
        <p:spPr>
          <a:xfrm>
            <a:off x="190001" y="1084908"/>
            <a:ext cx="4947555" cy="47824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4" y="918079"/>
            <a:ext cx="9148194" cy="62502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b="17618"/>
          <a:stretch/>
        </p:blipFill>
        <p:spPr>
          <a:xfrm>
            <a:off x="4894" y="1099425"/>
            <a:ext cx="8834306" cy="59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7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enjoyment, and not sorrow,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our destined end or way ;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But to act, that each to-morrow,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 us farther than to-day.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 is long, and Time is fleeting,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our hearts, though stout and brave,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Still, like muffled drums, are beating,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Funeral marches to the grave. </a:t>
            </a:r>
          </a:p>
        </p:txBody>
      </p:sp>
    </p:spTree>
    <p:extLst>
      <p:ext uri="{BB962C8B-B14F-4D97-AF65-F5344CB8AC3E}">
        <p14:creationId xmlns:p14="http://schemas.microsoft.com/office/powerpoint/2010/main" val="32620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9067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world's broad field of battle,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bivouac of Life,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Be not like dumb, driven cattle!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 hero in the strife ! 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no Future,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howe'er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pleasant!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dead Past bury its dead !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Act,— act in the living Present!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within, and God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o'erhead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 of great men all remind us,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make our lives sublime,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And, departing, leave behind us,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Footprints on the sands of time ;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90678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“Footprints, that perhaps another, 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Sailing o'er life's solemn main,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 forlorn and shipwrecked brother,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Seeing, shall take heart again. 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Let us, then, be up and doing,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heart for any fate ;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Still achieving, still pursuing,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to labor and to wait.”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Henry Wadsworth Longfellow (1807-1882)  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69106"/>
            <a:ext cx="90055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”It is appointed unto men once to die,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after this the judgment:” 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Hebrews 9:27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/>
          <a:stretch/>
        </p:blipFill>
        <p:spPr>
          <a:xfrm>
            <a:off x="228600" y="1725267"/>
            <a:ext cx="8915400" cy="5101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8500" y="230064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Your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31469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  </a:t>
            </a:r>
            <a:r>
              <a:rPr lang="en-US" sz="4000" b="1" dirty="0">
                <a:solidFill>
                  <a:schemeClr val="bg2"/>
                </a:solidFill>
              </a:rPr>
              <a:t>Birth   Death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6191" y="3607505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your Destiny be </a:t>
            </a:r>
          </a:p>
          <a:p>
            <a:pPr algn="ctr"/>
            <a:r>
              <a:rPr lang="en-US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“Dash?”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67200" y="3500843"/>
            <a:ext cx="3048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75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Pause, stranger, when you pass me by,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1" dirty="0"/>
              <a:t>As you are now,  so once was I.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1" dirty="0"/>
              <a:t>As I am now, soon you will be.</a:t>
            </a:r>
            <a:r>
              <a:rPr lang="en-US" sz="3200" dirty="0"/>
              <a:t> </a:t>
            </a:r>
          </a:p>
          <a:p>
            <a:pPr algn="ctr"/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prepare for death</a:t>
            </a:r>
            <a:r>
              <a:rPr lang="en-US" sz="3200" b="1" dirty="0"/>
              <a:t>, and follow me.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r="7702" b="8885"/>
          <a:stretch/>
        </p:blipFill>
        <p:spPr>
          <a:xfrm>
            <a:off x="0" y="3200400"/>
            <a:ext cx="3048001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203616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follow you I’m not content,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I know which way you went!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0098" y="3429000"/>
            <a:ext cx="59436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“prepare” for Death?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we “prepare for Death?</a:t>
            </a:r>
          </a:p>
        </p:txBody>
      </p:sp>
    </p:spTree>
    <p:extLst>
      <p:ext uri="{BB962C8B-B14F-4D97-AF65-F5344CB8AC3E}">
        <p14:creationId xmlns:p14="http://schemas.microsoft.com/office/powerpoint/2010/main" val="34526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" y="676286"/>
            <a:ext cx="8839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”It is appointed unto men once to die,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after this the judgment:”  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Hebrews 9:27 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Κρίσις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Kri’sis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Decision (for or against); tribunal; justice (specially divine law)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-24066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/>
              <a:t>Destiny after the “Dash”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1233"/>
            <a:ext cx="7467601" cy="319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1185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Luke 16 Jesus reveals many remarkable (and related) principles.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1-9: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of the unfaithful steward.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certain rich man had a steward…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wasted his goods…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 and account of thy stewardship.” </a:t>
            </a:r>
            <a:endParaRPr lang="en-US" sz="4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733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10-13: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an application to our lives.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495800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you have not been faithful in… mammon who will commit to your trust the true riches? 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you’ve not been faithful in that which is another man’s, who will give you that which is your own?”</a:t>
            </a:r>
          </a:p>
        </p:txBody>
      </p:sp>
    </p:spTree>
    <p:extLst>
      <p:ext uri="{BB962C8B-B14F-4D97-AF65-F5344CB8AC3E}">
        <p14:creationId xmlns:p14="http://schemas.microsoft.com/office/powerpoint/2010/main" val="26643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018" y="76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14: The covetous Pharisees recognized the point and “derided him”. 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simply replied: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038" y="1676400"/>
            <a:ext cx="8868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15: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”Ye are they which justify yourselves </a:t>
            </a:r>
          </a:p>
          <a:p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before men; but God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hearts:”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7391400" cy="37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1185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closes this chapter by pulling back the veil of eternity to reveal what happens when the “dot” and “dash” end.  Vs 19-31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755724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19: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a certain rich man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was clothed in purple and fine linen,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fared sumptuously every day: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185"/>
            <a:ext cx="48006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3657600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This was not a parable,</a:t>
            </a:r>
          </a:p>
          <a:p>
            <a:pPr algn="ctr"/>
            <a:r>
              <a:rPr lang="en-US" sz="4000" b="1" dirty="0"/>
              <a:t>but Jesus’ account of actual events!</a:t>
            </a:r>
          </a:p>
        </p:txBody>
      </p:sp>
    </p:spTree>
    <p:extLst>
      <p:ext uri="{BB962C8B-B14F-4D97-AF65-F5344CB8AC3E}">
        <p14:creationId xmlns:p14="http://schemas.microsoft.com/office/powerpoint/2010/main" val="2037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8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21955"/>
            <a:ext cx="5076643" cy="4044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4254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20-21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a certain beggar named Lazarus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was laid at his gate, full of sores,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807" y="1142231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desiring to be fed with the crumbs which fell from the rich man's table: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moreover the dogs came and licked his sores.”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161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6">
      <a:dk1>
        <a:srgbClr val="2D2015"/>
      </a:dk1>
      <a:lt1>
        <a:srgbClr val="FFFFFF"/>
      </a:lt1>
      <a:dk2>
        <a:srgbClr val="452C4C"/>
      </a:dk2>
      <a:lt2>
        <a:srgbClr val="F1DB7B"/>
      </a:lt2>
      <a:accent1>
        <a:srgbClr val="7BAC7A"/>
      </a:accent1>
      <a:accent2>
        <a:srgbClr val="8F5F2F"/>
      </a:accent2>
      <a:accent3>
        <a:srgbClr val="B0ACB2"/>
      </a:accent3>
      <a:accent4>
        <a:srgbClr val="DADADA"/>
      </a:accent4>
      <a:accent5>
        <a:srgbClr val="BFD2BE"/>
      </a:accent5>
      <a:accent6>
        <a:srgbClr val="81552A"/>
      </a:accent6>
      <a:hlink>
        <a:srgbClr val="F0D300"/>
      </a:hlink>
      <a:folHlink>
        <a:srgbClr val="8C9EA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99CC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9B9AB2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8C8BA1"/>
        </a:accent6>
        <a:hlink>
          <a:srgbClr val="FFCC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E39E73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2D2015"/>
        </a:dk1>
        <a:lt1>
          <a:srgbClr val="FFFFFF"/>
        </a:lt1>
        <a:dk2>
          <a:srgbClr val="452C4C"/>
        </a:dk2>
        <a:lt2>
          <a:srgbClr val="F1DB7B"/>
        </a:lt2>
        <a:accent1>
          <a:srgbClr val="7BAC7A"/>
        </a:accent1>
        <a:accent2>
          <a:srgbClr val="8F5F2F"/>
        </a:accent2>
        <a:accent3>
          <a:srgbClr val="B0ACB2"/>
        </a:accent3>
        <a:accent4>
          <a:srgbClr val="DADADA"/>
        </a:accent4>
        <a:accent5>
          <a:srgbClr val="BFD2BE"/>
        </a:accent5>
        <a:accent6>
          <a:srgbClr val="81552A"/>
        </a:accent6>
        <a:hlink>
          <a:srgbClr val="F0D3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2_Custom Design 16">
      <a:dk1>
        <a:srgbClr val="2D2015"/>
      </a:dk1>
      <a:lt1>
        <a:srgbClr val="FFFFFF"/>
      </a:lt1>
      <a:dk2>
        <a:srgbClr val="452C4C"/>
      </a:dk2>
      <a:lt2>
        <a:srgbClr val="F1DB7B"/>
      </a:lt2>
      <a:accent1>
        <a:srgbClr val="7BAC7A"/>
      </a:accent1>
      <a:accent2>
        <a:srgbClr val="8F5F2F"/>
      </a:accent2>
      <a:accent3>
        <a:srgbClr val="B0ACB2"/>
      </a:accent3>
      <a:accent4>
        <a:srgbClr val="DADADA"/>
      </a:accent4>
      <a:accent5>
        <a:srgbClr val="BFD2BE"/>
      </a:accent5>
      <a:accent6>
        <a:srgbClr val="81552A"/>
      </a:accent6>
      <a:hlink>
        <a:srgbClr val="F0D300"/>
      </a:hlink>
      <a:folHlink>
        <a:srgbClr val="8C9EA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99CC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9B9AB2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8C8BA1"/>
        </a:accent6>
        <a:hlink>
          <a:srgbClr val="FFCC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E39E73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2D2015"/>
        </a:dk1>
        <a:lt1>
          <a:srgbClr val="FFFFFF"/>
        </a:lt1>
        <a:dk2>
          <a:srgbClr val="452C4C"/>
        </a:dk2>
        <a:lt2>
          <a:srgbClr val="F1DB7B"/>
        </a:lt2>
        <a:accent1>
          <a:srgbClr val="7BAC7A"/>
        </a:accent1>
        <a:accent2>
          <a:srgbClr val="8F5F2F"/>
        </a:accent2>
        <a:accent3>
          <a:srgbClr val="B0ACB2"/>
        </a:accent3>
        <a:accent4>
          <a:srgbClr val="DADADA"/>
        </a:accent4>
        <a:accent5>
          <a:srgbClr val="BFD2BE"/>
        </a:accent5>
        <a:accent6>
          <a:srgbClr val="81552A"/>
        </a:accent6>
        <a:hlink>
          <a:srgbClr val="F0D3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Custom Design 16">
      <a:dk1>
        <a:srgbClr val="2D2015"/>
      </a:dk1>
      <a:lt1>
        <a:srgbClr val="FFFFFF"/>
      </a:lt1>
      <a:dk2>
        <a:srgbClr val="452C4C"/>
      </a:dk2>
      <a:lt2>
        <a:srgbClr val="F1DB7B"/>
      </a:lt2>
      <a:accent1>
        <a:srgbClr val="7BAC7A"/>
      </a:accent1>
      <a:accent2>
        <a:srgbClr val="8F5F2F"/>
      </a:accent2>
      <a:accent3>
        <a:srgbClr val="B0ACB2"/>
      </a:accent3>
      <a:accent4>
        <a:srgbClr val="DADADA"/>
      </a:accent4>
      <a:accent5>
        <a:srgbClr val="BFD2BE"/>
      </a:accent5>
      <a:accent6>
        <a:srgbClr val="81552A"/>
      </a:accent6>
      <a:hlink>
        <a:srgbClr val="F0D300"/>
      </a:hlink>
      <a:folHlink>
        <a:srgbClr val="8C9EA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99CC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9B9AB2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8C8BA1"/>
        </a:accent6>
        <a:hlink>
          <a:srgbClr val="FFCC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E39E73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2D2015"/>
        </a:dk1>
        <a:lt1>
          <a:srgbClr val="FFFFFF"/>
        </a:lt1>
        <a:dk2>
          <a:srgbClr val="452C4C"/>
        </a:dk2>
        <a:lt2>
          <a:srgbClr val="F1DB7B"/>
        </a:lt2>
        <a:accent1>
          <a:srgbClr val="7BAC7A"/>
        </a:accent1>
        <a:accent2>
          <a:srgbClr val="8F5F2F"/>
        </a:accent2>
        <a:accent3>
          <a:srgbClr val="B0ACB2"/>
        </a:accent3>
        <a:accent4>
          <a:srgbClr val="DADADA"/>
        </a:accent4>
        <a:accent5>
          <a:srgbClr val="BFD2BE"/>
        </a:accent5>
        <a:accent6>
          <a:srgbClr val="81552A"/>
        </a:accent6>
        <a:hlink>
          <a:srgbClr val="F0D3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WelcomeHome</Template>
  <TotalTime>3132</TotalTime>
  <Words>2243</Words>
  <Application>Microsoft Office PowerPoint</Application>
  <PresentationFormat>On-screen Show (4:3)</PresentationFormat>
  <Paragraphs>227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Times New Roman</vt:lpstr>
      <vt:lpstr>Wingdings</vt:lpstr>
      <vt:lpstr>Blank Presentation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Advent Digital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150</cp:revision>
  <dcterms:created xsi:type="dcterms:W3CDTF">2016-12-28T19:27:30Z</dcterms:created>
  <dcterms:modified xsi:type="dcterms:W3CDTF">2017-02-01T20:10:23Z</dcterms:modified>
</cp:coreProperties>
</file>