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1"/>
  </p:notesMasterIdLst>
  <p:sldIdLst>
    <p:sldId id="373" r:id="rId3"/>
    <p:sldId id="407" r:id="rId4"/>
    <p:sldId id="393" r:id="rId5"/>
    <p:sldId id="329" r:id="rId6"/>
    <p:sldId id="371" r:id="rId7"/>
    <p:sldId id="308" r:id="rId8"/>
    <p:sldId id="374" r:id="rId9"/>
    <p:sldId id="394" r:id="rId10"/>
    <p:sldId id="397" r:id="rId11"/>
    <p:sldId id="396" r:id="rId12"/>
    <p:sldId id="375" r:id="rId13"/>
    <p:sldId id="376" r:id="rId14"/>
    <p:sldId id="377" r:id="rId15"/>
    <p:sldId id="378" r:id="rId16"/>
    <p:sldId id="379" r:id="rId17"/>
    <p:sldId id="409" r:id="rId18"/>
    <p:sldId id="408" r:id="rId19"/>
    <p:sldId id="399" r:id="rId20"/>
    <p:sldId id="403" r:id="rId21"/>
    <p:sldId id="405" r:id="rId22"/>
    <p:sldId id="402" r:id="rId23"/>
    <p:sldId id="400" r:id="rId24"/>
    <p:sldId id="410" r:id="rId25"/>
    <p:sldId id="404" r:id="rId26"/>
    <p:sldId id="411" r:id="rId27"/>
    <p:sldId id="390" r:id="rId28"/>
    <p:sldId id="412" r:id="rId29"/>
    <p:sldId id="345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1D655-8694-4E80-B3E2-5F2A53D139CD}" v="1732" dt="2024-04-24T16:47:0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8453-745F-40EC-92A2-123BF242DCD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DA25-3961-45F8-84CB-AC1ECD1AB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1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EDA25-3961-45F8-84CB-AC1ECD1AB8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arry Night Sky Wallpapers - Wallpaper Cave">
            <a:extLst>
              <a:ext uri="{FF2B5EF4-FFF2-40B4-BE49-F238E27FC236}">
                <a16:creationId xmlns:a16="http://schemas.microsoft.com/office/drawing/2014/main" id="{3E9A6D38-CBC7-11F6-2289-469195ACA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49BAE8-20E7-12BD-F2C1-5AC23EA5F5E8}"/>
              </a:ext>
            </a:extLst>
          </p:cNvPr>
          <p:cNvSpPr txBox="1"/>
          <p:nvPr/>
        </p:nvSpPr>
        <p:spPr>
          <a:xfrm>
            <a:off x="191632" y="36865"/>
            <a:ext cx="120003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 there is no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vision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Ḥāzôn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Dream, inspiration, direction)</a:t>
            </a:r>
          </a:p>
          <a:p>
            <a:pPr algn="ctr"/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AC788-433A-0619-8855-91972D268ABE}"/>
              </a:ext>
            </a:extLst>
          </p:cNvPr>
          <p:cNvSpPr txBox="1"/>
          <p:nvPr/>
        </p:nvSpPr>
        <p:spPr>
          <a:xfrm>
            <a:off x="9753600" y="6123057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29:18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83355-B055-9246-E458-FF719325E1DC}"/>
              </a:ext>
            </a:extLst>
          </p:cNvPr>
          <p:cNvSpPr txBox="1"/>
          <p:nvPr/>
        </p:nvSpPr>
        <p:spPr>
          <a:xfrm>
            <a:off x="199176" y="4709651"/>
            <a:ext cx="1143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people perish:”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pāraʿ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expose, dissolve, turn back)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41BB-2D52-D922-0717-6BDA1D02415A}"/>
              </a:ext>
            </a:extLst>
          </p:cNvPr>
          <p:cNvSpPr txBox="1"/>
          <p:nvPr/>
        </p:nvSpPr>
        <p:spPr>
          <a:xfrm>
            <a:off x="3136272" y="1676400"/>
            <a:ext cx="6111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ḥāzâ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perception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36576" y="0"/>
            <a:ext cx="12192000" cy="7448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 reveals His Dreams/Hope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us.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had much bigger dreams for Him!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much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Dreams for Him!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Abram wanted a family to Bless;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God wanted Him to Bless the World!  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12:2-3</a:t>
            </a: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be a blessing…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             in thee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shall all families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 blessed!”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God wants to bless you,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so that you can be a blessing to others!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52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6787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God’s Dreams come with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They’re Purposeful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Gen. 12:1a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had said unto Abram,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thee out of thy country, and from thy kindred, and from thy father's house…” 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They’re Progressive!  </a:t>
            </a:r>
          </a:p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Gen. 12:1b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 land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will shew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119:105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word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lamp unto my feet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light unto my path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 1:5-7)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62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8172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Expect Distractions, detours and delays.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Some will seek to </a:t>
            </a:r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delay us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we purpose to pursue God’s call (dream).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Abram’s family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(Border Bullies)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distracted and delayed him in “Haran”.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6: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ye not unequally yoked together with unbelievers: for what fellowship hath righteousness with unrighteousness?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what communion hath light with darkness?”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Luke 14:25-35) 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79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4786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Dreams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Distractions/Detours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 There’ll be Inevitable Disappointments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We’ll face some “wastelands” (deserts) in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pursuit of God’s call that will produce: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Discouragement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Gen. 12:10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famine”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(about God and ourselves!)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78:19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Danger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2:20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also was a land of giants”</a:t>
            </a:r>
          </a:p>
          <a:p>
            <a:pPr lvl="0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(Battle for the Rescue of Lot in Gen. 14)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The inevitable disappointments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 Critical Decisions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(faith, family, feelings)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Choices we make in the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“deserts of doubt”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consequences affecting us, and others.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(Egypt, Sarah, Hagar, Lot, Isaac, </a:t>
            </a:r>
            <a:r>
              <a:rPr lang="en-US" sz="4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Ro. 14:7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“For none of us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himself, …”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Ro. 14:23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is not of faith is sin”.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Gal. 6:7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Whatever ye sow, that shall ye also reap”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good or evil!</a:t>
            </a:r>
          </a:p>
        </p:txBody>
      </p:sp>
    </p:spTree>
    <p:extLst>
      <p:ext uri="{BB962C8B-B14F-4D97-AF65-F5344CB8AC3E}">
        <p14:creationId xmlns:p14="http://schemas.microsoft.com/office/powerpoint/2010/main" val="18909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-95042"/>
            <a:ext cx="12192000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Dreams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Directions  Distractions 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Disappointments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Decisions 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5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 our Faith/Character)</a:t>
            </a:r>
          </a:p>
          <a:p>
            <a:pPr lvl="0">
              <a:defRPr/>
            </a:pPr>
            <a:r>
              <a:rPr lang="en-US" sz="7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Faith is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difficult    </a:t>
            </a:r>
          </a:p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deserts of disappointment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1:2-5)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in the delightful desserts </a:t>
            </a:r>
          </a:p>
          <a:p>
            <a:pPr lvl="0" algn="ctr">
              <a:defRPr/>
            </a:pPr>
            <a:r>
              <a:rPr lang="en-US" sz="6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pleasure/prosperity!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35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-137658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0" indent="-742950">
              <a:buAutoNum type="alphaUcPeriod"/>
              <a:defRPr/>
            </a:pP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</a:t>
            </a:r>
            <a:r>
              <a:rPr lang="en-US" sz="4400" b="1" i="1" u="sng" noProof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our disappointment</a:t>
            </a:r>
            <a:r>
              <a:rPr lang="en-US" sz="40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During such seasons we learn to recognize: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Who We are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Moses, (Ex. 3,4) Elijah (1 Kg 19),  David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 119:71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even Jesus modeled this!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4; Heb. 5:8)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8:31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said Jesus to those which    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believed on him:  </a:t>
            </a:r>
          </a:p>
          <a:p>
            <a:pPr lvl="0" algn="ctr"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ye my disciples indeed;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ye shall know the truth, 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truth shall make you free.’”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49E-D322-60FB-E1E3-84C46FB76E87}"/>
              </a:ext>
            </a:extLst>
          </p:cNvPr>
          <p:cNvSpPr txBox="1"/>
          <p:nvPr/>
        </p:nvSpPr>
        <p:spPr>
          <a:xfrm>
            <a:off x="3855720" y="3733800"/>
            <a:ext cx="8229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‘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continue in my word,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D32C2-A5EB-09F3-B2AC-8F39FCC07C77}"/>
              </a:ext>
            </a:extLst>
          </p:cNvPr>
          <p:cNvSpPr txBox="1"/>
          <p:nvPr/>
        </p:nvSpPr>
        <p:spPr>
          <a:xfrm>
            <a:off x="7315200" y="514020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what/who?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1FA6F-6FDF-C4E5-4EC6-68C92853882E}"/>
              </a:ext>
            </a:extLst>
          </p:cNvPr>
          <p:cNvSpPr txBox="1"/>
          <p:nvPr/>
        </p:nvSpPr>
        <p:spPr>
          <a:xfrm>
            <a:off x="8503920" y="599461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what/who?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0B612-A201-49D6-9B99-A30F3E883B4E}"/>
              </a:ext>
            </a:extLst>
          </p:cNvPr>
          <p:cNvSpPr txBox="1"/>
          <p:nvPr/>
        </p:nvSpPr>
        <p:spPr>
          <a:xfrm>
            <a:off x="7391400" y="115626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Whose plan is best!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B4404-6871-690B-3AFA-57AD3B337337}"/>
              </a:ext>
            </a:extLst>
          </p:cNvPr>
          <p:cNvSpPr txBox="1"/>
          <p:nvPr/>
        </p:nvSpPr>
        <p:spPr>
          <a:xfrm>
            <a:off x="3962400" y="1203693"/>
            <a:ext cx="365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Who God is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65248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Development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 our Faith/Character)</a:t>
            </a:r>
          </a:p>
          <a:p>
            <a:pPr marL="742950" lvl="0" indent="-742950" algn="ctr">
              <a:buAutoNum type="alphaUcPeriod"/>
              <a:defRPr/>
            </a:pP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</a:t>
            </a:r>
            <a:r>
              <a:rPr lang="en-US" sz="4800" b="1" i="1" u="sng" noProof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our disappointments.</a:t>
            </a:r>
          </a:p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Refined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our disappointments.     </a:t>
            </a:r>
          </a:p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God seeks to use the consequences of our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decisions </a:t>
            </a:r>
            <a:r>
              <a:rPr lang="en-US" sz="4000" b="1" i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(good and bad)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develop our Faith in: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He is. </a:t>
            </a:r>
            <a:r>
              <a:rPr lang="en-US" sz="4400" b="1" i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(His Person/Nature)  Jn 14:21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Who We are!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(Our Position {in Him})  Jn 15</a:t>
            </a:r>
            <a:endParaRPr lang="en-US" sz="4400" b="1" i="1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c) What He Wants. </a:t>
            </a:r>
            <a:r>
              <a:rPr kumimoji="0" lang="en-US" sz="4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(His Plans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kumimoji="0" lang="en-US" sz="44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us.)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400" b="1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Ro. 12:1,2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40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</a:t>
            </a:r>
            <a:r>
              <a:rPr lang="en-US" sz="4800" b="1" i="1" u="sng" noProof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disappointments.</a:t>
            </a:r>
          </a:p>
          <a:p>
            <a:pPr lvl="0" algn="ctr"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55926652-8ED5-2140-61AC-98698321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04748"/>
            <a:ext cx="4572000" cy="5872707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D1000-3646-D353-0EB8-61A768C2BF47}"/>
              </a:ext>
            </a:extLst>
          </p:cNvPr>
          <p:cNvSpPr txBox="1"/>
          <p:nvPr/>
        </p:nvSpPr>
        <p:spPr>
          <a:xfrm>
            <a:off x="0" y="815688"/>
            <a:ext cx="73914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1:6-7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“ye rejoice, though now for a season, if need be,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 are in heaviness through manifold temptations: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trial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your faith,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Dokim’ion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test, trustworthiness)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being much more precious than of gold that perishes,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though it be tried with fire,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55926652-8ED5-2140-61AC-98698321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121" y="2136910"/>
            <a:ext cx="3455878" cy="474054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D1000-3646-D353-0EB8-61A768C2BF47}"/>
              </a:ext>
            </a:extLst>
          </p:cNvPr>
          <p:cNvSpPr txBox="1"/>
          <p:nvPr/>
        </p:nvSpPr>
        <p:spPr>
          <a:xfrm>
            <a:off x="0" y="13252"/>
            <a:ext cx="11811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Pt 1:7,8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“That the trial of your faith…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it be tried with fire;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might be found unto praise and honor and glory at the appearing of Jesus Christ: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EE3A4-DAC9-478A-4553-CE98836F1802}"/>
              </a:ext>
            </a:extLst>
          </p:cNvPr>
          <p:cNvSpPr txBox="1"/>
          <p:nvPr/>
        </p:nvSpPr>
        <p:spPr>
          <a:xfrm>
            <a:off x="13252" y="2952911"/>
            <a:ext cx="9067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Whom having not seen, ye love;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whom, though now ye see him not,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yet believing, ye rejoice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joy unspeakable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full of glory:”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62A34-1D26-5B58-F7A5-021B23CF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24185-580C-CB4D-3BDD-EFC261A16884}"/>
              </a:ext>
            </a:extLst>
          </p:cNvPr>
          <p:cNvSpPr txBox="1"/>
          <p:nvPr/>
        </p:nvSpPr>
        <p:spPr>
          <a:xfrm>
            <a:off x="191632" y="36865"/>
            <a:ext cx="12000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Satan’s a master at poisoning our perception (2 Cor 4:4);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366E9-293B-1261-37AB-3C41BB95B960}"/>
              </a:ext>
            </a:extLst>
          </p:cNvPr>
          <p:cNvSpPr txBox="1"/>
          <p:nvPr/>
        </p:nvSpPr>
        <p:spPr>
          <a:xfrm>
            <a:off x="199176" y="4709651"/>
            <a:ext cx="11840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Turning our dreams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his nightmares. 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10:10)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06BD00-6B44-40E7-EAAC-E7011BD638DE}"/>
              </a:ext>
            </a:extLst>
          </p:cNvPr>
          <p:cNvSpPr txBox="1"/>
          <p:nvPr/>
        </p:nvSpPr>
        <p:spPr>
          <a:xfrm>
            <a:off x="190500" y="2808601"/>
            <a:ext cx="1181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It’s tied (related) to love!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 13:13)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EE3A4-DAC9-478A-4553-CE98836F1802}"/>
              </a:ext>
            </a:extLst>
          </p:cNvPr>
          <p:cNvSpPr txBox="1"/>
          <p:nvPr/>
        </p:nvSpPr>
        <p:spPr>
          <a:xfrm>
            <a:off x="38100" y="3626346"/>
            <a:ext cx="119634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abideth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meno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stay!)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Jn 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pistis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reliance, dependence, trust)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elpis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anticipation, expectation, confidence)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Charity.”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(agape: benevolent love)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55D6E-12CF-68D3-61CD-D0ABEF9468DA}"/>
              </a:ext>
            </a:extLst>
          </p:cNvPr>
          <p:cNvSpPr txBox="1"/>
          <p:nvPr/>
        </p:nvSpPr>
        <p:spPr>
          <a:xfrm>
            <a:off x="114300" y="0"/>
            <a:ext cx="1196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Development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(of our Faith/Character)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 is Revealed through disappointment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Faith is Refined through disappointment.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Faith is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Requisite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to/for healthy relationships!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38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It’s tested in (and through) hardships.</a:t>
            </a:r>
            <a:endParaRPr lang="en-US" sz="4400" b="1" i="1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Picture 4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55926652-8ED5-2140-61AC-98698321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711113"/>
            <a:ext cx="4800600" cy="616634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D1000-3646-D353-0EB8-61A768C2BF47}"/>
              </a:ext>
            </a:extLst>
          </p:cNvPr>
          <p:cNvSpPr txBox="1"/>
          <p:nvPr/>
        </p:nvSpPr>
        <p:spPr>
          <a:xfrm>
            <a:off x="0" y="815688"/>
            <a:ext cx="73914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48:10,11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have refined thee..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chosen thee in the furnace of affliction.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mine own sake …will I do it: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how should my name be polluted?”</a:t>
            </a:r>
          </a:p>
          <a:p>
            <a:pPr algn="ctr"/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 2:24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the name of God is blasphemed among the Gentiles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you.” 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7263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 </a:t>
            </a: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8:28 </a:t>
            </a:r>
            <a:r>
              <a:rPr lang="en-US" sz="5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“All things </a:t>
            </a:r>
            <a:r>
              <a:rPr lang="en-US" sz="4400" b="1" i="1" u="sng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 </a:t>
            </a:r>
            <a:r>
              <a:rPr lang="en-US" sz="40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noProof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synerge’ō</a:t>
            </a:r>
            <a:r>
              <a:rPr lang="en-US" sz="40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cooperate)  </a:t>
            </a:r>
            <a:endParaRPr lang="en-US" sz="36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good </a:t>
            </a:r>
            <a:r>
              <a:rPr lang="en-US" sz="40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noProof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benefit)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them that love God,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them who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klētos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invited/appointed)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Pro’thesis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intention)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God’s ultimate intention/purpose?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Prothesis comes from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protith’ēmi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meaning: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send/set forth, </a:t>
            </a:r>
            <a:r>
              <a:rPr kumimoji="0" lang="en-US" sz="5400" b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exhibit!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852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-30480" y="3048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God’s “Exhibit”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an unbelieving world! 1 Pt 2:9</a:t>
            </a:r>
            <a:endParaRPr kumimoji="0" lang="en-US" sz="5400" b="1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“But ye are a chosen generation, a royal priesthood, an holy nation,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peculiar people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purchased, preserved, precious)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shew forth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kumimoji="0" 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angellō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messenger)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(aka: exhibit, reveal!)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praises of him who hath called you out of darkness into his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light:”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7448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we’re God’s “Exhibits”, (messengers)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actively at work to prepare us.  </a:t>
            </a:r>
            <a:r>
              <a:rPr lang="en-US" sz="40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3:17,18)</a:t>
            </a:r>
            <a:endParaRPr lang="en-US" sz="4400" b="1" noProof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8:28 </a:t>
            </a:r>
            <a:r>
              <a:rPr lang="en-US" sz="4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purpose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whom He did foreknow,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did also predestinate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conformed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the image of his son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symmorphos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jointly transformed)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(Jesus)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 be the firstborn </a:t>
            </a:r>
          </a:p>
          <a:p>
            <a:pPr lvl="0" algn="ctr"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many brethren”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84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76200" y="-30480"/>
            <a:ext cx="12192000" cy="68018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in your faith Journey?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Still pursuing your own dreams?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Embracing God’s Dreams for your life?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Honestly trying to Pursue God’s Directions?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Distracted or delayed by “border bullies”?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Disappointed by delays or difficulty?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Teetering on the brink of Critical decisions?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(Deciding “to follow Jesus” or yourself?)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Allowing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(cooperating with)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to develop you?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75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-228600" y="4495800"/>
            <a:ext cx="12192000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thou hast created all things,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pleasure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and were created.”</a:t>
            </a:r>
          </a:p>
          <a:p>
            <a:pPr lvl="0" algn="ctr"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Thelēma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will (62x); desire (1x); Pleasure (1x)</a:t>
            </a:r>
          </a:p>
          <a:p>
            <a:pPr lvl="0" algn="ctr">
              <a:spcBef>
                <a:spcPts val="0"/>
              </a:spcBef>
              <a:defRPr/>
            </a:pP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o Are the 24 Elders of Revelation 4? | The Christ in Prophecy Journal">
            <a:extLst>
              <a:ext uri="{FF2B5EF4-FFF2-40B4-BE49-F238E27FC236}">
                <a16:creationId xmlns:a16="http://schemas.microsoft.com/office/drawing/2014/main" id="{BAB8F15A-5C91-7D54-06DC-EC3A6F7C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0" y="76200"/>
            <a:ext cx="7429500" cy="4419600"/>
          </a:xfrm>
          <a:prstGeom prst="rect">
            <a:avLst/>
          </a:prstGeom>
          <a:noFill/>
          <a:effectLst>
            <a:glow rad="609600">
              <a:schemeClr val="accent1">
                <a:alpha val="40000"/>
              </a:schemeClr>
            </a:glo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1EE92-E57C-8861-F13C-50FFD2EADE9E}"/>
              </a:ext>
            </a:extLst>
          </p:cNvPr>
          <p:cNvSpPr txBox="1"/>
          <p:nvPr/>
        </p:nvSpPr>
        <p:spPr>
          <a:xfrm>
            <a:off x="7122540" y="152400"/>
            <a:ext cx="46884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art worthy,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Lord,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receive glory </a:t>
            </a: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honour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power: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BDD64-0125-4500-D40D-C8C994649C31}"/>
              </a:ext>
            </a:extLst>
          </p:cNvPr>
          <p:cNvSpPr txBox="1"/>
          <p:nvPr/>
        </p:nvSpPr>
        <p:spPr>
          <a:xfrm>
            <a:off x="3657600" y="121920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Rev. 4:11 </a:t>
            </a:r>
          </a:p>
        </p:txBody>
      </p:sp>
    </p:spTree>
    <p:extLst>
      <p:ext uri="{BB962C8B-B14F-4D97-AF65-F5344CB8AC3E}">
        <p14:creationId xmlns:p14="http://schemas.microsoft.com/office/powerpoint/2010/main" val="9809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0" y="76200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Heb.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faith it is impossible to please him: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he that cometh to God must believe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is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he is a rewarder of them</a:t>
            </a:r>
          </a:p>
          <a:p>
            <a:pPr lvl="0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diligently seek him.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1E7C1-32CA-4DB1-09CC-12A33E048109}"/>
              </a:ext>
            </a:extLst>
          </p:cNvPr>
          <p:cNvSpPr txBox="1"/>
          <p:nvPr/>
        </p:nvSpPr>
        <p:spPr>
          <a:xfrm>
            <a:off x="7239000" y="1430416"/>
            <a:ext cx="2491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85003-8324-53E5-1B30-E521F4063E5C}"/>
              </a:ext>
            </a:extLst>
          </p:cNvPr>
          <p:cNvSpPr txBox="1"/>
          <p:nvPr/>
        </p:nvSpPr>
        <p:spPr>
          <a:xfrm>
            <a:off x="8839200" y="2805968"/>
            <a:ext cx="434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You?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FF5A1-D5F9-880C-C4FA-7388CC5D1F6A}"/>
              </a:ext>
            </a:extLst>
          </p:cNvPr>
          <p:cNvSpPr txBox="1"/>
          <p:nvPr/>
        </p:nvSpPr>
        <p:spPr>
          <a:xfrm>
            <a:off x="-228600" y="3733800"/>
            <a:ext cx="12725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Are you willing to pursue God’s Process for your Development toward His Purpose?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Ro. 12:1,2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“…That ye may prove what is that good and acceptable and perfect will of God.”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11349" y="48021"/>
            <a:ext cx="12192000" cy="6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2A8D6-A05F-5807-1BF7-8E9F108F1AC0}"/>
              </a:ext>
            </a:extLst>
          </p:cNvPr>
          <p:cNvSpPr txBox="1"/>
          <p:nvPr/>
        </p:nvSpPr>
        <p:spPr>
          <a:xfrm>
            <a:off x="228600" y="533400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God Dream for you?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5CB60-7A32-D3D6-BEF8-96F7CB3E8684}"/>
              </a:ext>
            </a:extLst>
          </p:cNvPr>
          <p:cNvSpPr txBox="1"/>
          <p:nvPr/>
        </p:nvSpPr>
        <p:spPr>
          <a:xfrm>
            <a:off x="914400" y="5852746"/>
            <a:ext cx="1203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pursue it (Him)?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RTLIGHT(sm): Embracing God's Dream">
            <a:extLst>
              <a:ext uri="{FF2B5EF4-FFF2-40B4-BE49-F238E27FC236}">
                <a16:creationId xmlns:a16="http://schemas.microsoft.com/office/drawing/2014/main" id="{A992614E-6748-6D15-FA71-6D50327D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7" y="3657600"/>
            <a:ext cx="12178012" cy="31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AB971-9EE9-2586-3375-F600A4AF7DA7}"/>
              </a:ext>
            </a:extLst>
          </p:cNvPr>
          <p:cNvSpPr txBox="1"/>
          <p:nvPr/>
        </p:nvSpPr>
        <p:spPr>
          <a:xfrm>
            <a:off x="76200" y="14591"/>
            <a:ext cx="1196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" panose="02040502050405020303" pitchFamily="18" charset="0"/>
              </a:rPr>
              <a:t>Thankfully, </a:t>
            </a:r>
          </a:p>
          <a:p>
            <a:pPr algn="ctr"/>
            <a:r>
              <a:rPr lang="en-US" sz="7200" b="1" dirty="0">
                <a:latin typeface="Georgia" panose="02040502050405020303" pitchFamily="18" charset="0"/>
              </a:rPr>
              <a:t>God’s a Dream </a:t>
            </a:r>
            <a:r>
              <a:rPr lang="en-US" sz="7200" b="1" i="1" dirty="0">
                <a:latin typeface="Georgia" panose="02040502050405020303" pitchFamily="18" charset="0"/>
              </a:rPr>
              <a:t>(Direction/Hope) </a:t>
            </a:r>
            <a:r>
              <a:rPr lang="en-US" sz="7200" b="1" dirty="0">
                <a:latin typeface="Georgia" panose="02040502050405020303" pitchFamily="18" charset="0"/>
              </a:rPr>
              <a:t>Giver!</a:t>
            </a:r>
          </a:p>
        </p:txBody>
      </p:sp>
    </p:spTree>
    <p:extLst>
      <p:ext uri="{BB962C8B-B14F-4D97-AF65-F5344CB8AC3E}">
        <p14:creationId xmlns:p14="http://schemas.microsoft.com/office/powerpoint/2010/main" val="113620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9C49-2D1E-BB7D-DF69-D91A38C9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D0C9D474-BE41-97B8-A9C7-6481E004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11349" y="-4864"/>
            <a:ext cx="12192000" cy="69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46E74-D309-B57E-CCC8-202E61C220EA}"/>
              </a:ext>
            </a:extLst>
          </p:cNvPr>
          <p:cNvSpPr txBox="1"/>
          <p:nvPr/>
        </p:nvSpPr>
        <p:spPr>
          <a:xfrm>
            <a:off x="76200" y="13580"/>
            <a:ext cx="1203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29:11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the thoughts that I think toward you, saith the LORD,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not evil,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4AE34-E89F-661E-1A3A-6C506EE9D2C7}"/>
              </a:ext>
            </a:extLst>
          </p:cNvPr>
          <p:cNvSpPr txBox="1"/>
          <p:nvPr/>
        </p:nvSpPr>
        <p:spPr>
          <a:xfrm>
            <a:off x="445851" y="5336315"/>
            <a:ext cx="1173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you an expected end”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aḥarît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94B72-8EDA-5DAF-0036-41E7533A9F74}"/>
              </a:ext>
            </a:extLst>
          </p:cNvPr>
          <p:cNvSpPr txBox="1"/>
          <p:nvPr/>
        </p:nvSpPr>
        <p:spPr>
          <a:xfrm>
            <a:off x="685800" y="6148017"/>
            <a:ext cx="1097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cord, hope for a future posterity, reward)</a:t>
            </a:r>
          </a:p>
        </p:txBody>
      </p:sp>
    </p:spTree>
    <p:extLst>
      <p:ext uri="{BB962C8B-B14F-4D97-AF65-F5344CB8AC3E}">
        <p14:creationId xmlns:p14="http://schemas.microsoft.com/office/powerpoint/2010/main" val="18192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4E3D-FCED-D0AB-CBA8-296CEE547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89DBB-4F71-90F5-6687-1AC013D7C45A}"/>
              </a:ext>
            </a:extLst>
          </p:cNvPr>
          <p:cNvSpPr txBox="1"/>
          <p:nvPr/>
        </p:nvSpPr>
        <p:spPr>
          <a:xfrm>
            <a:off x="-60355" y="-100702"/>
            <a:ext cx="12319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created us for an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“expected end”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(Rev. 4:11)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encourages us to seek it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gives us examples to guide us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 Cor 10:11)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braham, the Father of Faith | True Faith">
            <a:extLst>
              <a:ext uri="{FF2B5EF4-FFF2-40B4-BE49-F238E27FC236}">
                <a16:creationId xmlns:a16="http://schemas.microsoft.com/office/drawing/2014/main" id="{D503E92D-F94E-A430-59DF-BDE4FCFB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9" y="2088176"/>
            <a:ext cx="4860955" cy="4769823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612958-1B9E-8DD7-D276-7F4058D680EC}"/>
              </a:ext>
            </a:extLst>
          </p:cNvPr>
          <p:cNvSpPr txBox="1"/>
          <p:nvPr/>
        </p:nvSpPr>
        <p:spPr>
          <a:xfrm>
            <a:off x="4557319" y="2088177"/>
            <a:ext cx="765754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51:1-2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“Hearken to me, ye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follow after righteousness,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that seek the LORD: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unto Abraham…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64330-564C-BAE1-7B65-E2461F5A67C4}"/>
              </a:ext>
            </a:extLst>
          </p:cNvPr>
          <p:cNvSpPr txBox="1"/>
          <p:nvPr/>
        </p:nvSpPr>
        <p:spPr>
          <a:xfrm>
            <a:off x="4512896" y="4734342"/>
            <a:ext cx="72059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called him …,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blessed him,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increased him.”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08468-7C95-7560-BB2E-9F02C53F8A5B}"/>
              </a:ext>
            </a:extLst>
          </p:cNvPr>
          <p:cNvSpPr txBox="1"/>
          <p:nvPr/>
        </p:nvSpPr>
        <p:spPr>
          <a:xfrm>
            <a:off x="7315200" y="551609"/>
            <a:ext cx="6483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(Him!)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29:12-14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6036" y="76200"/>
            <a:ext cx="12192000" cy="71711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God called childless Abram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(lofty father)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70</a:t>
            </a:r>
          </a:p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go out into a place which he should after receive for an inheritance,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obeyed; and he went out,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knowing whither he went.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he sojourned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land of promise,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in a strange country, dwelling in tabernacles …: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he looked for a city which hath foundations,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builder and maker is God.”   </a:t>
            </a:r>
          </a:p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11:8-10</a:t>
            </a:r>
            <a:endParaRPr lang="en-US" sz="4800" b="1" baseline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36576" y="0"/>
            <a:ext cx="12192000" cy="68326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the Pattern/Process of God’s Call: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starts with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(our)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Dream/Hope.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Abram’s dreams were nice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He/We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our dreams)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limited by our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Perception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/Understanding) Eph. 4:18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Power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Phil. 4:13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Patience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Heb. 10:36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Limitations usually lead to frustrations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Gen. 11:30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Sarai was barren….”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32090-08E2-4714-CCF7-016401D427F0}"/>
              </a:ext>
            </a:extLst>
          </p:cNvPr>
          <p:cNvSpPr txBox="1"/>
          <p:nvPr/>
        </p:nvSpPr>
        <p:spPr>
          <a:xfrm>
            <a:off x="8229600" y="1524000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narrow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F6F80-686B-FEAE-0E20-7DDAF87DAD24}"/>
              </a:ext>
            </a:extLst>
          </p:cNvPr>
          <p:cNvSpPr txBox="1"/>
          <p:nvPr/>
        </p:nvSpPr>
        <p:spPr>
          <a:xfrm>
            <a:off x="36576" y="0"/>
            <a:ext cx="12192000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marR="0" lvl="0" indent="-914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starts with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(our)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Dream/Hope.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Usually after some frustration, disappointment: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God reveals His Dreams/Hope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us.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had much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dreams for Him!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 Abram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see a small family of his own.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God had something larger in mind! Gen. 15:5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F87F6-F5FF-E714-E06C-0884BB6438E9}"/>
              </a:ext>
            </a:extLst>
          </p:cNvPr>
          <p:cNvSpPr txBox="1"/>
          <p:nvPr/>
        </p:nvSpPr>
        <p:spPr>
          <a:xfrm>
            <a:off x="-36576" y="4579386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brought him forth abroad, and said, Look now toward heaven, and tell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sāpar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scribe)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stars,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thou be able to number them:</a:t>
            </a:r>
          </a:p>
        </p:txBody>
      </p:sp>
    </p:spTree>
    <p:extLst>
      <p:ext uri="{BB962C8B-B14F-4D97-AF65-F5344CB8AC3E}">
        <p14:creationId xmlns:p14="http://schemas.microsoft.com/office/powerpoint/2010/main" val="10104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F9BA-E236-88ED-811B-4F13EAA4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s, Babble and Blarney: The Lord Says: Look to the Sky for the Signs of the Times">
            <a:extLst>
              <a:ext uri="{FF2B5EF4-FFF2-40B4-BE49-F238E27FC236}">
                <a16:creationId xmlns:a16="http://schemas.microsoft.com/office/drawing/2014/main" id="{8A3AE1AF-BCA1-4937-45F9-09084BEC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5" y="-162128"/>
            <a:ext cx="12192000" cy="70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2A67A-B0ED-F00F-F377-63B8830E7406}"/>
              </a:ext>
            </a:extLst>
          </p:cNvPr>
          <p:cNvSpPr txBox="1"/>
          <p:nvPr/>
        </p:nvSpPr>
        <p:spPr>
          <a:xfrm>
            <a:off x="-226978" y="5266730"/>
            <a:ext cx="121903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6"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believed </a:t>
            </a:r>
            <a:r>
              <a:rPr 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LORD;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counted it to him for righteousness.”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FE66E-6EF6-A0DA-D9E7-9E8F73B016C1}"/>
              </a:ext>
            </a:extLst>
          </p:cNvPr>
          <p:cNvSpPr txBox="1"/>
          <p:nvPr/>
        </p:nvSpPr>
        <p:spPr>
          <a:xfrm>
            <a:off x="609600" y="144720"/>
            <a:ext cx="1135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  “So shall thy seed be. </a:t>
            </a:r>
          </a:p>
        </p:txBody>
      </p:sp>
    </p:spTree>
    <p:extLst>
      <p:ext uri="{BB962C8B-B14F-4D97-AF65-F5344CB8AC3E}">
        <p14:creationId xmlns:p14="http://schemas.microsoft.com/office/powerpoint/2010/main" val="42861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1984</Words>
  <Application>Microsoft Office PowerPoint</Application>
  <PresentationFormat>Widescreen</PresentationFormat>
  <Paragraphs>215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Georgia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79</cp:revision>
  <dcterms:created xsi:type="dcterms:W3CDTF">2011-06-07T04:33:49Z</dcterms:created>
  <dcterms:modified xsi:type="dcterms:W3CDTF">2024-04-26T22:44:59Z</dcterms:modified>
</cp:coreProperties>
</file>