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537" r:id="rId5"/>
    <p:sldId id="701" r:id="rId6"/>
    <p:sldId id="674" r:id="rId7"/>
    <p:sldId id="686" r:id="rId8"/>
    <p:sldId id="691" r:id="rId9"/>
    <p:sldId id="700" r:id="rId10"/>
    <p:sldId id="679" r:id="rId11"/>
    <p:sldId id="684" r:id="rId12"/>
    <p:sldId id="705" r:id="rId13"/>
    <p:sldId id="710" r:id="rId14"/>
    <p:sldId id="707" r:id="rId15"/>
    <p:sldId id="706" r:id="rId16"/>
    <p:sldId id="708" r:id="rId17"/>
    <p:sldId id="709" r:id="rId18"/>
    <p:sldId id="693" r:id="rId19"/>
    <p:sldId id="713" r:id="rId20"/>
    <p:sldId id="714" r:id="rId21"/>
    <p:sldId id="692" r:id="rId22"/>
    <p:sldId id="677" r:id="rId23"/>
    <p:sldId id="694" r:id="rId24"/>
    <p:sldId id="678" r:id="rId25"/>
    <p:sldId id="702" r:id="rId26"/>
    <p:sldId id="696" r:id="rId27"/>
    <p:sldId id="697" r:id="rId28"/>
    <p:sldId id="699" r:id="rId29"/>
    <p:sldId id="698" r:id="rId30"/>
    <p:sldId id="667" r:id="rId31"/>
    <p:sldId id="712" r:id="rId32"/>
    <p:sldId id="711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00"/>
    <a:srgbClr val="FFFF99"/>
    <a:srgbClr val="AE1B02"/>
    <a:srgbClr val="07A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7A6A3-F9BE-4963-A9E2-DD424C05E770}" v="304" dt="2023-11-23T20:51:37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0EFAE-65BE-48C3-A07A-01401F2015D5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530A3-AFCE-4A79-AFA9-627C06412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2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8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54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59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8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61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14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67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6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12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31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0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6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562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92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68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862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56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80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8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0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1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9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60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86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02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530A3-AFCE-4A79-AFA9-627C06412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30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33B3-EEF4-4108-80FD-16DF46E7CE97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0CC2-BA61-4EDA-9119-5D49538F3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07FB-594F-4CE7-8008-E206F1DF44F6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6094-899A-482D-88CE-4AFDAAF00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3776-811B-4CFB-B783-BC499DD5DCC4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8912-E4E7-4766-A78B-9EDA18926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1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755B-EB85-42B3-BC2D-F259EC0CA040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3B38-4B97-4D5A-9715-AD2088BC8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D44E0-1D25-4109-89B1-46E5E99D5C19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268E-4999-4D3F-98C5-9AA382A86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7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D218-AA04-4256-AC4F-EB6B57E47612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C95E-0642-4FD2-A875-98DAA46F7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34BD-CD99-46E4-A901-74AC821204E1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9A0F-3F1A-4265-B0EB-C24302EB0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7E26-2EAA-4AAC-A8B7-981C99E99AC6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E172-7A35-4C4A-A933-B7C683475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EA4B-B343-4AF6-9463-E67E2FB806B7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12CC-C092-4FEE-8F2B-37FE3815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80B2-434F-45A2-BB18-516D24FBEA16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221D-607E-4EA4-AB5F-382AB3F62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4B47-AE1F-45C1-B03E-7548BCBF8D23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B0854-D6E5-4104-89B1-27491A485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F5ECC-1285-434D-B82E-7F51D3E50163}" type="datetimeFigureOut">
              <a:rPr lang="en-US"/>
              <a:pPr>
                <a:defRPr/>
              </a:pPr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A2E51-CBCF-48C9-BED3-BC62EABEA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PIRITUAL WARFARE | The Unseen Battle - Inspirational &amp; Motivational Video  - YouTube">
            <a:extLst>
              <a:ext uri="{FF2B5EF4-FFF2-40B4-BE49-F238E27FC236}">
                <a16:creationId xmlns:a16="http://schemas.microsoft.com/office/drawing/2014/main" id="{341197C9-8FAF-FB1F-FFC7-B6CA04663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72428" y="47531"/>
            <a:ext cx="11927635" cy="663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877C74-3CB2-CD58-C715-D8AEF12D0B51}"/>
              </a:ext>
            </a:extLst>
          </p:cNvPr>
          <p:cNvSpPr txBox="1"/>
          <p:nvPr/>
        </p:nvSpPr>
        <p:spPr>
          <a:xfrm>
            <a:off x="1170655" y="4573475"/>
            <a:ext cx="1090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Cor 10:3-5; 1 Tim 4:1-2; 2 Tim. 2:1-4, 22-26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37B8EB-77B5-F5D8-4087-C567FF34B129}"/>
              </a:ext>
            </a:extLst>
          </p:cNvPr>
          <p:cNvSpPr txBox="1"/>
          <p:nvPr/>
        </p:nvSpPr>
        <p:spPr>
          <a:xfrm>
            <a:off x="83591" y="5288912"/>
            <a:ext cx="1190530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 2:11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“Lest Satan should get an advantage of us: 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we are not ignorant of his devices.” </a:t>
            </a:r>
          </a:p>
        </p:txBody>
      </p:sp>
    </p:spTree>
    <p:extLst>
      <p:ext uri="{BB962C8B-B14F-4D97-AF65-F5344CB8AC3E}">
        <p14:creationId xmlns:p14="http://schemas.microsoft.com/office/powerpoint/2010/main" val="50669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This is both a </a:t>
            </a:r>
            <a:r>
              <a:rPr 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choice 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(with consequences)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6:11-13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Likewise reckon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logiz’omai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take inventory, realize)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 also yourselves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be dead indeed unto sin,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alive unto God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through Jesus Christ our Lord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Let not sin therefore reign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your mortal body,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that ye should obey it in the lusts thereof. “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“Reckon” and “let not” are  imperative verbs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(signifying a command)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the present tense. (continual action)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This is both a command and a choice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6:13,14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 “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Neither yield ye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your members as instruments of unrighteousness unto sin: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yield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Paristēmi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stand/stay beside)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yourselves </a:t>
            </a:r>
            <a:r>
              <a:rPr kumimoji="0" lang="en-US" sz="4000" b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God,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(Also an imperative verb in present tense!)</a:t>
            </a:r>
          </a:p>
          <a:p>
            <a:pPr lvl="0"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opposite of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“resist”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anthis’tēmi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James 4:7-8 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 those that are alive from the dead, and your members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(bodies)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 instruments of righteousness unto God.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 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sin shall not have dominion over you: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ye are not under the law, but under grace.”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This is a command and a choice! </a:t>
            </a:r>
            <a:r>
              <a:rPr lang="en-US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(with consequences) 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 6:16-18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“Know ye not, that to whom ye yield yourselves servants to obey, his servants ye are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whom ye obey; whether of sin unto death,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 of obedience unto righteousness?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But God be thanked, that ye were the servants of sin,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but ye have </a:t>
            </a:r>
            <a:r>
              <a:rPr kumimoji="0" 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obeyed from the heart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that form of doctrine </a:t>
            </a: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(truth)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which was delivered you.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8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Being then </a:t>
            </a:r>
            <a:r>
              <a:rPr kumimoji="0" lang="en-US" sz="48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made free </a:t>
            </a:r>
            <a:r>
              <a:rPr kumimoji="0" lang="en-US" sz="4800" b="1" i="1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sin, </a:t>
            </a:r>
          </a:p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(eleuthero: liberated/exempted)</a:t>
            </a:r>
            <a:endParaRPr kumimoji="0" lang="en-US" sz="4800" b="1" i="1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 became the servants of righteousness.” 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6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This is a command and a choice! </a:t>
            </a:r>
            <a:r>
              <a:rPr lang="en-US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(with consequences) 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 6:20  “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when ye were the servants of sin,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 were free from righteousness.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What fruit had ye then in those things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whereof ye are now ashamed?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the end of those things is death.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22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But now being made free from sin, and become servants to God, ye have your fruit unto holiness,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the end everlasting life.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For the wages of sin is death; but the gift of God is eternal life through Jesus Christ our Lord.” 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7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This is a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continual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choice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Galatians 2:20-21 </a:t>
            </a:r>
          </a:p>
          <a:p>
            <a:pPr lvl="0">
              <a:defRPr/>
            </a:pPr>
            <a:r>
              <a:rPr lang="en-US" sz="4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“I am crucified </a:t>
            </a:r>
            <a:r>
              <a:rPr kumimoji="0" lang="en-US" sz="3200" b="1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600" b="1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systauro’ō</a:t>
            </a:r>
            <a:r>
              <a:rPr kumimoji="0" lang="en-US" sz="3600" b="1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extinguished</a:t>
            </a:r>
            <a:r>
              <a:rPr kumimoji="0" lang="en-US" sz="3200" b="1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Christ: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perfect tense (action has </a:t>
            </a: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already happened) </a:t>
            </a:r>
          </a:p>
          <a:p>
            <a:pPr lvl="0" algn="ctr"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passive voice (it happened </a:t>
            </a: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me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indicative mood (statement </a:t>
            </a: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fact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nevertheless I live; yet not I, </a:t>
            </a:r>
          </a:p>
          <a:p>
            <a:pPr lvl="0" algn="ctr"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the life which I now live in the flesh </a:t>
            </a:r>
          </a:p>
          <a:p>
            <a:pPr lvl="0" algn="ctr"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live by the faith of the Son of God, who loved me, </a:t>
            </a:r>
          </a:p>
          <a:p>
            <a:pPr lvl="0" algn="ctr"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gave himself for me. </a:t>
            </a:r>
          </a:p>
          <a:p>
            <a:pPr lvl="0" algn="ctr"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do not </a:t>
            </a: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frustrate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grace of God:”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Athete’ō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despise, neutralize, reject, disannul)</a:t>
            </a:r>
            <a:endParaRPr kumimoji="0" lang="en-US" sz="4000" b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0B0277-119A-4143-94C9-7E0E6E60DE88}"/>
              </a:ext>
            </a:extLst>
          </p:cNvPr>
          <p:cNvSpPr txBox="1"/>
          <p:nvPr/>
        </p:nvSpPr>
        <p:spPr>
          <a:xfrm>
            <a:off x="5820508" y="2978341"/>
            <a:ext cx="62073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Christ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liveth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me: </a:t>
            </a:r>
          </a:p>
        </p:txBody>
      </p:sp>
    </p:spTree>
    <p:extLst>
      <p:ext uri="{BB962C8B-B14F-4D97-AF65-F5344CB8AC3E}">
        <p14:creationId xmlns:p14="http://schemas.microsoft.com/office/powerpoint/2010/main" val="289940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Deliverance from The Power of Sin involves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1) A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Prayer of </a:t>
            </a: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Dedication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(surrender</a:t>
            </a: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Ro. 12:1,2)     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beseech you therefore, brethren, by the mercies of God, that ye present your bodies a living sacrifice, holy, acceptable unto God, </a:t>
            </a:r>
          </a:p>
          <a:p>
            <a:pPr lvl="0" algn="ctr"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is your reasonable 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logikos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service.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be not conformed to this world: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be ye transformed by the renewing of your mind,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ye may prove what is that good, and acceptable,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perfect, will of God.”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Deliverance from The Power of Sin involves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2) A Process of </a:t>
            </a:r>
            <a:r>
              <a:rPr 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</a:t>
            </a: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Th.2:13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“God hath …chosen you to salvation through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sanctification of the Spirit</a:t>
            </a:r>
          </a:p>
          <a:p>
            <a:pPr lvl="0">
              <a:spcBef>
                <a:spcPts val="1200"/>
              </a:spcBef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Hagias’mos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to purify. </a:t>
            </a:r>
          </a:p>
          <a:p>
            <a:pPr lvl="0" algn="ctr">
              <a:spcBef>
                <a:spcPts val="1200"/>
              </a:spcBef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Pt 2:9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“ye are a chosen generation, a royal priesthood, an holy nation, a peculiar people;</a:t>
            </a:r>
          </a:p>
          <a:p>
            <a:pPr lvl="0" algn="ctr">
              <a:spcBef>
                <a:spcPts val="12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ye should shew forth the praises of him who hath called you out of darkness into his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marvellous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light:”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05F301-6E21-9227-FEDA-76D34642737A}"/>
              </a:ext>
            </a:extLst>
          </p:cNvPr>
          <p:cNvSpPr txBox="1"/>
          <p:nvPr/>
        </p:nvSpPr>
        <p:spPr>
          <a:xfrm>
            <a:off x="5198452" y="2880328"/>
            <a:ext cx="84735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Hagiaz’ō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to consecrate)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11F000-6822-C3E7-5DDC-0906782A9398}"/>
              </a:ext>
            </a:extLst>
          </p:cNvPr>
          <p:cNvSpPr txBox="1"/>
          <p:nvPr/>
        </p:nvSpPr>
        <p:spPr>
          <a:xfrm>
            <a:off x="6708532" y="2077492"/>
            <a:ext cx="696350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belief of the truth: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9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Deliverance from The Power of Sin involves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1) A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Prayer of Dedication (surrender</a:t>
            </a: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Ro. 12:1,2)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2) A Process of </a:t>
            </a:r>
            <a:r>
              <a:rPr lang="en-US" sz="4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Th 5:23-24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very God of peace sanctify you wholly;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I pray God your whole spirit and soul and body be preserved blameless unto the coming of our Lord Jesus Christ.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Faithful is he that calleth you,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who also will do it.”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25D056-F8AD-2188-AF38-E15BA91FFF3B}"/>
              </a:ext>
            </a:extLst>
          </p:cNvPr>
          <p:cNvSpPr txBox="1"/>
          <p:nvPr/>
        </p:nvSpPr>
        <p:spPr>
          <a:xfrm>
            <a:off x="9306659" y="5649030"/>
            <a:ext cx="66557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(Phil. 2:13)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111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wants to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eliver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(the penalty and power of)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evil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6:13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Deliver (</a:t>
            </a: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rhy’omai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has the idea of choosing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(getting caught up in)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(different)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current/path.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choose which path (current) we take.  </a:t>
            </a:r>
          </a:p>
          <a:p>
            <a:pPr lvl="0"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4:23-27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“Keep thy heart with all diligence;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for out of it are the issues of life…</a:t>
            </a:r>
          </a:p>
          <a:p>
            <a:pPr lvl="0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Ponder the path of thy feet, and let all thy ways be </a:t>
            </a:r>
          </a:p>
          <a:p>
            <a:pPr lvl="0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established. …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CAC9FE-F959-F646-9C82-31163C8AA722}"/>
              </a:ext>
            </a:extLst>
          </p:cNvPr>
          <p:cNvSpPr txBox="1"/>
          <p:nvPr/>
        </p:nvSpPr>
        <p:spPr>
          <a:xfrm>
            <a:off x="4100381" y="5755421"/>
            <a:ext cx="82454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27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remove thy foot from evil.”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42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32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“deliver us from evil” </a:t>
            </a: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6:13</a:t>
            </a:r>
            <a:endParaRPr lang="en-US" sz="6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 10:13-14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hath no temptation taken you but such as is common to man: but God is faithful, who will not suffer you to be tempted above that ye are able;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but will with the temptation also make a way to escape,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ye may be able to bear it. </a:t>
            </a:r>
          </a:p>
          <a:p>
            <a:pPr lvl="0"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Wherefore, my dearly beloved, </a:t>
            </a:r>
          </a:p>
          <a:p>
            <a:pPr lvl="0" algn="ctr"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flee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pheu’gō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shun/run)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from idolatry.”</a:t>
            </a:r>
          </a:p>
          <a:p>
            <a:pPr lvl="0" algn="ctr">
              <a:defRPr/>
            </a:pPr>
            <a:r>
              <a:rPr lang="en-US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Get/Stay out of the current of sin!</a:t>
            </a:r>
          </a:p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198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taught us to pray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eliver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evil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6:13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Ponēros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evil </a:t>
            </a:r>
            <a:r>
              <a:rPr lang="en-US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{in effect or influence},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diseased. </a:t>
            </a:r>
          </a:p>
          <a:p>
            <a:pPr lvl="0" algn="ctr"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Satan uses Sin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(Idolatry) to </a:t>
            </a:r>
          </a:p>
          <a:p>
            <a:pPr lvl="0" algn="ctr">
              <a:defRPr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“deliver us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evil”</a:t>
            </a:r>
          </a:p>
          <a:p>
            <a:pPr lvl="0"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 10:20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“that the things which the Gentiles sacrifice, they sacrifice to devils, and not to God: </a:t>
            </a:r>
          </a:p>
          <a:p>
            <a:pPr lvl="0" algn="ctr"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 would not that ye should have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fellowship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koinōnos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partner, common)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devils.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lvl="0" algn="ctr">
              <a:defRPr/>
            </a:pP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(daimonion: demons!)</a:t>
            </a:r>
          </a:p>
        </p:txBody>
      </p:sp>
    </p:spTree>
    <p:extLst>
      <p:ext uri="{BB962C8B-B14F-4D97-AF65-F5344CB8AC3E}">
        <p14:creationId xmlns:p14="http://schemas.microsoft.com/office/powerpoint/2010/main" val="41876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87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Application: How can we shift currents/paths?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Recognize Satan’s devices. (purpose/disposition)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Jms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1:14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“every man is tempted when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he’s drawn away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own lusts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enticed. 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(dolos: trapped)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Realize where Satan’s path/current leads!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Then when lust hath conceived, it bringeth forth sin, and sin, when it is finished,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bringeth forth death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(Jn 10:10a)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Resist the temptation to drift from God.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“Do not err,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drift from safety)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…brethren.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PETER 5:8 KJV &quot;Be sober, be vigilant; because your adversary the devil, as a roaring lion ...">
            <a:extLst>
              <a:ext uri="{FF2B5EF4-FFF2-40B4-BE49-F238E27FC236}">
                <a16:creationId xmlns:a16="http://schemas.microsoft.com/office/drawing/2014/main" id="{4391CEF8-70E2-87EB-83AE-33E129B613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 b="3041"/>
          <a:stretch/>
        </p:blipFill>
        <p:spPr bwMode="auto">
          <a:xfrm>
            <a:off x="0" y="0"/>
            <a:ext cx="67992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2FBF06-7B64-CABF-64CF-8179D2B43224}"/>
              </a:ext>
            </a:extLst>
          </p:cNvPr>
          <p:cNvSpPr txBox="1"/>
          <p:nvPr/>
        </p:nvSpPr>
        <p:spPr>
          <a:xfrm>
            <a:off x="6887184" y="0"/>
            <a:ext cx="554800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Lions hunt?</a:t>
            </a: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do they hunt?</a:t>
            </a:r>
          </a:p>
          <a:p>
            <a:pPr algn="ctr"/>
            <a:r>
              <a:rPr lang="en-US" sz="4000" b="1" dirty="0"/>
              <a:t>Why do they hunt? </a:t>
            </a:r>
          </a:p>
          <a:p>
            <a:pPr algn="ctr"/>
            <a:r>
              <a:rPr lang="en-US" sz="4400" b="1" dirty="0"/>
              <a:t>Devour: </a:t>
            </a:r>
            <a:r>
              <a:rPr lang="en-US" sz="4400" b="1" dirty="0" err="1"/>
              <a:t>katapinō</a:t>
            </a:r>
            <a:endParaRPr lang="en-US" sz="4400" b="1" dirty="0"/>
          </a:p>
          <a:p>
            <a:r>
              <a:rPr lang="en-US" sz="4000" b="1" dirty="0">
                <a:solidFill>
                  <a:srgbClr val="0000FF"/>
                </a:solidFill>
              </a:rPr>
              <a:t>   drown or consume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56630-519B-0BCD-BDE4-A41538711976}"/>
              </a:ext>
            </a:extLst>
          </p:cNvPr>
          <p:cNvSpPr txBox="1"/>
          <p:nvPr/>
        </p:nvSpPr>
        <p:spPr>
          <a:xfrm>
            <a:off x="6799230" y="3262928"/>
            <a:ext cx="5324676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Whom resist </a:t>
            </a:r>
            <a:r>
              <a:rPr lang="en-US" sz="40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stedfast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faith…”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“Resist”: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anthistēmi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 against,</a:t>
            </a:r>
          </a:p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opposite!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2FBF06-7B64-CABF-64CF-8179D2B43224}"/>
              </a:ext>
            </a:extLst>
          </p:cNvPr>
          <p:cNvSpPr txBox="1"/>
          <p:nvPr/>
        </p:nvSpPr>
        <p:spPr>
          <a:xfrm>
            <a:off x="68095" y="154385"/>
            <a:ext cx="120558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56630-519B-0BCD-BDE4-A41538711976}"/>
              </a:ext>
            </a:extLst>
          </p:cNvPr>
          <p:cNvSpPr txBox="1"/>
          <p:nvPr/>
        </p:nvSpPr>
        <p:spPr>
          <a:xfrm>
            <a:off x="68093" y="-19601"/>
            <a:ext cx="1180329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”Whom resist </a:t>
            </a:r>
            <a:r>
              <a:rPr lang="en-US" sz="5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stedfast</a:t>
            </a:r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faith…”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“Resist”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anthistēmi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to Stand against, </a:t>
            </a: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opposite!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4:7-8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yourselves therefore to God.</a:t>
            </a:r>
          </a:p>
          <a:p>
            <a:pPr algn="ctr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Resist the devil,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he will flee from you. </a:t>
            </a:r>
            <a:b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What Does 1 Peter 5:9 Mean?">
            <a:extLst>
              <a:ext uri="{FF2B5EF4-FFF2-40B4-BE49-F238E27FC236}">
                <a16:creationId xmlns:a16="http://schemas.microsoft.com/office/drawing/2014/main" id="{51779CE1-A44C-654F-CE25-45E4CAAB2C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2" b="10465"/>
          <a:stretch/>
        </p:blipFill>
        <p:spPr bwMode="auto">
          <a:xfrm>
            <a:off x="7013643" y="3255262"/>
            <a:ext cx="5110264" cy="360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71BEBA-A72F-5094-2A87-EFF09F42E600}"/>
              </a:ext>
            </a:extLst>
          </p:cNvPr>
          <p:cNvSpPr txBox="1"/>
          <p:nvPr/>
        </p:nvSpPr>
        <p:spPr>
          <a:xfrm>
            <a:off x="68093" y="3070596"/>
            <a:ext cx="70136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Draw nigh to God,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he will draw nigh to you. </a:t>
            </a:r>
          </a:p>
          <a:p>
            <a:pPr algn="ctr"/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(We usually do the opposite!)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Cleanse your hands, ye sinners; and purify your hearts, </a:t>
            </a:r>
          </a:p>
          <a:p>
            <a:pPr algn="ctr"/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 double minded.” </a:t>
            </a:r>
          </a:p>
        </p:txBody>
      </p:sp>
    </p:spTree>
    <p:extLst>
      <p:ext uri="{BB962C8B-B14F-4D97-AF65-F5344CB8AC3E}">
        <p14:creationId xmlns:p14="http://schemas.microsoft.com/office/powerpoint/2010/main" val="200042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Application: How can we shift currents/paths?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Remember God’s purpose/plan.  </a:t>
            </a: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 10:10b; Rev. 4:11 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Jms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1:15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 good gift and every perfect gift is from above, and cometh down from the Father of lights,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With whom is no variableness, neither shadow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his own will begat he us with the word of truth, that we should be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kind of </a:t>
            </a:r>
            <a:r>
              <a:rPr kumimoji="0" lang="en-US" sz="4000" b="1" i="1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firstfruits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his creatures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.”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wants us to become like Christ!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Ro. 8:28,29</a:t>
            </a:r>
            <a:r>
              <a:rPr kumimoji="0" lang="en-US" sz="54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defRPr/>
            </a:pPr>
            <a:endParaRPr lang="en-US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Application: How can we shift currents/paths?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Realize (take inventory) of our own evil infection.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“Wherefore, my beloved brethren, let every man be swift to hear, slow to speak, slow to wrath: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the wrath of man worketh not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righteousness of God.” 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(See Eph. 4:26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1 Jn 1:6-8; Ps. 139:23,24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“Search me, O God, and know my heart: try me, and know my thoughts:  And see if there be any wicked way in me, and lead me in the way everlasting.”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529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87548" y="-33487"/>
            <a:ext cx="121919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Application: How can we shift currents/paths?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6) Repent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metanoe’ō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think differently)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(and about)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sin.   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21a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“wherefor lay apart</a:t>
            </a: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2050" name="Picture 2" descr="Remorseful or Repentant: Which Are You?">
            <a:extLst>
              <a:ext uri="{FF2B5EF4-FFF2-40B4-BE49-F238E27FC236}">
                <a16:creationId xmlns:a16="http://schemas.microsoft.com/office/drawing/2014/main" id="{10EA4910-C13A-E703-2AEA-EFD688243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137" y="2294792"/>
            <a:ext cx="5623864" cy="456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B5AC52-9CA2-7F23-4D0E-14AF6B256A5E}"/>
              </a:ext>
            </a:extLst>
          </p:cNvPr>
          <p:cNvSpPr txBox="1"/>
          <p:nvPr/>
        </p:nvSpPr>
        <p:spPr>
          <a:xfrm>
            <a:off x="0" y="2177185"/>
            <a:ext cx="691954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all filthiness </a:t>
            </a:r>
          </a:p>
          <a:p>
            <a:pPr lvl="0" algn="ctr"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rhypari’a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immorality)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superfluity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perissei’a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superabundance)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naughtiness,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kakia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depravity, malignity)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8186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Application: How can we shift currents/paths?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7) Respond to God’s Grace and Provision 21b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receive with meekness </a:t>
            </a:r>
            <a:r>
              <a:rPr kumimoji="0" lang="en-US" sz="48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engrafted word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lvl="0" algn="ctr">
              <a:defRPr/>
            </a:pPr>
            <a:r>
              <a:rPr lang="en-US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emphy’tos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implanted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(See Mt 13:3-9;18-23)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room for God’s “prescription”.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which is able to save your souls.”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8) </a:t>
            </a:r>
            <a:r>
              <a:rPr kumimoji="0" lang="en-US" sz="4800" b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Apply what God is teaching you!  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“But be ye doers of the word, and not hearers only, deceiving your own selves.”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5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AAE56C-EB5E-E95C-B056-12BA568986FA}"/>
              </a:ext>
            </a:extLst>
          </p:cNvPr>
          <p:cNvSpPr txBox="1"/>
          <p:nvPr/>
        </p:nvSpPr>
        <p:spPr>
          <a:xfrm>
            <a:off x="0" y="254977"/>
            <a:ext cx="1210939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 12:9-11 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 great dragon was cast out, that old serpent, …which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deceiveth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whole world: he was cast out into the earth, and his angels were cast out with him. </a:t>
            </a:r>
          </a:p>
          <a:p>
            <a:pPr algn="ctr">
              <a:spcBef>
                <a:spcPts val="18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 heard a loud voice saying in heaven, </a:t>
            </a:r>
          </a:p>
          <a:p>
            <a:pPr algn="ctr">
              <a:spcBef>
                <a:spcPts val="0"/>
              </a:spcBef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is come salvation, and strength, and the kingdom </a:t>
            </a:r>
          </a:p>
          <a:p>
            <a:pPr algn="ctr">
              <a:spcBef>
                <a:spcPts val="0"/>
              </a:spcBef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our God, and the power of his Christ: </a:t>
            </a:r>
          </a:p>
          <a:p>
            <a:pPr algn="ctr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accuser of our brethren is cast down, 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accused them before our God day and night. </a:t>
            </a:r>
          </a:p>
        </p:txBody>
      </p:sp>
    </p:spTree>
    <p:extLst>
      <p:ext uri="{BB962C8B-B14F-4D97-AF65-F5344CB8AC3E}">
        <p14:creationId xmlns:p14="http://schemas.microsoft.com/office/powerpoint/2010/main" val="6687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AAE56C-EB5E-E95C-B056-12BA568986FA}"/>
              </a:ext>
            </a:extLst>
          </p:cNvPr>
          <p:cNvSpPr txBox="1"/>
          <p:nvPr/>
        </p:nvSpPr>
        <p:spPr>
          <a:xfrm>
            <a:off x="0" y="0"/>
            <a:ext cx="121093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 12:11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they overcame him </a:t>
            </a:r>
          </a:p>
          <a:p>
            <a:pPr algn="ctr"/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the blood of the Lamb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by the word of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their testimony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loved not their lives unto the death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Therefore rejoice, ye heavens, …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Woe to the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inhabiters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the earth and of the sea! </a:t>
            </a:r>
          </a:p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devil is come down unto you, having great wrath, because he </a:t>
            </a:r>
            <a:r>
              <a:rPr lang="en-US" sz="4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knoweth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he hath but a short time.” </a:t>
            </a:r>
          </a:p>
        </p:txBody>
      </p:sp>
    </p:spTree>
    <p:extLst>
      <p:ext uri="{BB962C8B-B14F-4D97-AF65-F5344CB8AC3E}">
        <p14:creationId xmlns:p14="http://schemas.microsoft.com/office/powerpoint/2010/main" val="11640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AAE56C-EB5E-E95C-B056-12BA568986FA}"/>
              </a:ext>
            </a:extLst>
          </p:cNvPr>
          <p:cNvSpPr txBox="1"/>
          <p:nvPr/>
        </p:nvSpPr>
        <p:spPr>
          <a:xfrm>
            <a:off x="0" y="-91593"/>
            <a:ext cx="121093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 you allow yourself to become overcome by the devil, 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 purpose to be an “overcomer”? </a:t>
            </a:r>
          </a:p>
        </p:txBody>
      </p:sp>
      <p:pic>
        <p:nvPicPr>
          <p:cNvPr id="1028" name="Picture 4" descr="More Than Conquerors...How? - Christ Fellowship">
            <a:extLst>
              <a:ext uri="{FF2B5EF4-FFF2-40B4-BE49-F238E27FC236}">
                <a16:creationId xmlns:a16="http://schemas.microsoft.com/office/drawing/2014/main" id="{68AB8CB4-DD89-9963-C249-6AFCC924A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" y="1382458"/>
            <a:ext cx="12109391" cy="547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933945-8A4C-208D-CF49-EBD0605DD9FC}"/>
              </a:ext>
            </a:extLst>
          </p:cNvPr>
          <p:cNvSpPr txBox="1"/>
          <p:nvPr/>
        </p:nvSpPr>
        <p:spPr>
          <a:xfrm>
            <a:off x="3826378" y="6128620"/>
            <a:ext cx="60974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John 4:4; 5:4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1D81D8-A313-2FE5-F5FF-988F77863375}"/>
              </a:ext>
            </a:extLst>
          </p:cNvPr>
          <p:cNvSpPr txBox="1"/>
          <p:nvPr/>
        </p:nvSpPr>
        <p:spPr>
          <a:xfrm>
            <a:off x="0" y="5289847"/>
            <a:ext cx="12023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solidFill>
                  <a:srgbClr val="FFFF99"/>
                </a:solidFill>
                <a:latin typeface="Georgia" panose="02040502050405020303" pitchFamily="18" charset="0"/>
              </a:rPr>
              <a:t>“Through Him that loved us!”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1A9A84-46C3-EFED-E837-0D42221B020F}"/>
              </a:ext>
            </a:extLst>
          </p:cNvPr>
          <p:cNvSpPr txBox="1"/>
          <p:nvPr/>
        </p:nvSpPr>
        <p:spPr>
          <a:xfrm>
            <a:off x="3631963" y="1948441"/>
            <a:ext cx="4930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Romans 8:31-39</a:t>
            </a:r>
          </a:p>
        </p:txBody>
      </p:sp>
    </p:spTree>
    <p:extLst>
      <p:ext uri="{BB962C8B-B14F-4D97-AF65-F5344CB8AC3E}">
        <p14:creationId xmlns:p14="http://schemas.microsoft.com/office/powerpoint/2010/main" val="17101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1" y="-77821"/>
            <a:ext cx="12191999" cy="6848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Satan uses the temptation of idolatry to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et us to drift from God. 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Jms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1:14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“tempted when he is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drawn away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his own lust”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Get us caught in the current (infection) of sin.    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Vs 14 b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enticed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4000" b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deleaz’ō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deluded/trapped)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Then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when lust hath conceived, it bringeth forth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:”</a:t>
            </a:r>
          </a:p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(Hamartia: trespass, offence) f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hamartano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Get us Shipwrecked by sin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 Tim. 1:19) </a:t>
            </a:r>
            <a:r>
              <a:rPr lang="en-US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Jms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1:15</a:t>
            </a:r>
          </a:p>
          <a:p>
            <a:pPr lvl="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sin, when it is finished,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apotele’ō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consummated)</a:t>
            </a:r>
          </a:p>
          <a:p>
            <a:pPr lvl="0">
              <a:spcBef>
                <a:spcPts val="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bringeth forth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apokye’ō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breeds)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death.”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53C70B-F245-2EDB-971A-E6668DE7413A}"/>
              </a:ext>
            </a:extLst>
          </p:cNvPr>
          <p:cNvSpPr txBox="1"/>
          <p:nvPr/>
        </p:nvSpPr>
        <p:spPr>
          <a:xfrm>
            <a:off x="7389091" y="5982202"/>
            <a:ext cx="6557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(Separation)</a:t>
            </a:r>
          </a:p>
        </p:txBody>
      </p:sp>
    </p:spTree>
    <p:extLst>
      <p:ext uri="{BB962C8B-B14F-4D97-AF65-F5344CB8AC3E}">
        <p14:creationId xmlns:p14="http://schemas.microsoft.com/office/powerpoint/2010/main" val="35599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came to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eliver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from evil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…”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6:13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Deliver 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rhy’omai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has the idea of choosing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(getting caught up in)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(different)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current.</a:t>
            </a:r>
          </a:p>
          <a:p>
            <a:pPr lvl="0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Christ’s sacrifice can deliver us from:    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5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Penalty</a:t>
            </a:r>
            <a:r>
              <a:rPr lang="en-US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sin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(Ro. 6:23; 2 Cor. 5:21) </a:t>
            </a:r>
          </a:p>
          <a:p>
            <a:pPr lvl="0" algn="ctr">
              <a:spcBef>
                <a:spcPts val="12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Heb. 9:26 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“but now…hath he appeared to put away sin 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athet’ēsis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cancel, disannul) </a:t>
            </a:r>
          </a:p>
          <a:p>
            <a:pPr lvl="0" algn="ctr">
              <a:spcBef>
                <a:spcPts val="1200"/>
              </a:spcBef>
              <a:defRPr/>
            </a:pPr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the sacrifice of himself.”</a:t>
            </a:r>
          </a:p>
        </p:txBody>
      </p:sp>
    </p:spTree>
    <p:extLst>
      <p:ext uri="{BB962C8B-B14F-4D97-AF65-F5344CB8AC3E}">
        <p14:creationId xmlns:p14="http://schemas.microsoft.com/office/powerpoint/2010/main" val="10383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Christ’s sacrifice can deliver us from:    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Penalty</a:t>
            </a:r>
            <a:r>
              <a:rPr lang="en-US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sin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(Ro. 6:23; 2 Cor. 5:21)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A.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We avail ourselves of this gift by </a:t>
            </a:r>
            <a:r>
              <a:rPr 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Faith!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5:1-2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Therefore being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justified 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4000" b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dikaio’ō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rendered innocent)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pistis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conviction, reliance, trust)</a:t>
            </a:r>
          </a:p>
          <a:p>
            <a:pPr lvl="0" algn="ctr"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have peace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(from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eiro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to join) </a:t>
            </a: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God </a:t>
            </a:r>
          </a:p>
          <a:p>
            <a:pPr lvl="0" algn="ctr">
              <a:defRPr/>
            </a:pP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 our Lord Jesus Christ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(Jn 8:24; Acts 4:12)</a:t>
            </a:r>
          </a:p>
          <a:p>
            <a:pPr lvl="0" algn="ctr"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whom also we have access</a:t>
            </a:r>
          </a:p>
          <a:p>
            <a:pPr lvl="0" algn="ctr"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faith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into this grace…”  </a:t>
            </a: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(Gal. 2:8,9)</a:t>
            </a:r>
          </a:p>
          <a:p>
            <a:pPr lvl="0"/>
            <a:r>
              <a:rPr 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8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Christ’s sacrifice can deliver us from:    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Penalty</a:t>
            </a:r>
            <a:r>
              <a:rPr lang="en-US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sin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(Ro. 6:23; 2 Cor. 5:21)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avail ourselves of this gift by </a:t>
            </a:r>
            <a:r>
              <a:rPr 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Faith!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 This is commonly known as  </a:t>
            </a:r>
            <a:r>
              <a:rPr lang="en-US" sz="48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Salvation!</a:t>
            </a:r>
          </a:p>
          <a:p>
            <a:pPr lvl="0" algn="ctr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1:21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“she shall bring forth a son, </a:t>
            </a:r>
          </a:p>
          <a:p>
            <a:pPr lvl="0" algn="ctr"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thou shalt call his name JESUS:</a:t>
            </a:r>
          </a:p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(Jesus {</a:t>
            </a: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Iēsous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’} from the Hebrew </a:t>
            </a:r>
            <a:r>
              <a:rPr lang="en-US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Yehôwshû’waʿ</a:t>
            </a: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ctr">
              <a:defRPr/>
            </a:pPr>
            <a:r>
              <a:rPr 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Jehovah Saves!)</a:t>
            </a:r>
          </a:p>
          <a:p>
            <a:pPr lvl="0" algn="ctr">
              <a:defRPr/>
            </a:pPr>
            <a:r>
              <a:rPr lang="en-US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shall save his people from their sins.”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Christ’s sacrifice can deliver us from:    </a:t>
            </a:r>
          </a:p>
          <a:p>
            <a:pPr lvl="0"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5400" b="1" i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Sin! 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 5:6-8 </a:t>
            </a:r>
          </a:p>
          <a:p>
            <a:pPr lvl="0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 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“…a little leaven leavens the whole lump.</a:t>
            </a:r>
          </a:p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     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Purge out therefore the old leaven,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(sin)</a:t>
            </a:r>
          </a:p>
          <a:p>
            <a:pPr lvl="0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that ye may be a new lump, as ye are unleavened. </a:t>
            </a:r>
          </a:p>
          <a:p>
            <a:pPr lvl="0"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For even Christ our </a:t>
            </a:r>
            <a:r>
              <a:rPr lang="en-US" sz="4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passover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sacrificed for us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Therefore let us keep the feast, not with old leaven, neither with the leaven of malice and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wickedness;</a:t>
            </a:r>
          </a:p>
          <a:p>
            <a:pPr lvl="0" algn="ctr"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Poneria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from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poneros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evil influence/infection)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with the unleavened bread of sincerity and truth.” </a:t>
            </a:r>
          </a:p>
        </p:txBody>
      </p:sp>
    </p:spTree>
    <p:extLst>
      <p:ext uri="{BB962C8B-B14F-4D97-AF65-F5344CB8AC3E}">
        <p14:creationId xmlns:p14="http://schemas.microsoft.com/office/powerpoint/2010/main" val="246875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87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We also avail ourselves of this by faith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6:3-6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“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ye not, that so many of us as were baptized into Jesus Christ 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 baptized into his death? </a:t>
            </a:r>
          </a:p>
          <a:p>
            <a:pPr lvl="0" algn="ctr">
              <a:spcBef>
                <a:spcPts val="6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Therefore we are buried with him by baptism into death:</a:t>
            </a:r>
          </a:p>
          <a:p>
            <a:pPr lvl="0"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that like as Christ was raised up from the dead by the glory of </a:t>
            </a:r>
          </a:p>
          <a:p>
            <a:pPr lvl="0"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the Father, </a:t>
            </a:r>
          </a:p>
          <a:p>
            <a:pPr lvl="0"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For if we’ve been planted together in the likeness of his death, we shall be also in the likeness of his resurrection: </a:t>
            </a:r>
          </a:p>
          <a:p>
            <a:pPr lvl="0" algn="ctr">
              <a:spcBef>
                <a:spcPts val="6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Knowing this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our old man is crucified with him, </a:t>
            </a:r>
          </a:p>
          <a:p>
            <a:pPr lvl="0" algn="ctr">
              <a:spcBef>
                <a:spcPts val="600"/>
              </a:spcBef>
              <a:defRPr/>
            </a:pPr>
            <a:r>
              <a:rPr lang="en-U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the body of sin might be destroyed, </a:t>
            </a:r>
          </a:p>
          <a:p>
            <a:pPr lvl="0" algn="ctr">
              <a:spcBef>
                <a:spcPts val="600"/>
              </a:spcBef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henceforth </a:t>
            </a:r>
            <a:r>
              <a:rPr lang="en-US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should not serve sin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3FD8F-547A-8C1C-F4E7-357D2FD701D3}"/>
              </a:ext>
            </a:extLst>
          </p:cNvPr>
          <p:cNvSpPr txBox="1"/>
          <p:nvPr/>
        </p:nvSpPr>
        <p:spPr>
          <a:xfrm>
            <a:off x="2890470" y="2973909"/>
            <a:ext cx="91813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even so we also should walk in newness of life. </a:t>
            </a:r>
          </a:p>
        </p:txBody>
      </p:sp>
    </p:spTree>
    <p:extLst>
      <p:ext uri="{BB962C8B-B14F-4D97-AF65-F5344CB8AC3E}">
        <p14:creationId xmlns:p14="http://schemas.microsoft.com/office/powerpoint/2010/main" val="389994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F2C639-FAF8-AA1E-4ED4-E8E1E9CA01D1}"/>
              </a:ext>
            </a:extLst>
          </p:cNvPr>
          <p:cNvSpPr txBox="1"/>
          <p:nvPr/>
        </p:nvSpPr>
        <p:spPr>
          <a:xfrm>
            <a:off x="0" y="0"/>
            <a:ext cx="12191999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 We also avail ourselves of this by faith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 6:7-10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that is dead is </a:t>
            </a:r>
            <a:r>
              <a:rPr lang="en-US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freed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from sin. </a:t>
            </a:r>
          </a:p>
          <a:p>
            <a:pPr lvl="0" algn="ctr"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Dikaio’ō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justified, regarded as just, innocent)</a:t>
            </a:r>
          </a:p>
          <a:p>
            <a:pPr lvl="0" algn="ctr">
              <a:spcBef>
                <a:spcPts val="1200"/>
              </a:spcBef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Now if we be dead with Christ, </a:t>
            </a:r>
          </a:p>
          <a:p>
            <a:pPr lvl="0" algn="ctr"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believe that we shall also live with him: </a:t>
            </a:r>
          </a:p>
          <a:p>
            <a:pPr lvl="0">
              <a:spcBef>
                <a:spcPts val="1200"/>
              </a:spcBef>
              <a:defRPr/>
            </a:pPr>
            <a:r>
              <a:rPr kumimoji="0" lang="en-US" sz="4000" b="1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Knowing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that Christ being raised from the dead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dieth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</a:p>
          <a:p>
            <a:pPr lvl="0">
              <a:spcBef>
                <a:spcPts val="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more; </a:t>
            </a:r>
          </a:p>
          <a:p>
            <a:pPr lvl="0" algn="ctr">
              <a:spcBef>
                <a:spcPts val="120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in that he died, he died unto sin once: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in that he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liveth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he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liveth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unto God.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CAFB5-A42F-E3AE-1BB7-F9CB6ADDBC57}"/>
              </a:ext>
            </a:extLst>
          </p:cNvPr>
          <p:cNvSpPr txBox="1"/>
          <p:nvPr/>
        </p:nvSpPr>
        <p:spPr>
          <a:xfrm>
            <a:off x="2182690" y="3985014"/>
            <a:ext cx="98276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death hath 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 more dominion over him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73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4855EA5AEDC147AC1E63A32A340471" ma:contentTypeVersion="14" ma:contentTypeDescription="Create a new document." ma:contentTypeScope="" ma:versionID="ace8bc0d0434452e53aab89f59ff2240">
  <xsd:schema xmlns:xsd="http://www.w3.org/2001/XMLSchema" xmlns:xs="http://www.w3.org/2001/XMLSchema" xmlns:p="http://schemas.microsoft.com/office/2006/metadata/properties" xmlns:ns3="c7616ae0-bc3b-4475-9d6b-4c1fddd552c4" targetNamespace="http://schemas.microsoft.com/office/2006/metadata/properties" ma:root="true" ma:fieldsID="9a8c5cd3da7d9dc637cf906cf94abd96" ns3:_="">
    <xsd:import namespace="c7616ae0-bc3b-4475-9d6b-4c1fddd552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16ae0-bc3b-4475-9d6b-4c1fddd552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82F631-CFA0-4F17-A192-2F28B669CE0B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7616ae0-bc3b-4475-9d6b-4c1fddd552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E778AE-8839-41CF-90C5-BF8444D3CC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D5EA82-7DC0-43F7-9A82-F77F01EEF3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16ae0-bc3b-4475-9d6b-4c1fddd552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2702</Words>
  <Application>Microsoft Office PowerPoint</Application>
  <PresentationFormat>Widescreen</PresentationFormat>
  <Paragraphs>274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Peters</dc:creator>
  <cp:lastModifiedBy>Keith Peters</cp:lastModifiedBy>
  <cp:revision>42</cp:revision>
  <dcterms:created xsi:type="dcterms:W3CDTF">2019-04-28T01:28:08Z</dcterms:created>
  <dcterms:modified xsi:type="dcterms:W3CDTF">2023-11-25T19:15:05Z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0x0101000F4855EA5AEDC147AC1E63A32A340471</vt:lpwstr>
  </property>
</Properties>
</file>