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5" r:id="rId2"/>
    <p:sldId id="354" r:id="rId3"/>
    <p:sldId id="338" r:id="rId4"/>
    <p:sldId id="282" r:id="rId5"/>
    <p:sldId id="340" r:id="rId6"/>
    <p:sldId id="339" r:id="rId7"/>
    <p:sldId id="344" r:id="rId8"/>
    <p:sldId id="302" r:id="rId9"/>
    <p:sldId id="285" r:id="rId10"/>
    <p:sldId id="349" r:id="rId11"/>
    <p:sldId id="345" r:id="rId12"/>
    <p:sldId id="346" r:id="rId13"/>
    <p:sldId id="347" r:id="rId14"/>
    <p:sldId id="350" r:id="rId15"/>
    <p:sldId id="355" r:id="rId16"/>
    <p:sldId id="351" r:id="rId17"/>
    <p:sldId id="352" r:id="rId18"/>
    <p:sldId id="303" r:id="rId19"/>
    <p:sldId id="269" r:id="rId20"/>
    <p:sldId id="357" r:id="rId21"/>
    <p:sldId id="356" r:id="rId22"/>
    <p:sldId id="260" r:id="rId23"/>
    <p:sldId id="341" r:id="rId24"/>
    <p:sldId id="342" r:id="rId25"/>
    <p:sldId id="274" r:id="rId26"/>
    <p:sldId id="275" r:id="rId27"/>
    <p:sldId id="256" r:id="rId28"/>
    <p:sldId id="270" r:id="rId29"/>
    <p:sldId id="353" r:id="rId30"/>
    <p:sldId id="271" r:id="rId31"/>
    <p:sldId id="272" r:id="rId32"/>
    <p:sldId id="273" r:id="rId33"/>
    <p:sldId id="262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BA4B5-14F4-456A-BD73-16E398C4C26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DDAC-2845-477D-A450-D0D34433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E94D-2767-4E37-863B-82E09E907BFB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85CF-340F-4087-86DA-FE5631FC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0185-2D5E-4CC2-B2A7-FA741DEB3003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D457-FF2F-4903-B975-4F95362F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2932-545C-442C-BE6D-19B99092915D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6DA3-36FB-4965-BB2E-C791E9A8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9E5-3E69-4FDD-B30E-CB91A1216789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AF4-596D-4E01-AAE6-21AFB16F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88DB-E6F0-4C8A-9FA2-CF54B8E3BA20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4FFF-F660-435C-AE03-D9C4A168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CEA8-7AA6-4651-BED0-B6E02B2BEEE2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D550-5595-4AF2-9C46-DF179EB5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A345-A7C4-4FDA-BA67-7A27FDFC6D6C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53A7-3C83-4392-8A69-25E8275E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D2BC-AB60-432E-B319-CBD5C94EAF2A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E466-337F-445C-B7DE-53C4B24A2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BE19-6BDD-4196-A0E2-FDA53FB5C9A4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4B6F-7CB5-4850-B96B-2B7C6B76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6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29066" y="-28280"/>
            <a:ext cx="121158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the struggle for self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awareness and control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here’s a predictable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cycle that’s seen:</a:t>
            </a:r>
          </a:p>
          <a:p>
            <a:pPr algn="ctr"/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individual souls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(Romans 7:14-25; Gal. 5:16-26)</a:t>
            </a:r>
            <a:endParaRPr kumimoji="0" lang="en-US" sz="4800" b="1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entire societies.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(Romans 1:18-32)</a:t>
            </a:r>
            <a:endParaRPr kumimoji="0" lang="en-US" sz="4400" b="1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s All Reasoning Circular Reasoning?">
            <a:extLst>
              <a:ext uri="{FF2B5EF4-FFF2-40B4-BE49-F238E27FC236}">
                <a16:creationId xmlns:a16="http://schemas.microsoft.com/office/drawing/2014/main" id="{947C2223-EA7A-9CAB-8D83-A77061CB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371465"/>
            <a:ext cx="5623560" cy="3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mino Theory">
            <a:extLst>
              <a:ext uri="{FF2B5EF4-FFF2-40B4-BE49-F238E27FC236}">
                <a16:creationId xmlns:a16="http://schemas.microsoft.com/office/drawing/2014/main" id="{326EB770-7A9F-F2AB-CD9E-6876FA6E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1465"/>
            <a:ext cx="6096000" cy="35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12968-CCD3-3C12-71C2-053345F6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5688762-2E2A-7E71-8CBA-2ED5616D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5240"/>
            <a:ext cx="12155424" cy="465245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It Starts With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Repentance.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(Truth)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29:12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ye call upon me, ye shall go and pray unto me, and I will hearken unto you.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   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seek me, and find me,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ye shall search for me with all your heart.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will be found of you, saith the LORD: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turn away your captivity…”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FC5D6-0133-CCE1-0D4C-9F6849ED0057}"/>
              </a:ext>
            </a:extLst>
          </p:cNvPr>
          <p:cNvSpPr txBox="1"/>
          <p:nvPr/>
        </p:nvSpPr>
        <p:spPr>
          <a:xfrm>
            <a:off x="114300" y="5257800"/>
            <a:ext cx="1196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lphaUcPeriod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won’t be truly open to the cure </a:t>
            </a:r>
            <a:r>
              <a:rPr kumimoji="0" lang="en-US" alt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we rightly understand (diagnose) the cause!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BDA82-4C3B-DCB6-2C23-9076F5C30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CE57989-B5B3-0795-8E6C-05BE17D6A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6200"/>
            <a:ext cx="120777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It Starts With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Repentance.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(Truth)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recognize &amp; respond to God’s directions,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must “Repent” or “Rethink”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4:17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“Jesus began to preach, and to say Repent: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metanoeō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understand, perceive, think,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For the kingdom of heaven is at hand.”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13:3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“except ye repent, ye shall all likewise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perish.”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apol’lymi</a:t>
            </a: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 destroyed)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John 5:39,40; 8:24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ye believe not I am he…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91889-2B20-789E-B997-7CC2D9AE90B2}"/>
              </a:ext>
            </a:extLst>
          </p:cNvPr>
          <p:cNvSpPr txBox="1"/>
          <p:nvPr/>
        </p:nvSpPr>
        <p:spPr>
          <a:xfrm>
            <a:off x="9144000" y="1295400"/>
            <a:ext cx="2933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5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own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624D8-8554-236E-A5B3-B670978DBBC6}"/>
              </a:ext>
            </a:extLst>
          </p:cNvPr>
          <p:cNvSpPr txBox="1"/>
          <p:nvPr/>
        </p:nvSpPr>
        <p:spPr>
          <a:xfrm>
            <a:off x="8915400" y="2884557"/>
            <a:ext cx="2992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Differently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2C8C-C949-8954-2559-968F1A52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12BE209-9176-CF4C-0732-5089ADF5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-76200"/>
            <a:ext cx="119634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recognize and respond to God’s directions,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we must “Repent” or “Rethink”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own!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55:6-8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“Seek ye the LORD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he may be found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call upon him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he is near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the wicked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forsake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ʿāzaḇ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relinguish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way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the unrighteous man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thoughts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maḥăšāḇâ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return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LORD,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he will have mercy upon him;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our God, for he will abundantly pardon.…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For My thoughts are not your thoughts”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8F05F-3D51-9F3D-1531-1A268EB74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5C52F24-1679-208B-EB4F-ABB4C5B5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-20425"/>
            <a:ext cx="119634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must Repent or “Rethink”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own: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Worthiness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 I can’t “earn” forgiveness!  (Titus 3:5; Rom. 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 only “accept” (Trust) God’s Grace!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2:8,9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14:12; 16:25; Is. 53:6; Mt 7:13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In order to thrive in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Heaven”,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we must shift our allegiance away from our own 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kingdom on earth.”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Col. 1:12-14)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6:24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man can serve two masters…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“But seek ye first the Kingdom of God…”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22556-81DE-6959-586B-01B91E2C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46428DD-389D-975A-F97D-95AF197E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47800"/>
            <a:ext cx="11963400" cy="465245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It’s Started With 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Repentance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(Truth!)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/>
              <a:t>2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Sustained through Rest (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3:5,6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 with all thine heart,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…lean not to thine own understanding.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In all thy ways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 him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(yada: know, understand, consider)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He shall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(Yashar: prosper)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paths.”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A40C23-DA4E-A063-A1C7-A34902F0D875}"/>
              </a:ext>
            </a:extLst>
          </p:cNvPr>
          <p:cNvSpPr/>
          <p:nvPr/>
        </p:nvSpPr>
        <p:spPr>
          <a:xfrm>
            <a:off x="-228600" y="-22831"/>
            <a:ext cx="1242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avail ourselves of God’s Promise of a New Heart and Hope?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38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1574E-DF63-E048-C7EB-017040BE4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4D75C2E-CA68-4249-5C5D-0A8054CB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0"/>
            <a:ext cx="11963400" cy="465245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Continues through Rest (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 marL="914400" indent="-914400">
              <a:spcBef>
                <a:spcPts val="0"/>
              </a:spcBef>
              <a:buAutoNum type="alphaUcPeriod"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a damaged compass can misdirect us,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Past experiences can damage/distort: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roken Compass в X: „My baby girl took her first steps to day.“ / X">
            <a:extLst>
              <a:ext uri="{FF2B5EF4-FFF2-40B4-BE49-F238E27FC236}">
                <a16:creationId xmlns:a16="http://schemas.microsoft.com/office/drawing/2014/main" id="{FD99DD9A-AEF9-C83E-E2DB-928EBDA1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514600"/>
            <a:ext cx="2758440" cy="27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A5B30-D1AA-3A82-DD1C-7326A995248C}"/>
              </a:ext>
            </a:extLst>
          </p:cNvPr>
          <p:cNvSpPr txBox="1"/>
          <p:nvPr/>
        </p:nvSpPr>
        <p:spPr>
          <a:xfrm>
            <a:off x="114300" y="2326228"/>
            <a:ext cx="88011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Our current perspective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 Our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future hope/plans.</a:t>
            </a:r>
          </a:p>
          <a:p>
            <a:pPr>
              <a:spcBef>
                <a:spcPts val="12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Failing to process our Past Pain    </a:t>
            </a:r>
          </a:p>
          <a:p>
            <a:pPr>
              <a:spcBef>
                <a:spcPts val="0"/>
              </a:spcBef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(fix the compass)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produce: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98A0-04C8-D353-A2CD-5CE5B1272092}"/>
              </a:ext>
            </a:extLst>
          </p:cNvPr>
          <p:cNvSpPr txBox="1"/>
          <p:nvPr/>
        </p:nvSpPr>
        <p:spPr>
          <a:xfrm>
            <a:off x="228600" y="5273040"/>
            <a:ext cx="1173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a) Bitterness that poisons. (Heb 12:15) </a:t>
            </a:r>
          </a:p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cars/walls that undermine Future Faith Trust.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71D1C-7C2D-82BF-DF1A-DDAAAE9E7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3A61A08-C06D-1527-C3D1-A5397428D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6200"/>
            <a:ext cx="11963400" cy="465245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Our Hope can affect our peace!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Satan uses past rejection, failures, and sin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keep us from facing the future with faith.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a) He’s known as: “The accuser”  (Rev. 12:10)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Israel had trouble feeling “hope” as they were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being forced into slavery, so God directed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Jeremiah and Ezekiel to remind them to: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Repent of the sins of the past.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29:12-14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Refocus on the future. 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29:4-6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“Build houses, plant gardens…marry…seek peace…”</a:t>
            </a:r>
          </a:p>
        </p:txBody>
      </p:sp>
    </p:spTree>
    <p:extLst>
      <p:ext uri="{BB962C8B-B14F-4D97-AF65-F5344CB8AC3E}">
        <p14:creationId xmlns:p14="http://schemas.microsoft.com/office/powerpoint/2010/main" val="6346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BE7D7-9C24-819F-958C-13A4427B9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96DFC1C-47DC-EECA-1038-0C98983C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6200"/>
            <a:ext cx="11963400" cy="465245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/>
              <a:t>2</a:t>
            </a:r>
            <a:r>
              <a:rPr lang="en-US" altLang="en-US" sz="4800" b="1" dirty="0"/>
              <a:t>.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Sustained through Rest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Our Faith/Hope is related to our 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Phil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4:6-8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 Israel had a history of focusing on the past.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 11:5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remember the fish, which we did eat in Egypt freely; 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…it was well with us in Egypt…”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Num. 14:4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 Let us make a captain,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and let us return into Egypt.”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E70BFE5-1227-284B-6140-D0EA932F2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" y="0"/>
            <a:ext cx="120969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F7E8F-531D-40C0-8401-6F1248BC49A6}"/>
              </a:ext>
            </a:extLst>
          </p:cNvPr>
          <p:cNvSpPr txBox="1"/>
          <p:nvPr/>
        </p:nvSpPr>
        <p:spPr>
          <a:xfrm>
            <a:off x="228600" y="152400"/>
            <a:ext cx="8001000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“You can be 100 percent saved and still spend the majority of your time in Egypt!</a:t>
            </a:r>
            <a:endParaRPr lang="en-US" sz="66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CB452-E331-1569-B362-A21ADED10569}"/>
              </a:ext>
            </a:extLst>
          </p:cNvPr>
          <p:cNvSpPr txBox="1"/>
          <p:nvPr/>
        </p:nvSpPr>
        <p:spPr>
          <a:xfrm>
            <a:off x="3038764" y="3108082"/>
            <a:ext cx="61144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u="sng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Unbelievers aren’t the only ones who contribute to Egypt’s overcrowding.”</a:t>
            </a:r>
            <a:r>
              <a:rPr lang="en-US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76826-F709-9AA3-FD8F-1ED19D52C345}"/>
              </a:ext>
            </a:extLst>
          </p:cNvPr>
          <p:cNvSpPr txBox="1"/>
          <p:nvPr/>
        </p:nvSpPr>
        <p:spPr>
          <a:xfrm>
            <a:off x="504206" y="2460724"/>
            <a:ext cx="7449788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Unbelievers aren’t the only ones who contribute to Egypt’s overcrowding.”</a:t>
            </a:r>
            <a:r>
              <a:rPr lang="en-US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115800" cy="6172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Our Faith is related to our Focus.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Israel had a history of focusing on the past.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Countless people get sidetracked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stop dreaming/daring/trusting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because of their painful pasts.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can’t safely navigate forward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you’re looking backwards!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2F347-3EA2-4E45-6626-615434DF9D5E}"/>
              </a:ext>
            </a:extLst>
          </p:cNvPr>
          <p:cNvSpPr txBox="1"/>
          <p:nvPr/>
        </p:nvSpPr>
        <p:spPr>
          <a:xfrm>
            <a:off x="76200" y="0"/>
            <a:ext cx="121158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Cause (Problem):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Perception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(Conscience)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has been Polluted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Corrupted)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by: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Satan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 Cor 4:4)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“blinded the minds”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Selfishness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Jer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17:9)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“Heart is deceitful…”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(Ro 1:21)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Became vain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mataio’ō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idolatrous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their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imagination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dialogismos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’: reasoning {logic})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their foolish heart was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darkened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Skotizo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obscured)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5C56F-C920-FB74-E46A-CBA7DA06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571B07C-D7A0-AC51-9CB9-135CA7A58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115800" cy="6172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Can’t navigate forward by looking backwards.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hen Jesus Met Simon (Peter) [Exploring The Chosen with Youth]">
            <a:extLst>
              <a:ext uri="{FF2B5EF4-FFF2-40B4-BE49-F238E27FC236}">
                <a16:creationId xmlns:a16="http://schemas.microsoft.com/office/drawing/2014/main" id="{00E4E3FA-36E4-741D-5AC8-0F14920B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47472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C14EA-C936-2208-1728-07F587426F3A}"/>
              </a:ext>
            </a:extLst>
          </p:cNvPr>
          <p:cNvSpPr txBox="1"/>
          <p:nvPr/>
        </p:nvSpPr>
        <p:spPr>
          <a:xfrm>
            <a:off x="76200" y="749230"/>
            <a:ext cx="1203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After a miserable night fishing Jesus tells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Peter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“launch out into the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and let down your nets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 draught“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Lk. 5:4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B298-E219-757F-B83F-8A53EE1B3657}"/>
              </a:ext>
            </a:extLst>
          </p:cNvPr>
          <p:cNvSpPr txBox="1"/>
          <p:nvPr/>
        </p:nvSpPr>
        <p:spPr>
          <a:xfrm>
            <a:off x="3520440" y="2975594"/>
            <a:ext cx="8382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 5:5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“Master, we have toiled all the night, and have taken nothing: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nevertheless at thy word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let down </a:t>
            </a:r>
            <a:r>
              <a:rPr kumimoji="0" lang="en-US" alt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net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F060D-152C-07AD-90D4-F717C10A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394F149-1F0D-129D-DD4F-DA44CE6D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115800" cy="30480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was basically asking them to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“try again” </a:t>
            </a:r>
            <a:r>
              <a:rPr lang="en-US" altLang="en-US" sz="4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 Christ’s supervision.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(Shift their focus!)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shing Advice from a Carpenter (5th Epiphany C)">
            <a:extLst>
              <a:ext uri="{FF2B5EF4-FFF2-40B4-BE49-F238E27FC236}">
                <a16:creationId xmlns:a16="http://schemas.microsoft.com/office/drawing/2014/main" id="{7B503D11-00C6-B331-E88D-388DFB79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12"/>
            <a:ext cx="5105400" cy="43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0EA7ED-C154-5936-1F7F-7B2E39F0142D}"/>
              </a:ext>
            </a:extLst>
          </p:cNvPr>
          <p:cNvSpPr txBox="1"/>
          <p:nvPr/>
        </p:nvSpPr>
        <p:spPr>
          <a:xfrm>
            <a:off x="4976812" y="2209800"/>
            <a:ext cx="713898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 5:6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they had this done, they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inclosed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 great multitude of fishes…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when they had brought their ships to land,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forsook all,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followed him.”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96982" y="2649486"/>
            <a:ext cx="1195300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4:17-22 Jesus chose a very specific passage of scripture to introduce the purpose of his ministry</a:t>
            </a:r>
            <a:r>
              <a:rPr lang="en-US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61:1-3 </a:t>
            </a:r>
          </a:p>
          <a:p>
            <a:pPr marL="0" indent="0">
              <a:buNone/>
            </a:pPr>
            <a:endParaRPr lang="en-US" altLang="en-US" sz="36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8C1BC-ADE6-BB29-1B7F-C3D7370AB4AB}"/>
              </a:ext>
            </a:extLst>
          </p:cNvPr>
          <p:cNvSpPr txBox="1"/>
          <p:nvPr/>
        </p:nvSpPr>
        <p:spPr>
          <a:xfrm>
            <a:off x="10391" y="33385"/>
            <a:ext cx="12039600" cy="24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spite of our painful past, God Graciously intercepts our lives and challenges 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Dare to Dream 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D47B3-8057-E120-8A89-CAE4DB0CC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D52EBA-AC1A-C499-3623-B76D87DB73A7}"/>
              </a:ext>
            </a:extLst>
          </p:cNvPr>
          <p:cNvSpPr txBox="1"/>
          <p:nvPr/>
        </p:nvSpPr>
        <p:spPr>
          <a:xfrm>
            <a:off x="0" y="76200"/>
            <a:ext cx="1203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Notice the text of his first message in Nazareth.</a:t>
            </a:r>
          </a:p>
        </p:txBody>
      </p:sp>
      <p:pic>
        <p:nvPicPr>
          <p:cNvPr id="1026" name="Picture 2" descr="Light and Truth by Simon Dewey | Altus Fine Art">
            <a:extLst>
              <a:ext uri="{FF2B5EF4-FFF2-40B4-BE49-F238E27FC236}">
                <a16:creationId xmlns:a16="http://schemas.microsoft.com/office/drawing/2014/main" id="{26FD08E3-34BF-B839-770D-065A6E90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03" y="1584006"/>
            <a:ext cx="5874512" cy="527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CEF6C-CEE6-2619-6B26-181E070837F1}"/>
              </a:ext>
            </a:extLst>
          </p:cNvPr>
          <p:cNvSpPr txBox="1"/>
          <p:nvPr/>
        </p:nvSpPr>
        <p:spPr>
          <a:xfrm>
            <a:off x="-24385" y="1295400"/>
            <a:ext cx="640178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hath anointed me to preach good tidings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the meek;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hath sent me to bind up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brokenhearted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proclaim liberty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captives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opening of the prison to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 that are bound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03E05-1473-0A81-30CF-D66C08E5AF95}"/>
              </a:ext>
            </a:extLst>
          </p:cNvPr>
          <p:cNvSpPr txBox="1"/>
          <p:nvPr/>
        </p:nvSpPr>
        <p:spPr>
          <a:xfrm>
            <a:off x="7772400" y="6098298"/>
            <a:ext cx="350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Luke 4:17-22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1B0A7-2F4D-87A4-78A0-AC3978A527CE}"/>
              </a:ext>
            </a:extLst>
          </p:cNvPr>
          <p:cNvSpPr txBox="1"/>
          <p:nvPr/>
        </p:nvSpPr>
        <p:spPr>
          <a:xfrm>
            <a:off x="-152400" y="716578"/>
            <a:ext cx="1234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61:1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Spirit of the Lord GOD is upon me; because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2862-0D06-3B79-B086-A22C00DC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827914-88AC-54E1-95E3-FDF659992A1D}"/>
              </a:ext>
            </a:extLst>
          </p:cNvPr>
          <p:cNvSpPr txBox="1"/>
          <p:nvPr/>
        </p:nvSpPr>
        <p:spPr>
          <a:xfrm>
            <a:off x="0" y="76200"/>
            <a:ext cx="1203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Notice the text of his first message in Nazareth.</a:t>
            </a:r>
          </a:p>
        </p:txBody>
      </p:sp>
      <p:pic>
        <p:nvPicPr>
          <p:cNvPr id="1026" name="Picture 2" descr="Light and Truth by Simon Dewey | Altus Fine Art">
            <a:extLst>
              <a:ext uri="{FF2B5EF4-FFF2-40B4-BE49-F238E27FC236}">
                <a16:creationId xmlns:a16="http://schemas.microsoft.com/office/drawing/2014/main" id="{723F03A7-6033-1301-4D6D-F7B4C65F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5" y="0"/>
            <a:ext cx="12216385" cy="68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1A23C-0762-156B-6C94-0E7942F3C094}"/>
              </a:ext>
            </a:extLst>
          </p:cNvPr>
          <p:cNvSpPr txBox="1"/>
          <p:nvPr/>
        </p:nvSpPr>
        <p:spPr>
          <a:xfrm>
            <a:off x="298704" y="4658142"/>
            <a:ext cx="11442192" cy="2123658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they might be called trees of righteousness,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planting of the LORD,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might be glorified.”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BF2D6-801A-51FC-9721-89B93FBD9F01}"/>
              </a:ext>
            </a:extLst>
          </p:cNvPr>
          <p:cNvSpPr txBox="1"/>
          <p:nvPr/>
        </p:nvSpPr>
        <p:spPr>
          <a:xfrm>
            <a:off x="9677400" y="6379409"/>
            <a:ext cx="35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Luke 4:17-22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3323F-20CC-E096-7CAB-13BD1D5616FA}"/>
              </a:ext>
            </a:extLst>
          </p:cNvPr>
          <p:cNvSpPr txBox="1"/>
          <p:nvPr/>
        </p:nvSpPr>
        <p:spPr>
          <a:xfrm>
            <a:off x="765535" y="-5499"/>
            <a:ext cx="1158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“To appoint unto them that mourn in Zion,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to give unto them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beauty for ashes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oil of 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joy for mourning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47995-2E9E-E9A5-A4B2-AB925ADB2642}"/>
              </a:ext>
            </a:extLst>
          </p:cNvPr>
          <p:cNvSpPr txBox="1"/>
          <p:nvPr/>
        </p:nvSpPr>
        <p:spPr>
          <a:xfrm>
            <a:off x="5867400" y="1819416"/>
            <a:ext cx="6636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garment of praise </a:t>
            </a:r>
          </a:p>
          <a:p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spirit of heaviness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-76200" y="152400"/>
            <a:ext cx="12268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next several weeks we’re going to examine how God intercepts the lives of broken and misdirected people </a:t>
            </a:r>
          </a:p>
          <a:p>
            <a:pPr marL="0" indent="0" algn="ctr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invites them to exchange their: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sappointment (ashes)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Mourning</a:t>
            </a:r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Heaviness</a:t>
            </a:r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(Isaiah 61:1-6)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4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51E67-8E9C-8281-8731-B8951840CFD6}"/>
              </a:ext>
            </a:extLst>
          </p:cNvPr>
          <p:cNvSpPr txBox="1"/>
          <p:nvPr/>
        </p:nvSpPr>
        <p:spPr>
          <a:xfrm>
            <a:off x="6400800" y="3352800"/>
            <a:ext cx="7711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His Destiny (beauty.)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96CC9-AA54-99C3-4C58-5E1A4005A065}"/>
              </a:ext>
            </a:extLst>
          </p:cNvPr>
          <p:cNvSpPr txBox="1"/>
          <p:nvPr/>
        </p:nvSpPr>
        <p:spPr>
          <a:xfrm>
            <a:off x="3124200" y="4293642"/>
            <a:ext cx="72100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His magnificent Joy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F3C59-07EB-1267-5309-50223A597A2F}"/>
              </a:ext>
            </a:extLst>
          </p:cNvPr>
          <p:cNvSpPr txBox="1"/>
          <p:nvPr/>
        </p:nvSpPr>
        <p:spPr>
          <a:xfrm>
            <a:off x="3276600" y="5063083"/>
            <a:ext cx="8610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His Hope, Peace and Praise 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14300" y="914400"/>
            <a:ext cx="12077700" cy="5181600"/>
          </a:xfrm>
        </p:spPr>
        <p:txBody>
          <a:bodyPr/>
          <a:lstStyle/>
          <a:p>
            <a:pPr marL="742950" indent="-742950">
              <a:buAutoNum type="arabicParenR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Reflect His Glory: Is. 61:3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might be called trees of righteousness,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planting of the Lord, 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 Rebuild the “Old Paths” of Blessing.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shall build the old wastes”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4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Represent Him to others.   Vs 6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shall be named the Priests of the Lord: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 shall call you the Ministers of our God.”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6164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Why does God do this for 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E9063-4BC3-57FA-FB3B-B8A4F92DA871}"/>
              </a:ext>
            </a:extLst>
          </p:cNvPr>
          <p:cNvSpPr txBox="1"/>
          <p:nvPr/>
        </p:nvSpPr>
        <p:spPr>
          <a:xfrm>
            <a:off x="5486400" y="2209800"/>
            <a:ext cx="670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might be glorified.”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7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ng To Dream Again | Media | Dothan First">
            <a:extLst>
              <a:ext uri="{FF2B5EF4-FFF2-40B4-BE49-F238E27FC236}">
                <a16:creationId xmlns:a16="http://schemas.microsoft.com/office/drawing/2014/main" id="{F77632B4-1BFA-BE6F-0D6C-6AEE2FC31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4074"/>
          <a:stretch/>
        </p:blipFill>
        <p:spPr bwMode="auto">
          <a:xfrm>
            <a:off x="-30804" y="-16213"/>
            <a:ext cx="12192000" cy="68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1203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sat alone beside the highway begging </a:t>
            </a:r>
          </a:p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eyes were blind the light he could not see. </a:t>
            </a:r>
          </a:p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clutched his rags, and shivered in the shadows.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764572"/>
            <a:ext cx="480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Jesus came 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bade His darkness flee. </a:t>
            </a:r>
          </a:p>
          <a:p>
            <a:pPr algn="ctr"/>
            <a:endParaRPr lang="en-US" sz="4400" b="1" dirty="0">
              <a:latin typeface="+mj-lt"/>
            </a:endParaRPr>
          </a:p>
        </p:txBody>
      </p:sp>
      <p:pic>
        <p:nvPicPr>
          <p:cNvPr id="3074" name="Picture 2" descr="Jesus Heals the Blind Man – deacon rudy's notes">
            <a:extLst>
              <a:ext uri="{FF2B5EF4-FFF2-40B4-BE49-F238E27FC236}">
                <a16:creationId xmlns:a16="http://schemas.microsoft.com/office/drawing/2014/main" id="{1F6A25DC-63AE-50F5-43EC-73F10229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39" y="2286000"/>
            <a:ext cx="7217061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F8517-CC25-9451-BEBF-4DFEF936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11AD987-80D8-336F-59DB-751A7225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0396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home and friends the evil spirits drove him,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the tombs he dwelt in misery;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cut himself as demon powers possessed him,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8BBAD-52BF-0AAB-7FB3-E1B36D3B7FDE}"/>
              </a:ext>
            </a:extLst>
          </p:cNvPr>
          <p:cNvSpPr/>
          <p:nvPr/>
        </p:nvSpPr>
        <p:spPr>
          <a:xfrm>
            <a:off x="252984" y="2971800"/>
            <a:ext cx="59192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en-US" sz="6000" b="1" i="1" dirty="0">
                <a:solidFill>
                  <a:prstClr val="black"/>
                </a:solidFill>
                <a:latin typeface="Calibri"/>
                <a:cs typeface="+mn-cs"/>
              </a:rPr>
              <a:t>Then Jesus came, and set the captive free.</a:t>
            </a:r>
            <a:endParaRPr lang="en-US" altLang="en-US" sz="6600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/>
            <a:endParaRPr lang="en-US" altLang="en-US" sz="2000" b="1" dirty="0"/>
          </a:p>
        </p:txBody>
      </p:sp>
      <p:pic>
        <p:nvPicPr>
          <p:cNvPr id="5124" name="Picture 4" descr="Empire: A Home For Demons | The Centrality and Supremacy of Jesus Christ">
            <a:extLst>
              <a:ext uri="{FF2B5EF4-FFF2-40B4-BE49-F238E27FC236}">
                <a16:creationId xmlns:a16="http://schemas.microsoft.com/office/drawing/2014/main" id="{7E15F23A-CD1F-25FC-5BE5-7315BF9B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5334000" cy="456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D92F8-6689-EDA8-65FF-50E978A9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F990C0-B4CF-C8CF-D019-C8DE395BD23D}"/>
              </a:ext>
            </a:extLst>
          </p:cNvPr>
          <p:cNvSpPr txBox="1"/>
          <p:nvPr/>
        </p:nvSpPr>
        <p:spPr>
          <a:xfrm>
            <a:off x="0" y="76200"/>
            <a:ext cx="122682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Consequences (Pain):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Satan, Selfishness and Sin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inevitably Produce:</a:t>
            </a:r>
          </a:p>
          <a:p>
            <a:pPr marL="857250" indent="-8572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6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hortsighted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Heb. 11:25,26 </a:t>
            </a:r>
          </a:p>
          <a:p>
            <a:pPr marL="857250" indent="-8572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Suffering: 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14:12; Mt 7:13</a:t>
            </a:r>
          </a:p>
          <a:p>
            <a:pPr marL="857250" indent="-8572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Separation: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59:1,2; Mt 7:22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never knew you: depart from me,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that work iniquity.”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119634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Unclean, Unclean the leper cried in torment, 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deaf, the dumb in helplessness stood near; 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fever raged, disease had gripped its victim </a:t>
            </a:r>
          </a:p>
          <a:p>
            <a:pPr marL="0" indent="0" algn="ctr">
              <a:buNone/>
            </a:pPr>
            <a:endParaRPr lang="en-US" alt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93610" y="2895600"/>
            <a:ext cx="495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Jesus came and cast out every fear</a:t>
            </a:r>
            <a:r>
              <a:rPr lang="en-US" sz="5400" b="1" dirty="0">
                <a:latin typeface="+mj-lt"/>
              </a:rPr>
              <a:t>. </a:t>
            </a:r>
          </a:p>
        </p:txBody>
      </p:sp>
      <p:pic>
        <p:nvPicPr>
          <p:cNvPr id="4098" name="Picture 2" descr="The Mighty Miracles Of Jesus The Healing Of A Leper | Osprey Observer">
            <a:extLst>
              <a:ext uri="{FF2B5EF4-FFF2-40B4-BE49-F238E27FC236}">
                <a16:creationId xmlns:a16="http://schemas.microsoft.com/office/drawing/2014/main" id="{309ADC2A-EB76-CCCA-F868-884C5DCB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03520"/>
            <a:ext cx="68580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120396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 today we find the Savior able 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can not conquer passion, lust, or sin. 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broken hearts have left us sad and lonely, </a:t>
            </a:r>
          </a:p>
          <a:p>
            <a:pPr marL="0" indent="0" algn="ctr">
              <a:buNone/>
            </a:pPr>
            <a:r>
              <a:rPr lang="en-US" altLang="en-US" sz="4400" b="1" dirty="0"/>
              <a:t> </a:t>
            </a:r>
            <a:endParaRPr lang="en-US" alt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2985330"/>
            <a:ext cx="6248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Jesus comes to dwell Himself within. </a:t>
            </a:r>
          </a:p>
          <a:p>
            <a:pPr algn="ctr"/>
            <a:endParaRPr lang="en-US" alt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8194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3099"/>
            <a:ext cx="118872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Jesus comes the tempter’s power is broken. 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When Jesus comes the tears are washed away. </a:t>
            </a:r>
          </a:p>
          <a:p>
            <a:pPr marL="0" indent="0"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takes the gloom </a:t>
            </a:r>
          </a:p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fills the life with glory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24" y="2272901"/>
            <a:ext cx="4572000" cy="457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34290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/>
              <a:t>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all is changed when Jesus comes to stay.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94200-DF16-D928-180D-88B359849B73}"/>
              </a:ext>
            </a:extLst>
          </p:cNvPr>
          <p:cNvSpPr txBox="1"/>
          <p:nvPr/>
        </p:nvSpPr>
        <p:spPr>
          <a:xfrm>
            <a:off x="457200" y="6248400"/>
            <a:ext cx="6158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00CC"/>
                </a:solidFill>
                <a:effectLst/>
                <a:latin typeface="Roboto" panose="02000000000000000000" pitchFamily="2" charset="0"/>
              </a:rPr>
              <a:t>Gloria Roe / Oswald J. Smith / Homer </a:t>
            </a:r>
            <a:r>
              <a:rPr lang="en-US" sz="2000" b="1" i="0" dirty="0" err="1">
                <a:solidFill>
                  <a:srgbClr val="0000CC"/>
                </a:solidFill>
                <a:effectLst/>
                <a:latin typeface="Roboto" panose="02000000000000000000" pitchFamily="2" charset="0"/>
              </a:rPr>
              <a:t>Rodeheaver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15450"/>
            <a:ext cx="4529328" cy="599063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37C5D-B560-B463-B412-8B0201F5FF15}"/>
              </a:ext>
            </a:extLst>
          </p:cNvPr>
          <p:cNvSpPr txBox="1"/>
          <p:nvPr/>
        </p:nvSpPr>
        <p:spPr>
          <a:xfrm>
            <a:off x="89916" y="-82463"/>
            <a:ext cx="1181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Jesus has come to offer you </a:t>
            </a:r>
          </a:p>
        </p:txBody>
      </p:sp>
      <p:pic>
        <p:nvPicPr>
          <p:cNvPr id="3074" name="Picture 2" descr="Jesus is knocking | The Adirondack Mission">
            <a:extLst>
              <a:ext uri="{FF2B5EF4-FFF2-40B4-BE49-F238E27FC236}">
                <a16:creationId xmlns:a16="http://schemas.microsoft.com/office/drawing/2014/main" id="{51B4136B-28F7-BE38-7828-84184DEC7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/>
          <a:stretch/>
        </p:blipFill>
        <p:spPr bwMode="auto">
          <a:xfrm>
            <a:off x="0" y="849174"/>
            <a:ext cx="4101846" cy="59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6C582-AC31-BE2B-0F0F-43DC8B069F7F}"/>
              </a:ext>
            </a:extLst>
          </p:cNvPr>
          <p:cNvSpPr txBox="1"/>
          <p:nvPr/>
        </p:nvSpPr>
        <p:spPr>
          <a:xfrm>
            <a:off x="89916" y="1000726"/>
            <a:ext cx="415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Rev. 3:20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31913-AFB7-EDE3-EC2B-17785D0891F5}"/>
              </a:ext>
            </a:extLst>
          </p:cNvPr>
          <p:cNvSpPr txBox="1"/>
          <p:nvPr/>
        </p:nvSpPr>
        <p:spPr>
          <a:xfrm>
            <a:off x="1371600" y="6090064"/>
            <a:ext cx="8610600" cy="83099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Georgia" panose="02040502050405020303" pitchFamily="18" charset="0"/>
              </a:rPr>
              <a:t>How have you responded?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9C778-786F-D41F-624B-FF1EA1429591}"/>
              </a:ext>
            </a:extLst>
          </p:cNvPr>
          <p:cNvSpPr txBox="1"/>
          <p:nvPr/>
        </p:nvSpPr>
        <p:spPr>
          <a:xfrm>
            <a:off x="4248911" y="971193"/>
            <a:ext cx="32183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Eternal Life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3:16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E1581-BC63-8E56-0E91-AF1F1CECAAB5}"/>
              </a:ext>
            </a:extLst>
          </p:cNvPr>
          <p:cNvSpPr txBox="1"/>
          <p:nvPr/>
        </p:nvSpPr>
        <p:spPr>
          <a:xfrm>
            <a:off x="3724464" y="2790689"/>
            <a:ext cx="426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Abundant Life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10:10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B066B-DA50-6C26-9418-488DF180CF3F}"/>
              </a:ext>
            </a:extLst>
          </p:cNvPr>
          <p:cNvSpPr txBox="1"/>
          <p:nvPr/>
        </p:nvSpPr>
        <p:spPr>
          <a:xfrm>
            <a:off x="9829800" y="1000726"/>
            <a:ext cx="236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16:11</a:t>
            </a:r>
          </a:p>
        </p:txBody>
      </p:sp>
    </p:spTree>
    <p:extLst>
      <p:ext uri="{BB962C8B-B14F-4D97-AF65-F5344CB8AC3E}">
        <p14:creationId xmlns:p14="http://schemas.microsoft.com/office/powerpoint/2010/main" val="4862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759449-47ED-A234-32BE-C0BBE8B1263B}"/>
              </a:ext>
            </a:extLst>
          </p:cNvPr>
          <p:cNvSpPr txBox="1"/>
          <p:nvPr/>
        </p:nvSpPr>
        <p:spPr>
          <a:xfrm>
            <a:off x="0" y="76200"/>
            <a:ext cx="120396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describing humanity in Jesus said: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24:12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“because iniquity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(Self will)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abound,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love of many shall wax cold.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Paul reaffirmed this in 2 Tim 3:1-4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men shall be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lovers of their own selves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natural affection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lovers of pleasures…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 this self-centered and sin saturated world,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came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order to provide us a way to find direction, peace, and hope.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11:28,29, Jn 14:6)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C4627-B621-B5D8-AD6A-BB282147D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3FAAF-2DFB-BB54-60A0-A50F5B71CFA4}"/>
              </a:ext>
            </a:extLst>
          </p:cNvPr>
          <p:cNvSpPr/>
          <p:nvPr/>
        </p:nvSpPr>
        <p:spPr>
          <a:xfrm>
            <a:off x="116788" y="25186"/>
            <a:ext cx="1203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price for this “path” was his Life!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FC4B1-AD62-4D1F-B875-AC6037B91C98}"/>
              </a:ext>
            </a:extLst>
          </p:cNvPr>
          <p:cNvSpPr/>
          <p:nvPr/>
        </p:nvSpPr>
        <p:spPr>
          <a:xfrm>
            <a:off x="-16498" y="884562"/>
            <a:ext cx="121563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53:6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we like sheep have gone astray; we have turned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one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own way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hath laid on him the iniquity of us all!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AA3FF-8DA0-7197-1F71-F7E4DDB1EB77}"/>
              </a:ext>
            </a:extLst>
          </p:cNvPr>
          <p:cNvSpPr txBox="1"/>
          <p:nvPr/>
        </p:nvSpPr>
        <p:spPr>
          <a:xfrm>
            <a:off x="116788" y="2895600"/>
            <a:ext cx="1207521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Yet it pleased the LORD to bruise him;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hath put him to grief: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thou shalt make his soul an offering for sin,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shall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his seed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 shall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prolong his days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pleasure of the LORD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prosper in his hand.”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7C022-5E88-0435-D829-54F49B37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D77EB-4846-527D-C953-AF9862D5B037}"/>
              </a:ext>
            </a:extLst>
          </p:cNvPr>
          <p:cNvSpPr txBox="1"/>
          <p:nvPr/>
        </p:nvSpPr>
        <p:spPr>
          <a:xfrm>
            <a:off x="0" y="-79653"/>
            <a:ext cx="122682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became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Cure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(God’s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Promise) </a:t>
            </a:r>
          </a:p>
          <a:p>
            <a:pPr algn="ctr">
              <a:spcBef>
                <a:spcPts val="0"/>
              </a:spcBef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our contaminated conscience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offering us: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New Heart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compass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36:25-26  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shall be clean from all your filthiness,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from all your idols, and I will cleanse you. 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new heart also will I give you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new spirit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I put within you:”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rûaḥ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wind, breath, courage)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by Linda Hyers on Quotes and bible truths | Bible truth, The cure,  Romans 6 23">
            <a:extLst>
              <a:ext uri="{FF2B5EF4-FFF2-40B4-BE49-F238E27FC236}">
                <a16:creationId xmlns:a16="http://schemas.microsoft.com/office/drawing/2014/main" id="{9A2774A7-AD62-8B08-8578-E2376B912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0" y="0"/>
            <a:ext cx="6992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FE462D-6CE2-095F-0D00-C0E7DA3B9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52" y="0"/>
            <a:ext cx="5209948" cy="68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7C6888-1601-A9CB-01C8-E1D4A2B16584}"/>
              </a:ext>
            </a:extLst>
          </p:cNvPr>
          <p:cNvSpPr txBox="1"/>
          <p:nvPr/>
        </p:nvSpPr>
        <p:spPr>
          <a:xfrm>
            <a:off x="-3048" y="30480"/>
            <a:ext cx="12195048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A New Hope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Jer. 29:1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-14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“After 70 years be accomplished at Babylon I will visit you,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perform my good word toward you… </a:t>
            </a:r>
          </a:p>
          <a:p>
            <a:pPr lvl="0"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I know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thoughts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maḥăšāḇâ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plans)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that I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think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toward you,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saith the LORD,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ḥāšaḇ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to regard, weave, purpose)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thoughts of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peace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šālôm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welfare)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not of evil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malignant evil, harm)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give you an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end!”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tiqwâ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‎</a:t>
            </a:r>
            <a:r>
              <a:rPr kumimoji="0" lang="en-US" sz="4000" b="1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aḥarît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hope of a future reward,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posterity!</a:t>
            </a:r>
          </a:p>
        </p:txBody>
      </p:sp>
    </p:spTree>
    <p:extLst>
      <p:ext uri="{BB962C8B-B14F-4D97-AF65-F5344CB8AC3E}">
        <p14:creationId xmlns:p14="http://schemas.microsoft.com/office/powerpoint/2010/main" val="201338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97276"/>
            <a:ext cx="1196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we find “this path of life”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avail ourselves of God’s Promise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 New Heart and Hope?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DE6E0-42B7-32E5-8D95-8A5D980E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6" y="152400"/>
            <a:ext cx="12147223" cy="3962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Psa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16:11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shew me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path of life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thy presence is fulness of joy;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thy right hand there are pleasures for evermore.”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thief comes to steal, kill, destroy.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come that they might have life,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they might have it more abundantly”</a:t>
            </a:r>
          </a:p>
        </p:txBody>
      </p:sp>
    </p:spTree>
    <p:extLst>
      <p:ext uri="{BB962C8B-B14F-4D97-AF65-F5344CB8AC3E}">
        <p14:creationId xmlns:p14="http://schemas.microsoft.com/office/powerpoint/2010/main" val="38739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2201</Words>
  <Application>Microsoft Office PowerPoint</Application>
  <PresentationFormat>Widescreen</PresentationFormat>
  <Paragraphs>230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Georgia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59</cp:revision>
  <dcterms:created xsi:type="dcterms:W3CDTF">2011-06-07T04:33:49Z</dcterms:created>
  <dcterms:modified xsi:type="dcterms:W3CDTF">2024-02-25T14:37:48Z</dcterms:modified>
</cp:coreProperties>
</file>