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57" r:id="rId3"/>
    <p:sldMasterId id="2147483765" r:id="rId4"/>
    <p:sldMasterId id="2147483762" r:id="rId5"/>
  </p:sldMasterIdLst>
  <p:notesMasterIdLst>
    <p:notesMasterId r:id="rId30"/>
  </p:notesMasterIdLst>
  <p:sldIdLst>
    <p:sldId id="352" r:id="rId6"/>
    <p:sldId id="268" r:id="rId7"/>
    <p:sldId id="385" r:id="rId8"/>
    <p:sldId id="382" r:id="rId9"/>
    <p:sldId id="349" r:id="rId10"/>
    <p:sldId id="337" r:id="rId11"/>
    <p:sldId id="311" r:id="rId12"/>
    <p:sldId id="359" r:id="rId13"/>
    <p:sldId id="361" r:id="rId14"/>
    <p:sldId id="363" r:id="rId15"/>
    <p:sldId id="378" r:id="rId16"/>
    <p:sldId id="379" r:id="rId17"/>
    <p:sldId id="364" r:id="rId18"/>
    <p:sldId id="365" r:id="rId19"/>
    <p:sldId id="367" r:id="rId20"/>
    <p:sldId id="368" r:id="rId21"/>
    <p:sldId id="372" r:id="rId22"/>
    <p:sldId id="369" r:id="rId23"/>
    <p:sldId id="370" r:id="rId24"/>
    <p:sldId id="371" r:id="rId25"/>
    <p:sldId id="380" r:id="rId26"/>
    <p:sldId id="373" r:id="rId27"/>
    <p:sldId id="375" r:id="rId28"/>
    <p:sldId id="376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52E27-23B4-4A8A-82E3-2C8EE9FC7F0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2976-0D99-4F48-AFA4-2DDEBDE6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7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1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2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670FC-5BDB-92F7-132D-5D2643C2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4470-50F6-4962-A9C8-3AA6B78BD1B0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DAD31-614C-DE8F-E9A1-38EF7135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BDAB7-4E5F-92B4-F5DB-1B74AA5A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67E00-D075-415C-B377-13968CE40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D48E-7F1A-DEAE-A5C9-7F4FA28F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5396-8C7C-4FDD-9DA7-B4533C17E1B4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5DAA5-5BAB-7009-F046-2B7C02D0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BB93E-E412-0D12-6F5F-AC49404E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A8911-7DE9-4B4A-B296-1184FBFB6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78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97E5-F93A-FB62-0B52-B4CFED47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17B35-5167-4410-BEE3-35FE83BEA338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81E96-CC21-0F82-A357-F51DE904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EAFD-BB74-0F98-9642-62321D41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41571-F967-4A82-81CF-A8FE2AE73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48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670FC-5BDB-92F7-132D-5D2643C2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4470-50F6-4962-A9C8-3AA6B78BD1B0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DAD31-614C-DE8F-E9A1-38EF7135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BDAB7-4E5F-92B4-F5DB-1B74AA5A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67E00-D075-415C-B377-13968CE40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0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C8FE-DFF0-4D5A-9D1D-151C3F51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6B4C-EFDD-4F95-B93A-2E8D73788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07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8280-5FCC-4D68-2851-33ED560B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3BAE-C0D2-400E-AB0A-9DFF53C14DB5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FF93-7DAD-0B9A-A2CE-21C76955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ED99-2BBC-54BA-FE66-B989879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E2C78-6332-4499-BAC4-F01D60859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5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EE836-7FC0-962B-0F39-952192E2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8F4F-364B-4192-834A-B59C9D5847BC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9763-9E8A-BC81-F7AE-8CA8A1E6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9A9AD-1F22-230E-90A8-9636CD71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51D9F-0944-4378-A0E4-85C57C53F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12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01E8C2-3E64-DA47-80B0-EC38A9CC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475E-DBA6-4485-B67E-361AF148BB01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8BE4E7-19C3-6DA8-2393-61EACA7C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DA49CF-9D2D-263A-72DD-0F512F97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9E9D0-98D0-49B2-BC9E-BE156D3C2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24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1489BF-9EDA-9831-9671-47D88F07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BAC1-1E8A-49B3-87CF-B2726B5E6452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DD7D7A-FE1B-B4BC-0A36-78D4F73F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3349CF-DB5B-2522-2C91-05AB89C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D2ADB-C08F-4381-B85D-3C1886BE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8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5AE70A-F1E4-22FC-02D2-C53824FD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5DE5-C512-4F2D-A838-BC3B6192A32A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865567-6E37-6F3A-D1D0-DF9EA235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9CCDB1-3034-FD89-8D7B-33E79CE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1B00-EF52-4F6D-987D-6E3CA6096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E7FE50-498E-9487-0C98-19FF2A47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571D-7361-4D08-ABDA-BAF65B5929F5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4B4A86-5EEA-A2CA-7D0F-4F781D9A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93071E-765F-5096-E592-0E1BDE55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A45C-F03F-45FC-8E56-BE3A4BCB5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56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1A78B3-3C4B-1664-E44C-01A35724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582D-8278-4694-A138-37F396921E9B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AC3344-4F3B-F5AD-8A93-1EB30B5C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33CDC0-09DF-A6CA-CB90-6A8785C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6714D-A3AF-4C9A-AE29-63E4C1D54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39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D20793-472D-2B42-A2C9-666A2A5D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7A1E-4CD5-4403-BB17-C52D928E9B49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57B1CE-D29F-90CB-DAE6-31077CCF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3467E6-2ED7-BD21-C5E2-D3874211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39AED-EB30-4AC7-A958-680913A49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36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CF0148-53B5-6614-FD4A-422BF2543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F4280B-A46F-B0E6-A294-20BB556F2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9A16-0B96-11F4-1584-3129B51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156D9-F8F9-4ABC-B64D-B9BEE346E454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3523-4361-2DA3-44F3-02AF27189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F6D-C120-7163-A4FC-0DFE648B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2E1478-DF19-4F64-B127-C0DC17086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4" r:id="rId2"/>
    <p:sldLayoutId id="2147483760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1" r:id="rId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CF0148-53B5-6614-FD4A-422BF2543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F4280B-A46F-B0E6-A294-20BB556F2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9A16-0B96-11F4-1584-3129B51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156D9-F8F9-4ABC-B64D-B9BEE346E454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3523-4361-2DA3-44F3-02AF27189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F6D-C120-7163-A4FC-0DFE648B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2E1478-DF19-4F64-B127-C0DC17086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9B85DB44-F533-4643-96D9-2A5B1DB1C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2356" y="214312"/>
            <a:ext cx="11633894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53" tIns="0" rIns="16458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81CA79C-F737-42F1-A162-A916CCA13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9145" y="1724546"/>
            <a:ext cx="5701605" cy="44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0" rIns="4571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8400" kern="1200">
          <a:solidFill>
            <a:srgbClr val="FFFFFF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39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1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4433A856-B6C8-B22E-E392-4AF9B6067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-152400"/>
            <a:ext cx="11658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FF6600"/>
                </a:solidFill>
              </a:rPr>
              <a:t>Principles for Powerful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EEDBC-0DE3-98A4-9B10-54AE7188EBC6}"/>
              </a:ext>
            </a:extLst>
          </p:cNvPr>
          <p:cNvSpPr txBox="1"/>
          <p:nvPr/>
        </p:nvSpPr>
        <p:spPr>
          <a:xfrm>
            <a:off x="0" y="76200"/>
            <a:ext cx="121920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Principles for Powerful and Productive Living.  </a:t>
            </a:r>
          </a:p>
        </p:txBody>
      </p:sp>
    </p:spTree>
    <p:extLst>
      <p:ext uri="{BB962C8B-B14F-4D97-AF65-F5344CB8AC3E}">
        <p14:creationId xmlns:p14="http://schemas.microsoft.com/office/powerpoint/2010/main" val="145349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-186108"/>
            <a:ext cx="12042990" cy="7044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2:5  “Remember…Repent…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Repeating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5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do thy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works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“Do”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poieo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bring forth, </a:t>
            </a:r>
            <a:r>
              <a:rPr lang="en-US" sz="4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 to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“First”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protos: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foremost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{in time, place or importance}</a:t>
            </a:r>
            <a:endParaRPr lang="en-US" sz="4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  Mt 6:33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 ye first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God,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righteousness,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 these things shall be added unto thee”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Contrast with those in Phil 3:14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value, regard)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earthly things”</a:t>
            </a:r>
          </a:p>
        </p:txBody>
      </p:sp>
    </p:spTree>
    <p:extLst>
      <p:ext uri="{BB962C8B-B14F-4D97-AF65-F5344CB8AC3E}">
        <p14:creationId xmlns:p14="http://schemas.microsoft.com/office/powerpoint/2010/main" val="14626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9331" y="-95763"/>
            <a:ext cx="12042990" cy="69537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lvl="0"/>
            <a:r>
              <a:rPr lang="en-US" sz="6187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 Repetition is the key to learning and the 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mark of learned/developed discipline.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Our daily decisions/actions develop our disciplines 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and determine our destiny. 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16:3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works unto the LORD, </a:t>
            </a:r>
          </a:p>
          <a:p>
            <a:pPr lvl="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gālal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to roll on, commit to, trust)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thy thoughts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Maḥashābâ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plans, purposes, imagination)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shall be established.”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kûn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prepared, appointed)</a:t>
            </a:r>
          </a:p>
        </p:txBody>
      </p:sp>
    </p:spTree>
    <p:extLst>
      <p:ext uri="{BB962C8B-B14F-4D97-AF65-F5344CB8AC3E}">
        <p14:creationId xmlns:p14="http://schemas.microsoft.com/office/powerpoint/2010/main" val="4262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ow a thought and you reap an action; sow an act and you reap a habit; sow a habit and you reap ...">
            <a:extLst>
              <a:ext uri="{FF2B5EF4-FFF2-40B4-BE49-F238E27FC236}">
                <a16:creationId xmlns:a16="http://schemas.microsoft.com/office/drawing/2014/main" id="{7FBE5C9D-FAA9-1EB5-658A-A68B3224F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778764"/>
            <a:ext cx="11277600" cy="53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16457-07EC-3237-49E2-D96DDEBFCF49}"/>
              </a:ext>
            </a:extLst>
          </p:cNvPr>
          <p:cNvSpPr txBox="1"/>
          <p:nvPr/>
        </p:nvSpPr>
        <p:spPr>
          <a:xfrm>
            <a:off x="3429000" y="1447800"/>
            <a:ext cx="8201704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“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Sow a thought and you reap an action; sow an act and you reap a habit; </a:t>
            </a:r>
          </a:p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sow a habit and you reap a character; sow a character 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and you reap a destiny.”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66171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You can’t be a “disciple” without discipline.</a:t>
            </a:r>
          </a:p>
          <a:p>
            <a:pPr lvl="0"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14:33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 likewise, whosoever he be of you that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forsaketh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Apotas’sōmai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arrange in order)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all that he hath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does God fit in your “arranged order”?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 is good: but if the salt have lost his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savour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wherewith shall it be seasoned?</a:t>
            </a:r>
          </a:p>
          <a:p>
            <a:pPr algn="ctr"/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It is neither fit for the land, nor yet for the dunghill; but men cast it out.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hath ears to hear, let him hear.”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7B16A-FE66-CFBB-0D12-BF307CB53F26}"/>
              </a:ext>
            </a:extLst>
          </p:cNvPr>
          <p:cNvSpPr txBox="1"/>
          <p:nvPr/>
        </p:nvSpPr>
        <p:spPr>
          <a:xfrm>
            <a:off x="4572000" y="1828800"/>
            <a:ext cx="777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cannot be my disciple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7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83710-5E63-F3B8-EBC6-23811D758094}"/>
              </a:ext>
            </a:extLst>
          </p:cNvPr>
          <p:cNvSpPr txBox="1"/>
          <p:nvPr/>
        </p:nvSpPr>
        <p:spPr>
          <a:xfrm>
            <a:off x="0" y="120402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Where does God deserve to place in your “arranged order”?</a:t>
            </a:r>
          </a:p>
          <a:p>
            <a:r>
              <a:rPr lang="en-US" sz="3200" b="1" dirty="0"/>
              <a:t>Col 1:16-18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by him were all things created,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all things were created by him,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is before all things,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by him all things consist.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the head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body, the church: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is the beginning, the firstborn from the dead;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in all things he might have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preeminence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Proteuo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from Protos…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FIRST!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20:3; Mt. 22:37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179FB-190D-3E39-06D0-93929F75987C}"/>
              </a:ext>
            </a:extLst>
          </p:cNvPr>
          <p:cNvSpPr txBox="1"/>
          <p:nvPr/>
        </p:nvSpPr>
        <p:spPr>
          <a:xfrm>
            <a:off x="7620000" y="1828800"/>
            <a:ext cx="4267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for him: </a:t>
            </a:r>
          </a:p>
        </p:txBody>
      </p:sp>
    </p:spTree>
    <p:extLst>
      <p:ext uri="{BB962C8B-B14F-4D97-AF65-F5344CB8AC3E}">
        <p14:creationId xmlns:p14="http://schemas.microsoft.com/office/powerpoint/2010/main" val="9635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149010" y="304800"/>
            <a:ext cx="1189398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Which of these is God’s Spirit trying to get you to focus on?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whence thou art fallen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(Reconsider)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(repeat)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first works!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consequences for ignoring Him?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“or else I will come unto thee quickly,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will remove thy candlestick out of his place,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except thou repent.”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57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167871" y="-12071"/>
            <a:ext cx="11509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Another word for Repeating is Renewal!</a:t>
            </a:r>
          </a:p>
          <a:p>
            <a:endParaRPr lang="en-US" sz="4400" b="1" dirty="0"/>
          </a:p>
        </p:txBody>
      </p:sp>
      <p:pic>
        <p:nvPicPr>
          <p:cNvPr id="1026" name="Picture 2" descr="Pin on Christian Art">
            <a:extLst>
              <a:ext uri="{FF2B5EF4-FFF2-40B4-BE49-F238E27FC236}">
                <a16:creationId xmlns:a16="http://schemas.microsoft.com/office/drawing/2014/main" id="{A05DDC45-BA34-5205-9EB5-820A20CA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19" y="721086"/>
            <a:ext cx="5062954" cy="6136914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1BC79E-C381-CDD5-2804-D0C68E7C8F70}"/>
              </a:ext>
            </a:extLst>
          </p:cNvPr>
          <p:cNvSpPr txBox="1"/>
          <p:nvPr/>
        </p:nvSpPr>
        <p:spPr>
          <a:xfrm>
            <a:off x="381000" y="674626"/>
            <a:ext cx="6934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the heart of God! </a:t>
            </a:r>
            <a:b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Rev. 21:5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“Behold I make all things new!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C85A9-D8AB-F44A-27A6-A435B4490FBE}"/>
              </a:ext>
            </a:extLst>
          </p:cNvPr>
          <p:cNvSpPr txBox="1"/>
          <p:nvPr/>
        </p:nvSpPr>
        <p:spPr>
          <a:xfrm>
            <a:off x="76200" y="2641461"/>
            <a:ext cx="72390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aseline="30000" dirty="0"/>
              <a:t>6</a:t>
            </a:r>
            <a:r>
              <a:rPr lang="en-US" baseline="30000" dirty="0"/>
              <a:t> </a:t>
            </a:r>
            <a:r>
              <a:rPr lang="en-US" dirty="0"/>
              <a:t> 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done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Alpha and Omega.. I will give to him that is athirst the fountain of the water of life freely.</a:t>
            </a:r>
          </a:p>
          <a:p>
            <a:pPr algn="ctr"/>
            <a:r>
              <a:rPr lang="en-US" sz="3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overcometh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shall inherit all things;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be his God,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be my son.”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0" y="-12071"/>
            <a:ext cx="12042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David (</a:t>
            </a:r>
            <a:r>
              <a:rPr lang="en-US" sz="3200" b="1" dirty="0">
                <a:latin typeface="+mn-lt"/>
              </a:rPr>
              <a:t>1 Sam. 13:14; Acts 13:22</a:t>
            </a:r>
            <a:r>
              <a:rPr lang="en-US" sz="4400" b="1" dirty="0"/>
              <a:t>) experienced this!</a:t>
            </a:r>
          </a:p>
          <a:p>
            <a:pPr algn="ctr"/>
            <a:r>
              <a:rPr lang="en-US" sz="4400" b="1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51:6-9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desirest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truth in the inward parts: and in the hidden part thou shalt make me to know wisdom.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Purge me with hyssop, and I shall be clean: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 me, and I shall be whiter than snow. </a:t>
            </a:r>
          </a:p>
          <a:p>
            <a:endParaRPr lang="en-US" sz="4400" b="1" dirty="0"/>
          </a:p>
        </p:txBody>
      </p:sp>
      <p:pic>
        <p:nvPicPr>
          <p:cNvPr id="2050" name="Picture 2" descr="The Anatomy of Genuine Repentance | Worldly Saints">
            <a:extLst>
              <a:ext uri="{FF2B5EF4-FFF2-40B4-BE49-F238E27FC236}">
                <a16:creationId xmlns:a16="http://schemas.microsoft.com/office/drawing/2014/main" id="{AFC73459-7770-4EED-4F3A-01C060E6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9771"/>
            <a:ext cx="3095625" cy="38100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634201-45B5-2FEC-5863-CA4D1D158DFF}"/>
              </a:ext>
            </a:extLst>
          </p:cNvPr>
          <p:cNvSpPr txBox="1"/>
          <p:nvPr/>
        </p:nvSpPr>
        <p:spPr>
          <a:xfrm>
            <a:off x="3203763" y="3389721"/>
            <a:ext cx="87310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Make me to hear joy and gladness;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the bones which thou hast broken may rejoice.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Hide thy face from my sins,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blot out all mine iniquities.”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149010" y="-33487"/>
            <a:ext cx="1204299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51:10-13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“Create in me a clean heart, O God;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renew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ḥādash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rebuild, repair)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kûn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prepared, ready)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 within me.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 me not away from thy presence;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take not thy holy spirit from me.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(Remember Saul?   1 Sam. 16:14)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Restore unto me the joy of thy salvation;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uphold me with thy free spirit.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will I teach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transgressors thy ways;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sinners shall be converted unto thee. “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A5E21-3580-8EC3-C7E8-978698B5024A}"/>
              </a:ext>
            </a:extLst>
          </p:cNvPr>
          <p:cNvSpPr txBox="1"/>
          <p:nvPr/>
        </p:nvSpPr>
        <p:spPr>
          <a:xfrm>
            <a:off x="6705600" y="3333880"/>
            <a:ext cx="6133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(See Eph. 4:30)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4A0B75-BE33-151E-D585-0BD89359916A}"/>
              </a:ext>
            </a:extLst>
          </p:cNvPr>
          <p:cNvCxnSpPr>
            <a:cxnSpLocks/>
          </p:cNvCxnSpPr>
          <p:nvPr/>
        </p:nvCxnSpPr>
        <p:spPr>
          <a:xfrm>
            <a:off x="1676400" y="2133600"/>
            <a:ext cx="228600" cy="32004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149010" y="-33487"/>
            <a:ext cx="120429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Application: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Renewal is a Partnership.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3:9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“We’re laborers together with God”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couldn’t renew himself.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51:16,17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sacrifice; else would I give it:   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thou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delightest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in burnt offering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sacrifices of God are a broken spirit: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 broken and a contrite heart, O God,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thou wilt not despise.”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The Anatomy of Genuine Repentance | Worldly Saints">
            <a:extLst>
              <a:ext uri="{FF2B5EF4-FFF2-40B4-BE49-F238E27FC236}">
                <a16:creationId xmlns:a16="http://schemas.microsoft.com/office/drawing/2014/main" id="{63F38861-2559-4EA9-10CA-E339D7D6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89508"/>
            <a:ext cx="2803751" cy="3450771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1:  The Passion Principle!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Col. 3:23  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whatsoever ye do, </a:t>
            </a:r>
            <a:r>
              <a:rPr lang="en-US" sz="4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it heartily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(Ek psyche: from the soul)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to the Lord, and not unto men;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Knowing that of the Lord ye shall receive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reward of the inheritance: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ye serve the Lord Christ.” ” </a:t>
            </a:r>
          </a:p>
          <a:p>
            <a:pPr marL="514350" indent="-514350">
              <a:buNone/>
              <a:defRPr/>
            </a:pP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6BC5B-52D1-F53B-43AE-0899BB29AA60}"/>
              </a:ext>
            </a:extLst>
          </p:cNvPr>
          <p:cNvSpPr txBox="1"/>
          <p:nvPr/>
        </p:nvSpPr>
        <p:spPr>
          <a:xfrm>
            <a:off x="-289249" y="5232356"/>
            <a:ext cx="1234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0"/>
              </a:spcBef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antithesis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nemesis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Passion is Apathy.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(lack of interest, enthusiasm, or concern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537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0" y="-33487"/>
            <a:ext cx="12192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Application: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Renewal is a Process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1:5-10) involving: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Honest recognition.  Vs 5-6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we say we have           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fellowship and walk in darkness, we lie!”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Genuine Repentance  vs 7-8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Honest Confession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9-10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we confess our sins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Delightful Restoration (Cleansing) vs 7,9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is faithful and just to forgive us our sins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and to cleanse us from all unrighteousness”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74505" y="-125820"/>
            <a:ext cx="1204299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Renewal is a Partnership &amp; Process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4:6-9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drains our hope and energy. 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giveth more grace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Wherefore he saith, God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proud,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giveth grace unto the humble.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Submit yourselves therefore to God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 the devil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he will flee from you. </a:t>
            </a:r>
          </a:p>
          <a:p>
            <a:pPr algn="ctr"/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nigh to God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will draw nigh to you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74505" y="-125820"/>
            <a:ext cx="1204299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Renewal is a Partnership &amp; Process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4:6-9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Cleanse your hands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ye sinners;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purify your hearts,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double minded.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afflicted, and mourn, and weep: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your laughter be turned to mourning,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your joy to heaviness. 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(That’s Repentance!) </a:t>
            </a:r>
          </a:p>
        </p:txBody>
      </p:sp>
    </p:spTree>
    <p:extLst>
      <p:ext uri="{BB962C8B-B14F-4D97-AF65-F5344CB8AC3E}">
        <p14:creationId xmlns:p14="http://schemas.microsoft.com/office/powerpoint/2010/main" val="1741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74505" y="-125820"/>
            <a:ext cx="120429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Renewal is a Partnership &amp; Process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4:10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Humble yourselves in the sight of the Lord,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lift you up.”</a:t>
            </a:r>
          </a:p>
        </p:txBody>
      </p:sp>
      <p:pic>
        <p:nvPicPr>
          <p:cNvPr id="4" name="Picture 2" descr="Pin on Christian Art">
            <a:extLst>
              <a:ext uri="{FF2B5EF4-FFF2-40B4-BE49-F238E27FC236}">
                <a16:creationId xmlns:a16="http://schemas.microsoft.com/office/drawing/2014/main" id="{407D9309-DF0A-2218-815D-F8647FF7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437" y="2362200"/>
            <a:ext cx="3709035" cy="449580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n on Faith">
            <a:extLst>
              <a:ext uri="{FF2B5EF4-FFF2-40B4-BE49-F238E27FC236}">
                <a16:creationId xmlns:a16="http://schemas.microsoft.com/office/drawing/2014/main" id="{562CFC48-1617-90A2-497D-DEB5D021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1" y="2119910"/>
            <a:ext cx="3709036" cy="4738090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111A8C-89DE-7DC6-E012-232CB0BAC26A}"/>
              </a:ext>
            </a:extLst>
          </p:cNvPr>
          <p:cNvSpPr txBox="1"/>
          <p:nvPr/>
        </p:nvSpPr>
        <p:spPr>
          <a:xfrm>
            <a:off x="3887358" y="2549963"/>
            <a:ext cx="45160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you partner with God in this Process of Renewal. </a:t>
            </a:r>
          </a:p>
        </p:txBody>
      </p:sp>
    </p:spTree>
    <p:extLst>
      <p:ext uri="{BB962C8B-B14F-4D97-AF65-F5344CB8AC3E}">
        <p14:creationId xmlns:p14="http://schemas.microsoft.com/office/powerpoint/2010/main" val="39963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3A760-1D80-74BF-39BC-FD239543E95D}"/>
              </a:ext>
            </a:extLst>
          </p:cNvPr>
          <p:cNvSpPr txBox="1"/>
          <p:nvPr/>
        </p:nvSpPr>
        <p:spPr>
          <a:xfrm>
            <a:off x="122382" y="6191"/>
            <a:ext cx="11963400" cy="2400657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4064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23:3 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restoreth my soul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leadeth me in the paths of righteousness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his name's sake.”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27D8F-4344-F055-219D-4648F691D3A8}"/>
              </a:ext>
            </a:extLst>
          </p:cNvPr>
          <p:cNvSpPr txBox="1"/>
          <p:nvPr/>
        </p:nvSpPr>
        <p:spPr>
          <a:xfrm>
            <a:off x="141998" y="2743200"/>
            <a:ext cx="5420602" cy="2308324"/>
          </a:xfrm>
          <a:prstGeom prst="rect">
            <a:avLst/>
          </a:prstGeom>
          <a:solidFill>
            <a:schemeClr val="tx1">
              <a:alpha val="90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10:27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sheep </a:t>
            </a:r>
          </a:p>
          <a:p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hear my voice…,</a:t>
            </a:r>
          </a:p>
          <a:p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follow me.”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A4094-CCEF-E7CF-4E2F-4AF802FAFCC9}"/>
              </a:ext>
            </a:extLst>
          </p:cNvPr>
          <p:cNvSpPr txBox="1"/>
          <p:nvPr/>
        </p:nvSpPr>
        <p:spPr>
          <a:xfrm>
            <a:off x="5410200" y="2906758"/>
            <a:ext cx="2209800" cy="64633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Are you?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9D9C7-464B-60E5-45B2-764F0384C225}"/>
              </a:ext>
            </a:extLst>
          </p:cNvPr>
          <p:cNvSpPr txBox="1"/>
          <p:nvPr/>
        </p:nvSpPr>
        <p:spPr>
          <a:xfrm>
            <a:off x="5257800" y="3679701"/>
            <a:ext cx="2209800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Do You?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DF996-1E6F-273E-7335-4A15D58E0A7B}"/>
              </a:ext>
            </a:extLst>
          </p:cNvPr>
          <p:cNvSpPr txBox="1"/>
          <p:nvPr/>
        </p:nvSpPr>
        <p:spPr>
          <a:xfrm>
            <a:off x="1828800" y="5262533"/>
            <a:ext cx="4191000" cy="1107996"/>
          </a:xfrm>
          <a:prstGeom prst="rect">
            <a:avLst/>
          </a:prstGeom>
          <a:solidFill>
            <a:schemeClr val="tx1">
              <a:alpha val="52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Will You?</a:t>
            </a:r>
          </a:p>
        </p:txBody>
      </p:sp>
    </p:spTree>
    <p:extLst>
      <p:ext uri="{BB962C8B-B14F-4D97-AF65-F5344CB8AC3E}">
        <p14:creationId xmlns:p14="http://schemas.microsoft.com/office/powerpoint/2010/main" val="973240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ie Wiesel quote: The opposite of love is not hate, it's indifference. The ...">
            <a:extLst>
              <a:ext uri="{FF2B5EF4-FFF2-40B4-BE49-F238E27FC236}">
                <a16:creationId xmlns:a16="http://schemas.microsoft.com/office/drawing/2014/main" id="{E18E0C0A-1894-D55F-5517-0FAC037E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5DC68C-C8E9-665F-9677-3FAB8DBB3B78}"/>
              </a:ext>
            </a:extLst>
          </p:cNvPr>
          <p:cNvSpPr txBox="1"/>
          <p:nvPr/>
        </p:nvSpPr>
        <p:spPr>
          <a:xfrm>
            <a:off x="4648200" y="5638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Holocaust survivor and Nobel Laureate</a:t>
            </a:r>
          </a:p>
        </p:txBody>
      </p:sp>
    </p:spTree>
    <p:extLst>
      <p:ext uri="{BB962C8B-B14F-4D97-AF65-F5344CB8AC3E}">
        <p14:creationId xmlns:p14="http://schemas.microsoft.com/office/powerpoint/2010/main" val="12518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5400"/>
            <a:ext cx="11887200" cy="1371600"/>
          </a:xfrm>
          <a:ln/>
        </p:spPr>
        <p:txBody>
          <a:bodyPr vert="horz" wrap="square" lIns="0" tIns="0" rIns="81279" bIns="0" numCol="1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z="4800" i="0" dirty="0">
                <a:solidFill>
                  <a:schemeClr val="tx1"/>
                </a:solidFill>
              </a:rPr>
              <a:t>Apathy is illustrated in Jesus’ letter to the church in Ephesus. </a:t>
            </a:r>
            <a:r>
              <a:rPr lang="en-US" altLang="en-US" i="0" dirty="0">
                <a:solidFill>
                  <a:schemeClr val="tx1"/>
                </a:solidFill>
              </a:rPr>
              <a:t>Rev. 2:1-7</a:t>
            </a:r>
            <a:endParaRPr lang="en-US" altLang="en-US" sz="4800" i="0" dirty="0">
              <a:solidFill>
                <a:schemeClr val="tx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056418" cy="48133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39688" indent="0" algn="ctr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hast left thy first love! </a:t>
            </a:r>
            <a:endParaRPr lang="en-US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2638" indent="-742950" algn="ctr">
              <a:buAutoNum type="arabicPlain" startAt="5"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therefore from whence thou art fallen, </a:t>
            </a:r>
          </a:p>
          <a:p>
            <a:pPr marL="39688" indent="0" algn="ctr"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repent, </a:t>
            </a:r>
          </a:p>
          <a:p>
            <a:pPr marL="39688" indent="0" algn="ctr"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do the first works; 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else I will come unto thee …,</a:t>
            </a:r>
          </a:p>
          <a:p>
            <a:pPr marL="39688" indent="0" algn="ctr"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will remove thy candlestick ….”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402BA8-FD15-47AE-606D-C681E0480124}"/>
              </a:ext>
            </a:extLst>
          </p:cNvPr>
          <p:cNvSpPr txBox="1"/>
          <p:nvPr/>
        </p:nvSpPr>
        <p:spPr>
          <a:xfrm>
            <a:off x="8391053" y="608855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Rev. 3:14-22</a:t>
            </a:r>
          </a:p>
        </p:txBody>
      </p:sp>
    </p:spTree>
    <p:extLst>
      <p:ext uri="{BB962C8B-B14F-4D97-AF65-F5344CB8AC3E}">
        <p14:creationId xmlns:p14="http://schemas.microsoft.com/office/powerpoint/2010/main" val="4122851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781800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all diseases, the earlier you detect it,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easier it is to treat.</a:t>
            </a:r>
          </a:p>
          <a:p>
            <a:pPr marL="0" indent="0">
              <a:buNone/>
              <a:defRPr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Symptoms of Apathy include: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Self Reliance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(Rev. 3:17; Pr. 22:3-5)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 Blindness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(Rev. 3:17; Mt 13:13-15)</a:t>
            </a:r>
            <a:endParaRPr lang="en-US" sz="5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Scorning (dismissing) Godly Counsel.  </a:t>
            </a:r>
          </a:p>
          <a:p>
            <a:pPr marL="0" indent="0"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 3:18; Pr. 1:23-32)</a:t>
            </a:r>
          </a:p>
          <a:p>
            <a:pPr marL="514350" indent="-514350">
              <a:buNone/>
              <a:defRPr/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95433" y="-1509"/>
            <a:ext cx="12096567" cy="77405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Understanding is key to combatting.</a:t>
            </a:r>
          </a:p>
          <a:p>
            <a:pPr lvl="0" algn="ctr">
              <a:defRPr/>
            </a:pPr>
            <a:r>
              <a:rPr lang="en-US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Some causes/complications of Apathy:</a:t>
            </a:r>
            <a:endParaRPr lang="en-US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lvl="0" indent="-685800">
              <a:buFont typeface="Wingdings" panose="05000000000000000000" pitchFamily="2" charset="2"/>
              <a:buChar char="Ø"/>
              <a:defRPr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Entropy </a:t>
            </a:r>
            <a:r>
              <a:rPr lang="en-US" alt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(age)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(Rev. 1:12,13; 2:4; 3:15-21) </a:t>
            </a:r>
          </a:p>
          <a:p>
            <a:pPr marL="685800" lvl="0" indent="-6858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Gravity </a:t>
            </a:r>
            <a:r>
              <a:rPr lang="en-US" alt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(environment)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(Mt. 6:19-33; 2 Tim 4:10)</a:t>
            </a:r>
          </a:p>
          <a:p>
            <a:pPr marL="685800" lvl="0" indent="-6858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Diet </a:t>
            </a:r>
            <a:r>
              <a:rPr lang="en-US" alt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(appetite) 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(Col. 2:8-10; 1 Jn 2:15,16; Phil. 3:18-19)</a:t>
            </a:r>
            <a:endParaRPr lang="en-US" altLang="en-US" sz="4000" b="1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lvl="0" indent="-6858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Poison </a:t>
            </a:r>
            <a:r>
              <a:rPr lang="en-US" alt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(Infection)  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Jn 1:6-10; 1 Cor 11:30-31)</a:t>
            </a:r>
            <a:endParaRPr lang="en-US" altLang="en-US" sz="4000" b="1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cause 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(sin)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 are weak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sickly among you…”</a:t>
            </a:r>
            <a:endParaRPr lang="en-US" altLang="en-US" sz="6600" b="1" i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143000" lvl="0" indent="-1143000">
              <a:buAutoNum type="arabicParenR"/>
              <a:defRPr/>
            </a:pPr>
            <a:endParaRPr lang="en-US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0"/>
            <a:ext cx="12042990" cy="69362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Solutions to Spiritual (Relational) Apathy</a:t>
            </a:r>
            <a:endParaRPr lang="en-US" sz="6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Recognition</a:t>
            </a:r>
            <a:endParaRPr lang="en-US" sz="3375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0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Of our </a:t>
            </a:r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(our actual condition) </a:t>
            </a:r>
            <a:endParaRPr lang="en-US" sz="5062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2:4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hast left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orsaken)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first love.”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B. Of our </a:t>
            </a:r>
            <a:r>
              <a:rPr lang="en-US" sz="4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“Royalty”. 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Pt 2:9)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“ye are a chosen generation, a royal priesthood,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holy nation,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peculiar people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  <a:p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peripoi’ēsis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purchased, preserved, &amp; precious!)</a:t>
            </a:r>
          </a:p>
          <a:p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79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152400"/>
            <a:ext cx="12042990" cy="65844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Recognition/ Remembrance of our:</a:t>
            </a:r>
            <a:endParaRPr lang="en-US" sz="337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our </a:t>
            </a:r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Pt 2:9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“…that ye    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should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shew forth the praises of him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hath called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you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 of darkness </a:t>
            </a:r>
          </a:p>
          <a:p>
            <a:pPr>
              <a:spcBef>
                <a:spcPts val="2400"/>
              </a:spcBef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Of the </a:t>
            </a:r>
            <a:r>
              <a:rPr lang="en-US" sz="4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back!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3:18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79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counsel thee to…anoint thine eyes with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eyesalve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that thou mayest see.” 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Irritation often precedes Illumination!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Gal 4:16; John 3:19; 2 Cor. 4:4-6 and 2 Pt 1:5-9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4EE65-3F2A-0225-B771-0BCF102B5745}"/>
              </a:ext>
            </a:extLst>
          </p:cNvPr>
          <p:cNvSpPr txBox="1"/>
          <p:nvPr/>
        </p:nvSpPr>
        <p:spPr>
          <a:xfrm>
            <a:off x="5334000" y="2362200"/>
            <a:ext cx="62831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into his </a:t>
            </a:r>
            <a:r>
              <a:rPr kumimoji="0" lang="en-US" sz="4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marvellous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light:</a:t>
            </a:r>
          </a:p>
        </p:txBody>
      </p:sp>
    </p:spTree>
    <p:extLst>
      <p:ext uri="{BB962C8B-B14F-4D97-AF65-F5344CB8AC3E}">
        <p14:creationId xmlns:p14="http://schemas.microsoft.com/office/powerpoint/2010/main" val="26743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-228600"/>
            <a:ext cx="12042990" cy="78770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Solutions to Spiritual (Relational) Apathy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Repentance.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Repent”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Re.2:5</a:t>
            </a:r>
            <a:endParaRPr lang="en-US" sz="56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A.  Rebuke often precedes Repentance</a:t>
            </a:r>
          </a:p>
          <a:p>
            <a:pPr lvl="0" algn="ctr">
              <a:spcBef>
                <a:spcPts val="0"/>
              </a:spcBef>
            </a:pPr>
            <a:r>
              <a:rPr lang="en-US" sz="3375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3:19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many as I love, I rebuke and chasten.</a:t>
            </a:r>
          </a:p>
          <a:p>
            <a:pPr lvl="0"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 zealous therefore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repent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 </a:t>
            </a:r>
          </a:p>
          <a:p>
            <a:pPr lvl="0" algn="ctr"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metanoeio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reconsider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{with compunction})  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7:10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“Godly sorrow worketh repentance”</a:t>
            </a:r>
          </a:p>
          <a:p>
            <a:pPr lvl="0"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Sincere Repentance is necessary for </a:t>
            </a:r>
          </a:p>
          <a:p>
            <a:pPr lvl="0"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genuine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reconciliation</a:t>
            </a:r>
            <a:r>
              <a:rPr lang="en-US" sz="48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Jn 1:5-10)</a:t>
            </a:r>
          </a:p>
          <a:p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1709</Words>
  <Application>Microsoft Office PowerPoint</Application>
  <PresentationFormat>Widescreen</PresentationFormat>
  <Paragraphs>197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Georgia</vt:lpstr>
      <vt:lpstr>Lucida Grande</vt:lpstr>
      <vt:lpstr>Merriweather</vt:lpstr>
      <vt:lpstr>Times New Roman</vt:lpstr>
      <vt:lpstr>Wingdings</vt:lpstr>
      <vt:lpstr>Office Theme</vt:lpstr>
      <vt:lpstr>2_Default Design</vt:lpstr>
      <vt:lpstr>Office Theme</vt:lpstr>
      <vt:lpstr>Default Design</vt:lpstr>
      <vt:lpstr>Default Design</vt:lpstr>
      <vt:lpstr>PowerPoint Presentation</vt:lpstr>
      <vt:lpstr>PowerPoint Presentation</vt:lpstr>
      <vt:lpstr>PowerPoint Presentation</vt:lpstr>
      <vt:lpstr>Apathy is illustrated in Jesus’ letter to the church in Ephesus. Rev. 2:1-7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59</cp:revision>
  <dcterms:created xsi:type="dcterms:W3CDTF">2011-08-02T06:30:26Z</dcterms:created>
  <dcterms:modified xsi:type="dcterms:W3CDTF">2023-02-10T20:31:44Z</dcterms:modified>
</cp:coreProperties>
</file>