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slideLayouts/slideLayout1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755" r:id="rId3"/>
    <p:sldMasterId id="2147483757" r:id="rId4"/>
    <p:sldMasterId id="2147483650" r:id="rId5"/>
  </p:sldMasterIdLst>
  <p:notesMasterIdLst>
    <p:notesMasterId r:id="rId35"/>
  </p:notesMasterIdLst>
  <p:sldIdLst>
    <p:sldId id="351" r:id="rId6"/>
    <p:sldId id="352" r:id="rId7"/>
    <p:sldId id="268" r:id="rId8"/>
    <p:sldId id="349" r:id="rId9"/>
    <p:sldId id="337" r:id="rId10"/>
    <p:sldId id="296" r:id="rId11"/>
    <p:sldId id="311" r:id="rId12"/>
    <p:sldId id="357" r:id="rId13"/>
    <p:sldId id="359" r:id="rId14"/>
    <p:sldId id="360" r:id="rId15"/>
    <p:sldId id="377" r:id="rId16"/>
    <p:sldId id="358" r:id="rId17"/>
    <p:sldId id="361" r:id="rId18"/>
    <p:sldId id="362" r:id="rId19"/>
    <p:sldId id="363" r:id="rId20"/>
    <p:sldId id="378" r:id="rId21"/>
    <p:sldId id="379" r:id="rId22"/>
    <p:sldId id="364" r:id="rId23"/>
    <p:sldId id="365" r:id="rId24"/>
    <p:sldId id="367" r:id="rId25"/>
    <p:sldId id="368" r:id="rId26"/>
    <p:sldId id="372" r:id="rId27"/>
    <p:sldId id="369" r:id="rId28"/>
    <p:sldId id="370" r:id="rId29"/>
    <p:sldId id="371" r:id="rId30"/>
    <p:sldId id="380" r:id="rId31"/>
    <p:sldId id="373" r:id="rId32"/>
    <p:sldId id="375" r:id="rId33"/>
    <p:sldId id="376" r:id="rId34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66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F9BD74D-07BF-4384-A742-1012921A329D}" v="753" dt="2023-02-03T15:07:06.9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56" y="1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52E27-23B4-4A8A-82E3-2C8EE9FC7F04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FF2976-0D99-4F48-AFA4-2DDEBDE6DF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764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6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837D13-C20F-4DA6-BD5B-5B74C0557F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175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2903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67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11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FF2976-0D99-4F48-AFA4-2DDEBDE6DF1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27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0FC-5BDB-92F7-132D-5D2643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4470-50F6-4962-A9C8-3AA6B78BD1B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AD31-614C-DE8F-E9A1-38EF713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DAB7-4E5F-92B4-F5DB-1B74AA5A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E00-D075-415C-B377-13968CE4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08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B3D48E-7F1A-DEAE-A5C9-7F4FA28F3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B5396-8C7C-4FDD-9DA7-B4533C17E1B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45DAA5-5BAB-7009-F046-2B7C02D02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1BB93E-E412-0D12-6F5F-AC49404E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A8911-7DE9-4B4A-B296-1184FBFB6F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4787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E97E5-F93A-FB62-0B52-B4CFED47C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17B35-5167-4410-BEE3-35FE83BEA338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81E96-CC21-0F82-A357-F51DE9046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83EAFD-BB74-0F98-9642-62321D41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41571-F967-4A82-81CF-A8FE2AE737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39439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3487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6160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C96FE-B2FE-4DA8-AB32-C69A727F5FC7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B35A5-FF01-43E6-BF41-FDB0FCF070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7952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670FC-5BDB-92F7-132D-5D2643C2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D4470-50F6-4962-A9C8-3AA6B78BD1B0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DAD31-614C-DE8F-E9A1-38EF7135D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CBDAB7-4E5F-92B4-F5DB-1B74AA5A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B67E00-D075-415C-B377-13968CE401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12086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ECC8FE-DFF0-4D5A-9D1D-151C3F518A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BA6B4C-EFDD-4F95-B93A-2E8D7378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5397072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B78280-5FCC-4D68-2851-33ED560BE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3BAE-C0D2-400E-AB0A-9DFF53C14DB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8CFF93-7DAD-0B9A-A2CE-21C769556F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1ED99-2BBC-54BA-FE66-B98987968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FE2C78-6332-4499-BAC4-F01D60859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1056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EE836-7FC0-962B-0F39-952192E2A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98F4F-364B-4192-834A-B59C9D5847BC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779763-9E8A-BC81-F7AE-8CA8A1E6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99A9AD-1F22-230E-90A8-9636CD71F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F51D9F-0944-4378-A0E4-85C57C53FC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1128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01E8C2-3E64-DA47-80B0-EC38A9CC9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0475E-DBA6-4485-B67E-361AF148BB01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18BE4E7-19C3-6DA8-2393-61EACA7C3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EDA49CF-9D2D-263A-72DD-0F512F977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9E9D0-98D0-49B2-BC9E-BE156D3C25F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24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81489BF-9EDA-9831-9671-47D88F07F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EBAC1-1E8A-49B3-87CF-B2726B5E6452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FDD7D7A-FE1B-B4BC-0A36-78D4F73F4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E3349CF-DB5B-2522-2C91-05AB89C6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AD2ADB-C08F-4381-B85D-3C1886BE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4885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5AE70A-F1E4-22FC-02D2-C53824FD2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5DE5-C512-4F2D-A838-BC3B6192A32A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B865567-6E37-6F3A-D1D0-DF9EA235E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29CCDB1-3034-FD89-8D7B-33E79CE5B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D1B00-EF52-4F6D-987D-6E3CA609694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4812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DEE7FE50-498E-9487-0C98-19FF2A47F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3571D-7361-4D08-ABDA-BAF65B5929F5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64B4A86-5EEA-A2CA-7D0F-4F781D9AB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793071E-765F-5096-E592-0E1BDE551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A0A45C-F03F-45FC-8E56-BE3A4BCB5A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0560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9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9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E1A78B3-3C4B-1664-E44C-01A357248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9582D-8278-4694-A138-37F396921E9B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0AC3344-4F3B-F5AD-8A93-1EB30B5C9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33CDC0-09DF-A6CA-CB90-6A8785CB2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E6714D-A3AF-4C9A-AE29-63E4C1D543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5395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ED20793-472D-2B42-A2C9-666A2A5D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FC7A1E-4CD5-4403-BB17-C52D928E9B49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057B1CE-D29F-90CB-DAE6-31077CCFB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C3467E6-2ED7-BD21-C5E2-D38742112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39AED-EB30-4AC7-A958-680913A4972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3366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54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2/5/2023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449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11" r:id="rId2"/>
  </p:sldLayoutIdLst>
  <p:txStyles>
    <p:titleStyle>
      <a:lvl1pPr algn="l" defTabSz="1300460" rtl="0" eaLnBrk="1" latinLnBrk="0" hangingPunct="1">
        <a:lnSpc>
          <a:spcPct val="90000"/>
        </a:lnSpc>
        <a:spcBef>
          <a:spcPct val="0"/>
        </a:spcBef>
        <a:buNone/>
        <a:defRPr sz="62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5115" indent="-325115" algn="l" defTabSz="1300460" rtl="0" eaLnBrk="1" latinLnBrk="0" hangingPunct="1">
        <a:lnSpc>
          <a:spcPct val="90000"/>
        </a:lnSpc>
        <a:spcBef>
          <a:spcPts val="1422"/>
        </a:spcBef>
        <a:buFont typeface="Arial" panose="020B0604020202020204" pitchFamily="34" charset="0"/>
        <a:buChar char="•"/>
        <a:defRPr sz="3982" kern="1200">
          <a:solidFill>
            <a:schemeClr val="tx1"/>
          </a:solidFill>
          <a:latin typeface="+mn-lt"/>
          <a:ea typeface="+mn-ea"/>
          <a:cs typeface="+mn-cs"/>
        </a:defRPr>
      </a:lvl1pPr>
      <a:lvl2pPr marL="97534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13" kern="1200">
          <a:solidFill>
            <a:schemeClr val="tx1"/>
          </a:solidFill>
          <a:latin typeface="+mn-lt"/>
          <a:ea typeface="+mn-ea"/>
          <a:cs typeface="+mn-cs"/>
        </a:defRPr>
      </a:lvl2pPr>
      <a:lvl3pPr marL="1625575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844" kern="1200">
          <a:solidFill>
            <a:schemeClr val="tx1"/>
          </a:solidFill>
          <a:latin typeface="+mn-lt"/>
          <a:ea typeface="+mn-ea"/>
          <a:cs typeface="+mn-cs"/>
        </a:defRPr>
      </a:lvl3pPr>
      <a:lvl4pPr marL="227580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3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57626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49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72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954" indent="-325115" algn="l" defTabSz="1300460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23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46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690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91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114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37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60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839" algn="l" defTabSz="1300460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56C6C-4F88-4C56-B76B-190973B5BC6D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FD0D3D-0C6C-4EDD-9D55-AF95E00EFF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0CF0148-53B5-6614-FD4A-422BF25437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6F4280B-A46F-B0E6-A294-20BB556F295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A9A16-0B96-11F4-1584-3129B518D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156D9-F8F9-4ABC-B64D-B9BEE346E454}" type="datetimeFigureOut">
              <a:rPr lang="en-US"/>
              <a:pPr>
                <a:defRPr/>
              </a:pPr>
              <a:t>2/5/2023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33523-4361-2DA3-44F3-02AF27189E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8EBF6D-C120-7163-A4FC-0DFE648BC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2E1478-DF19-4F64-B127-C0DC17086E0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>
            <a:extLst>
              <a:ext uri="{FF2B5EF4-FFF2-40B4-BE49-F238E27FC236}">
                <a16:creationId xmlns:a16="http://schemas.microsoft.com/office/drawing/2014/main" id="{9B85DB44-F533-4643-96D9-2A5B1DB1C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72356" y="214312"/>
            <a:ext cx="11633894" cy="1232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7153" tIns="0" rIns="164584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 Black" panose="020B0A04020102020204" pitchFamily="34" charset="0"/>
              </a:rPr>
              <a:t>Click to edit Master title style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581CA79C-F737-42F1-A162-A916CCA13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99145" y="1724546"/>
            <a:ext cx="5701605" cy="4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18" tIns="0" rIns="45718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>
                <a:sym typeface="Arial" panose="020B0604020202020204" pitchFamily="34" charset="0"/>
              </a:rPr>
              <a:t>Click to edit Master text styles</a:t>
            </a:r>
          </a:p>
          <a:p>
            <a:pPr lvl="1"/>
            <a:r>
              <a:rPr lang="en-US" altLang="en-US">
                <a:sym typeface="Arial" panose="020B0604020202020204" pitchFamily="34" charset="0"/>
              </a:rPr>
              <a:t>Second level</a:t>
            </a:r>
          </a:p>
          <a:p>
            <a:pPr lvl="2"/>
            <a:r>
              <a:rPr lang="en-US" altLang="en-US">
                <a:sym typeface="Arial" panose="020B0604020202020204" pitchFamily="34" charset="0"/>
              </a:rPr>
              <a:t>Third level</a:t>
            </a:r>
          </a:p>
          <a:p>
            <a:pPr lvl="3"/>
            <a:r>
              <a:rPr lang="en-US" altLang="en-US">
                <a:sym typeface="Arial" panose="020B0604020202020204" pitchFamily="34" charset="0"/>
              </a:rPr>
              <a:t>Fourth level</a:t>
            </a:r>
          </a:p>
          <a:p>
            <a:pPr lvl="4"/>
            <a:r>
              <a:rPr lang="en-US" altLang="en-US">
                <a:sym typeface="Arial" panose="020B0604020202020204" pitchFamily="34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</p:sldLayoutIdLst>
  <p:transition/>
  <p:txStyles>
    <p:titleStyle>
      <a:lvl1pPr marL="25400" algn="ctr" rtl="0" fontAlgn="base">
        <a:spcBef>
          <a:spcPct val="0"/>
        </a:spcBef>
        <a:spcAft>
          <a:spcPct val="0"/>
        </a:spcAft>
        <a:defRPr sz="8400" kern="1200">
          <a:solidFill>
            <a:srgbClr val="FFFFFF"/>
          </a:solidFill>
          <a:latin typeface="+mj-lt"/>
          <a:ea typeface="+mj-ea"/>
          <a:cs typeface="+mj-cs"/>
          <a:sym typeface="Arial Black" panose="020B0A04020102020204" pitchFamily="34" charset="0"/>
        </a:defRPr>
      </a:lvl1pPr>
      <a:lvl2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2pPr>
      <a:lvl3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3pPr>
      <a:lvl4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4pPr>
      <a:lvl5pPr marL="254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5pPr>
      <a:lvl6pPr marL="4826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6pPr>
      <a:lvl7pPr marL="9398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7pPr>
      <a:lvl8pPr marL="13970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8pPr>
      <a:lvl9pPr marL="1854200" algn="ctr" rtl="0" fontAlgn="base">
        <a:spcBef>
          <a:spcPct val="0"/>
        </a:spcBef>
        <a:spcAft>
          <a:spcPct val="0"/>
        </a:spcAft>
        <a:defRPr sz="8400">
          <a:solidFill>
            <a:srgbClr val="FFFFFF"/>
          </a:solidFill>
          <a:latin typeface="Arial Black" panose="020B0A04020102020204" pitchFamily="34" charset="0"/>
          <a:sym typeface="Arial Black" panose="020B0A04020102020204" pitchFamily="34" charset="0"/>
        </a:defRPr>
      </a:lvl9pPr>
    </p:titleStyle>
    <p:bodyStyle>
      <a:lvl1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1pPr>
      <a:lvl2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 b="1" kern="1200">
          <a:solidFill>
            <a:srgbClr val="FFFFFF"/>
          </a:solidFill>
          <a:latin typeface="+mn-lt"/>
          <a:ea typeface="+mn-ea"/>
          <a:cs typeface="+mn-cs"/>
          <a:sym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4025EE2-658B-98E3-8B1D-7340ECE089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1310" y="1482009"/>
            <a:ext cx="9296400" cy="53405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19CE80-335B-6F58-D9E6-2CA65E084B92}"/>
              </a:ext>
            </a:extLst>
          </p:cNvPr>
          <p:cNvSpPr txBox="1"/>
          <p:nvPr/>
        </p:nvSpPr>
        <p:spPr>
          <a:xfrm>
            <a:off x="4800600" y="6248400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Greg Olson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60BC337-D3CA-2C01-D42A-5A4F53D97530}"/>
              </a:ext>
            </a:extLst>
          </p:cNvPr>
          <p:cNvSpPr txBox="1"/>
          <p:nvPr/>
        </p:nvSpPr>
        <p:spPr>
          <a:xfrm>
            <a:off x="2057400" y="0"/>
            <a:ext cx="10210800" cy="1446550"/>
          </a:xfrm>
          <a:prstGeom prst="rect">
            <a:avLst/>
          </a:prstGeom>
          <a:solidFill>
            <a:schemeClr val="tx1">
              <a:alpha val="18000"/>
            </a:schemeClr>
          </a:solidFill>
          <a:effectLst>
            <a:softEdge rad="304800"/>
          </a:effectLst>
        </p:spPr>
        <p:txBody>
          <a:bodyPr wrap="square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</a:rPr>
              <a:t>Pr</a:t>
            </a:r>
            <a:r>
              <a:rPr lang="en-US" sz="2800" b="1" i="1" dirty="0">
                <a:solidFill>
                  <a:schemeClr val="bg1"/>
                </a:solidFill>
              </a:rPr>
              <a:t> 4:26  </a:t>
            </a:r>
            <a:r>
              <a:rPr lang="en-US" sz="4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“Ponder the path of thy feet,  and let all thy ways be </a:t>
            </a:r>
            <a:r>
              <a:rPr lang="en-US" sz="44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established.” </a:t>
            </a:r>
            <a:endParaRPr lang="en-US" sz="2800" b="1" i="1" u="sng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8F46BC-0D04-D988-7397-B8DC63EBB4AA}"/>
              </a:ext>
            </a:extLst>
          </p:cNvPr>
          <p:cNvSpPr txBox="1"/>
          <p:nvPr/>
        </p:nvSpPr>
        <p:spPr>
          <a:xfrm>
            <a:off x="8839199" y="720155"/>
            <a:ext cx="3345255" cy="707886"/>
          </a:xfrm>
          <a:prstGeom prst="rect">
            <a:avLst/>
          </a:prstGeom>
          <a:solidFill>
            <a:schemeClr val="tx1">
              <a:alpha val="60000"/>
            </a:schemeClr>
          </a:solidFill>
          <a:effectLst>
            <a:softEdge rad="88900"/>
          </a:effectLst>
        </p:spPr>
        <p:txBody>
          <a:bodyPr wrap="square">
            <a:spAutoFit/>
          </a:bodyPr>
          <a:lstStyle/>
          <a:p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kûn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 prepared</a:t>
            </a:r>
            <a:endParaRPr lang="en-US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C271FE-4399-6187-9B4F-6A9E8BFC8D01}"/>
              </a:ext>
            </a:extLst>
          </p:cNvPr>
          <p:cNvSpPr txBox="1"/>
          <p:nvPr/>
        </p:nvSpPr>
        <p:spPr>
          <a:xfrm>
            <a:off x="7545" y="1471375"/>
            <a:ext cx="101270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4291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Biblical Principles are like a compass that help “prepare” us on the path of God’s Will.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57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152400"/>
            <a:ext cx="12042990" cy="652441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Recognition/ Remembrance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C)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Responsibility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Eph. 5:1,2   </a:t>
            </a:r>
            <a:endParaRPr lang="en-US" sz="379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“Be ye therefore followers of God, as dear children;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walk in love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 Christ also hath loved us,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hath given himself for us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ye were sometimes darkness,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not are ye light in the Lord.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Walk as children of light!”</a:t>
            </a:r>
          </a:p>
          <a:p>
            <a:pPr algn="ctr"/>
            <a:endParaRPr lang="en-US" sz="379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3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9FBCA7F8-48DF-449D-FC02-F7214BB305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" y="0"/>
            <a:ext cx="121848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889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152400"/>
            <a:ext cx="12042990" cy="690176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Solutions to Spiritual (Relational) Apathy</a:t>
            </a:r>
            <a:endParaRPr lang="en-US" sz="6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Recognition of:</a:t>
            </a:r>
            <a:endParaRPr lang="en-US" sz="337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Our Role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Our Royalty   C. Responsibility</a:t>
            </a:r>
            <a:endParaRPr lang="en-US" sz="379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Of the </a:t>
            </a:r>
            <a:r>
              <a:rPr lang="en-US" sz="44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Road back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Rev. 3:18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 counsel thee to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…anoint thine eyes with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eyesalve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 thou mayest see.” </a:t>
            </a:r>
            <a:endParaRPr lang="en-US" sz="4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Irritation often precedes Illumination</a:t>
            </a:r>
            <a:endParaRPr lang="en-US" sz="5625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 4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:16 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“Am I therefore become your enemy,</a:t>
            </a:r>
          </a:p>
          <a:p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because I tell you the truth?”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John 3:19; 2 Cor. 4:4-6 and 2 Pt 1:5-9</a:t>
            </a:r>
            <a:endParaRPr lang="en-US" sz="379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0161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228600"/>
            <a:ext cx="12042990" cy="71979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Solutions to Spiritual (Relational) Apathy</a:t>
            </a: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“Remember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from whence thou art fallen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6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Repentance.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Repent”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Re.2:5</a:t>
            </a:r>
            <a:endParaRPr lang="en-US" sz="562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A.  Rebuke often precedes Repentance</a:t>
            </a:r>
          </a:p>
          <a:p>
            <a:pPr lvl="0" algn="ctr"/>
            <a:r>
              <a:rPr lang="en-US" sz="3375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3:19 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“As many as I love, I rebuke and chasten.</a:t>
            </a:r>
          </a:p>
          <a:p>
            <a:pPr lvl="0" algn="ctr"/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Be zealous therefore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repent</a:t>
            </a:r>
            <a:r>
              <a:rPr lang="en-US" sz="48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  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Metanoe’ō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think differently, reconsider.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(Morally to feel compunction)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Cor 7:10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“Godly sorrow worketh repentance”</a:t>
            </a:r>
          </a:p>
        </p:txBody>
      </p:sp>
    </p:spTree>
    <p:extLst>
      <p:ext uri="{BB962C8B-B14F-4D97-AF65-F5344CB8AC3E}">
        <p14:creationId xmlns:p14="http://schemas.microsoft.com/office/powerpoint/2010/main" val="253810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65892"/>
            <a:ext cx="12042990" cy="71750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marL="914400" indent="-914400">
              <a:buAutoNum type="arabicPeriod" startAt="2"/>
            </a:pP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Repentance.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Repent”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Re.2:5</a:t>
            </a:r>
            <a:r>
              <a:rPr lang="en-US" sz="562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B. Sincere Repentance is necessary for </a:t>
            </a:r>
          </a:p>
          <a:p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genuine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reconciliation</a:t>
            </a:r>
            <a:r>
              <a:rPr lang="en-US" sz="48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 Jn 1:5-10)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“God is light, in Him is no darkness at all.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If we say that we have fellowship with him, and walk in darkness, we lie, and do not the truth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0" indent="-742950" algn="ctr">
              <a:buAutoNum type="arabicPlain" startAt="7"/>
            </a:pP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if we walk in the light, as he is in the light,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 have fellowship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with another, 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blood of Jesus Christ his Son</a:t>
            </a:r>
          </a:p>
          <a:p>
            <a:pPr lvl="0"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cleanseth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us from all sin.” </a:t>
            </a:r>
          </a:p>
        </p:txBody>
      </p:sp>
    </p:spTree>
    <p:extLst>
      <p:ext uri="{BB962C8B-B14F-4D97-AF65-F5344CB8AC3E}">
        <p14:creationId xmlns:p14="http://schemas.microsoft.com/office/powerpoint/2010/main" val="1569582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-186108"/>
            <a:ext cx="12042990" cy="704410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2:5  “Remember…Repent…</a:t>
            </a:r>
            <a:endParaRPr lang="en-US" sz="5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Repeating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 5 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“and do thy </a:t>
            </a:r>
            <a:r>
              <a:rPr lang="en-US" sz="48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first works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en-US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“Do”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poieo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to bring forth, </a:t>
            </a:r>
            <a:r>
              <a:rPr lang="en-US" sz="4400" b="1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 to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“First” </a:t>
            </a:r>
            <a:r>
              <a:rPr lang="en-US" sz="44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protos: </a:t>
            </a:r>
            <a:r>
              <a:rPr lang="en-US" sz="4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foremost </a:t>
            </a:r>
            <a:r>
              <a:rPr 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{in time, place or importance}</a:t>
            </a:r>
            <a:endParaRPr lang="en-US" sz="44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   Mt 6:33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seek ye first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Kingdom of God,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His righteousness,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all these things shall be added unto thee”</a:t>
            </a:r>
          </a:p>
          <a:p>
            <a:pPr>
              <a:spcBef>
                <a:spcPts val="1200"/>
              </a:spcBef>
            </a:pPr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Contrast with those in Phil 3:14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“Who </a:t>
            </a:r>
            <a:r>
              <a:rPr lang="en-US" sz="4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phroneo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value, regard)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earthly things”</a:t>
            </a:r>
          </a:p>
        </p:txBody>
      </p:sp>
    </p:spTree>
    <p:extLst>
      <p:ext uri="{BB962C8B-B14F-4D97-AF65-F5344CB8AC3E}">
        <p14:creationId xmlns:p14="http://schemas.microsoft.com/office/powerpoint/2010/main" val="146267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9331" y="-95763"/>
            <a:ext cx="12042990" cy="695376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lvl="0"/>
            <a:r>
              <a:rPr lang="en-US" sz="6187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 Repetition is the key to learning and the  </a:t>
            </a:r>
          </a:p>
          <a:p>
            <a:pPr lvl="0"/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mark of learned/developed discipline.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Our daily decisions/actions develop our disciplines </a:t>
            </a:r>
          </a:p>
          <a:p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and determine our destiny. 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16:3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Commit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thy works unto the LORD, </a:t>
            </a:r>
          </a:p>
          <a:p>
            <a:pPr lvl="0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gālal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’: to roll on, commit to, trust)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thy thoughts 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Maḥashābâ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plans, purposes, imagination)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shall be established.”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kûn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prepared, appointed)</a:t>
            </a:r>
          </a:p>
        </p:txBody>
      </p:sp>
    </p:spTree>
    <p:extLst>
      <p:ext uri="{BB962C8B-B14F-4D97-AF65-F5344CB8AC3E}">
        <p14:creationId xmlns:p14="http://schemas.microsoft.com/office/powerpoint/2010/main" val="426276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030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ow a thought and you reap an action; sow an act and you reap a habit; sow a habit and you reap ...">
            <a:extLst>
              <a:ext uri="{FF2B5EF4-FFF2-40B4-BE49-F238E27FC236}">
                <a16:creationId xmlns:a16="http://schemas.microsoft.com/office/drawing/2014/main" id="{7FBE5C9D-FAA9-1EB5-658A-A68B3224F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778764"/>
            <a:ext cx="11277600" cy="5300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CC16457-07EC-3237-49E2-D96DDEBFCF49}"/>
              </a:ext>
            </a:extLst>
          </p:cNvPr>
          <p:cNvSpPr txBox="1"/>
          <p:nvPr/>
        </p:nvSpPr>
        <p:spPr>
          <a:xfrm>
            <a:off x="3429000" y="1447800"/>
            <a:ext cx="8201704" cy="255454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181818"/>
                </a:solidFill>
                <a:effectLst/>
                <a:latin typeface="Merriweather" panose="00000500000000000000" pitchFamily="2" charset="0"/>
              </a:rPr>
              <a:t>“</a:t>
            </a:r>
            <a:r>
              <a:rPr lang="en-US" sz="3200" b="0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Sow a thought and you reap an action; sow an act and you reap a habit; </a:t>
            </a:r>
          </a:p>
          <a:p>
            <a:pPr algn="ctr"/>
            <a:r>
              <a:rPr lang="en-US" sz="3200" b="0" i="0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sow a habit and you reap a character; sow a character </a:t>
            </a:r>
          </a:p>
          <a:p>
            <a:pPr algn="ctr"/>
            <a:r>
              <a:rPr lang="en-US" sz="3200" b="1" i="1" dirty="0">
                <a:solidFill>
                  <a:schemeClr val="bg1"/>
                </a:solidFill>
                <a:effectLst/>
                <a:latin typeface="Merriweather" panose="00000500000000000000" pitchFamily="2" charset="0"/>
              </a:rPr>
              <a:t>and you reap a destiny.”</a:t>
            </a:r>
            <a:endParaRPr lang="en-US" sz="32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20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0"/>
            <a:ext cx="12042990" cy="66171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You can’t be a “disciple” without discipline.</a:t>
            </a:r>
          </a:p>
          <a:p>
            <a:pPr lvl="0"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Luke 14:33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“So likewise, whosoever he be of you that </a:t>
            </a:r>
            <a:r>
              <a:rPr lang="en-US" sz="4000" b="1" i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forsaketh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Apotas’sōmai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arrange in order)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all that he hath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Where does God fit in your “arranged order”?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Salt is good: but if the salt have lost his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savour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wherewith shall it be seasoned?</a:t>
            </a:r>
          </a:p>
          <a:p>
            <a:pPr algn="ctr"/>
            <a:r>
              <a:rPr 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It is neither fit for the land, nor yet for the dunghill; but men cast it out.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hath ears to hear, let him hear.”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A67B16A-FE66-CFBB-0D12-BF307CB53F26}"/>
              </a:ext>
            </a:extLst>
          </p:cNvPr>
          <p:cNvSpPr txBox="1"/>
          <p:nvPr/>
        </p:nvSpPr>
        <p:spPr>
          <a:xfrm>
            <a:off x="4572000" y="1828800"/>
            <a:ext cx="77724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he cannot be my disciple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50789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C83710-5E63-F3B8-EBC6-23811D758094}"/>
              </a:ext>
            </a:extLst>
          </p:cNvPr>
          <p:cNvSpPr txBox="1"/>
          <p:nvPr/>
        </p:nvSpPr>
        <p:spPr>
          <a:xfrm>
            <a:off x="0" y="120402"/>
            <a:ext cx="12192000" cy="66171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Where does God deserve to place in your “arranged order”?</a:t>
            </a:r>
          </a:p>
          <a:p>
            <a:r>
              <a:rPr lang="en-US" sz="3200" b="1" dirty="0"/>
              <a:t>Col 1:16-18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“For by him were all things created, </a:t>
            </a:r>
          </a:p>
          <a:p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all things were created by him,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is before all things,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by him all things consist.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is the head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of the body, the church: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who is the beginning, the firstborn from the dead;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that in all things he might have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preeminence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algn="ctr"/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Proteuo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from Protos…FIRST! 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Ex. 20:3; Mt. 22:37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2179FB-190D-3E39-06D0-93929F75987C}"/>
              </a:ext>
            </a:extLst>
          </p:cNvPr>
          <p:cNvSpPr txBox="1"/>
          <p:nvPr/>
        </p:nvSpPr>
        <p:spPr>
          <a:xfrm>
            <a:off x="7620000" y="1828800"/>
            <a:ext cx="42672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for him: </a:t>
            </a:r>
          </a:p>
        </p:txBody>
      </p:sp>
    </p:spTree>
    <p:extLst>
      <p:ext uri="{BB962C8B-B14F-4D97-AF65-F5344CB8AC3E}">
        <p14:creationId xmlns:p14="http://schemas.microsoft.com/office/powerpoint/2010/main" val="9635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>
            <a:extLst>
              <a:ext uri="{FF2B5EF4-FFF2-40B4-BE49-F238E27FC236}">
                <a16:creationId xmlns:a16="http://schemas.microsoft.com/office/drawing/2014/main" id="{4433A856-B6C8-B22E-E392-4AF9B6067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-152400"/>
            <a:ext cx="116586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6600" b="1" dirty="0">
                <a:solidFill>
                  <a:srgbClr val="FF6600"/>
                </a:solidFill>
              </a:rPr>
              <a:t>Principles for Powerful Living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2EEDBC-0DE3-98A4-9B10-54AE7188EBC6}"/>
              </a:ext>
            </a:extLst>
          </p:cNvPr>
          <p:cNvSpPr txBox="1"/>
          <p:nvPr/>
        </p:nvSpPr>
        <p:spPr>
          <a:xfrm>
            <a:off x="0" y="76200"/>
            <a:ext cx="12192000" cy="212365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600" b="1" i="1" dirty="0">
                <a:solidFill>
                  <a:srgbClr val="FFFF00"/>
                </a:solidFill>
                <a:latin typeface="Georgia" panose="02040502050405020303" pitchFamily="18" charset="0"/>
              </a:rPr>
              <a:t>Principles for Powerful and Productive Living.  </a:t>
            </a:r>
          </a:p>
        </p:txBody>
      </p:sp>
    </p:spTree>
    <p:extLst>
      <p:ext uri="{BB962C8B-B14F-4D97-AF65-F5344CB8AC3E}">
        <p14:creationId xmlns:p14="http://schemas.microsoft.com/office/powerpoint/2010/main" val="14534961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49010" y="304800"/>
            <a:ext cx="1189398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Which of these is God’s Spirit trying to get you to focus on?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from whence thou art fallen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Repent 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(Reconsider)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(repeat)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first works!</a:t>
            </a:r>
          </a:p>
          <a:p>
            <a:pPr algn="ctr">
              <a:spcBef>
                <a:spcPts val="1200"/>
              </a:spcBef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consequences for ignoring Him?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“or else I will come unto thee quickly,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will remove thy candlestick out of his place,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except thou repent.” </a:t>
            </a:r>
            <a:endParaRPr lang="en-US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315748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67871" y="-12071"/>
            <a:ext cx="115095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Another word for Repeating is Renewal!</a:t>
            </a:r>
          </a:p>
          <a:p>
            <a:endParaRPr lang="en-US" sz="4400" b="1" dirty="0"/>
          </a:p>
        </p:txBody>
      </p:sp>
      <p:pic>
        <p:nvPicPr>
          <p:cNvPr id="1026" name="Picture 2" descr="Pin on Christian Art">
            <a:extLst>
              <a:ext uri="{FF2B5EF4-FFF2-40B4-BE49-F238E27FC236}">
                <a16:creationId xmlns:a16="http://schemas.microsoft.com/office/drawing/2014/main" id="{A05DDC45-BA34-5205-9EB5-820A20CAD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4519" y="721086"/>
            <a:ext cx="5062954" cy="6136914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1BC79E-C381-CDD5-2804-D0C68E7C8F70}"/>
              </a:ext>
            </a:extLst>
          </p:cNvPr>
          <p:cNvSpPr txBox="1"/>
          <p:nvPr/>
        </p:nvSpPr>
        <p:spPr>
          <a:xfrm>
            <a:off x="381000" y="674626"/>
            <a:ext cx="69342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is the heart of God! </a:t>
            </a:r>
            <a:br>
              <a:rPr kumimoji="0" lang="en-US" sz="4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Rev. 21:5  </a:t>
            </a: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“Behold I make all things new! 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5C85A9-D8AB-F44A-27A6-A435B4490FBE}"/>
              </a:ext>
            </a:extLst>
          </p:cNvPr>
          <p:cNvSpPr txBox="1"/>
          <p:nvPr/>
        </p:nvSpPr>
        <p:spPr>
          <a:xfrm>
            <a:off x="76200" y="2641461"/>
            <a:ext cx="723900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aseline="30000" dirty="0"/>
              <a:t>6</a:t>
            </a:r>
            <a:r>
              <a:rPr lang="en-US" baseline="30000" dirty="0"/>
              <a:t> </a:t>
            </a:r>
            <a:r>
              <a:rPr lang="en-US" dirty="0"/>
              <a:t> </a:t>
            </a:r>
            <a:r>
              <a:rPr lang="en-US" sz="3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It is done</a:t>
            </a: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Alpha and Omega.. I will give to him that is athirst the fountain of the water of life freely.</a:t>
            </a:r>
          </a:p>
          <a:p>
            <a:pPr algn="ctr"/>
            <a:r>
              <a:rPr lang="en-US" sz="36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36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that </a:t>
            </a:r>
            <a:r>
              <a:rPr lang="en-US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overcometh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shall inherit all things;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I will be his God,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be my son.”</a:t>
            </a:r>
            <a:endParaRPr lang="en-US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32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0" y="-12071"/>
            <a:ext cx="1204299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David (</a:t>
            </a:r>
            <a:r>
              <a:rPr lang="en-US" sz="3200" b="1" dirty="0">
                <a:latin typeface="+mn-lt"/>
              </a:rPr>
              <a:t>1 Sam. 13:14; Acts 13:22</a:t>
            </a:r>
            <a:r>
              <a:rPr lang="en-US" sz="4400" b="1" dirty="0"/>
              <a:t>) experienced this!</a:t>
            </a:r>
          </a:p>
          <a:p>
            <a:pPr algn="ctr"/>
            <a:r>
              <a:rPr lang="en-US" sz="4400" b="1" dirty="0"/>
              <a:t>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51:6-9 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desirest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truth in the inward parts: and in the hidden part thou shalt make me to know wisdom.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Purge me with hyssop, and I shall be clean: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wash me, and I shall be whiter than snow. </a:t>
            </a:r>
          </a:p>
          <a:p>
            <a:endParaRPr lang="en-US" sz="4400" b="1" dirty="0"/>
          </a:p>
        </p:txBody>
      </p:sp>
      <p:pic>
        <p:nvPicPr>
          <p:cNvPr id="2050" name="Picture 2" descr="The Anatomy of Genuine Repentance | Worldly Saints">
            <a:extLst>
              <a:ext uri="{FF2B5EF4-FFF2-40B4-BE49-F238E27FC236}">
                <a16:creationId xmlns:a16="http://schemas.microsoft.com/office/drawing/2014/main" id="{AFC73459-7770-4EED-4F3A-01C060E6E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9771"/>
            <a:ext cx="3095625" cy="3810000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8634201-45B5-2FEC-5863-CA4D1D158DFF}"/>
              </a:ext>
            </a:extLst>
          </p:cNvPr>
          <p:cNvSpPr txBox="1"/>
          <p:nvPr/>
        </p:nvSpPr>
        <p:spPr>
          <a:xfrm>
            <a:off x="3203763" y="3389721"/>
            <a:ext cx="8731088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Make me to hear joy and gladness;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that the bones which thou hast broken may rejoice. </a:t>
            </a: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Hide thy face from my sins,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blot out all mine iniquities.” 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11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49010" y="-33487"/>
            <a:ext cx="12042990" cy="667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 51:10-13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“Create in me a clean heart, O God;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renew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ḥādash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’: rebuild, repair)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right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kûn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prepared, ready)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spirit within me.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Cast me not away from thy presence;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take not thy holy spirit from me.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(Remember Saul?   1 Sam. 16:14)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Restore unto me the joy of thy salvation;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uphold me with thy free spirit.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Then will I teach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transgressors thy ways;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sinners shall be converted unto thee. “</a:t>
            </a:r>
            <a:endParaRPr lang="en-US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A5E21-3580-8EC3-C7E8-978698B5024A}"/>
              </a:ext>
            </a:extLst>
          </p:cNvPr>
          <p:cNvSpPr txBox="1"/>
          <p:nvPr/>
        </p:nvSpPr>
        <p:spPr>
          <a:xfrm>
            <a:off x="6705600" y="3333880"/>
            <a:ext cx="613372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(See Eph. 4:30)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4A0B75-BE33-151E-D585-0BD89359916A}"/>
              </a:ext>
            </a:extLst>
          </p:cNvPr>
          <p:cNvCxnSpPr>
            <a:cxnSpLocks/>
          </p:cNvCxnSpPr>
          <p:nvPr/>
        </p:nvCxnSpPr>
        <p:spPr>
          <a:xfrm>
            <a:off x="1676400" y="2133600"/>
            <a:ext cx="228600" cy="3200400"/>
          </a:xfrm>
          <a:prstGeom prst="straightConnector1">
            <a:avLst/>
          </a:prstGeom>
          <a:ln w="762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9881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149010" y="-33487"/>
            <a:ext cx="1204299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Application: </a:t>
            </a:r>
          </a:p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Renewal is a Partnership.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Cor 3:9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“We’re laborers together with God” </a:t>
            </a:r>
          </a:p>
          <a:p>
            <a:pPr algn="ctr"/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couldn’t renew himself.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Ps. 51:16,17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desirest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sacrifice; else would I give it:    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thou </a:t>
            </a:r>
            <a:r>
              <a:rPr lang="en-US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delightest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not in burnt offering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The sacrifices of God are a broken spirit: 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a broken and a contrite heart, O God,</a:t>
            </a:r>
          </a:p>
          <a:p>
            <a:pPr algn="ctr"/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thou wilt not despise.” 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The Anatomy of Genuine Repentance | Worldly Saints">
            <a:extLst>
              <a:ext uri="{FF2B5EF4-FFF2-40B4-BE49-F238E27FC236}">
                <a16:creationId xmlns:a16="http://schemas.microsoft.com/office/drawing/2014/main" id="{63F38861-2559-4EA9-10CA-E339D7D67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3489508"/>
            <a:ext cx="2803751" cy="3450771"/>
          </a:xfrm>
          <a:prstGeom prst="rect">
            <a:avLst/>
          </a:prstGeom>
          <a:noFill/>
          <a:effectLst>
            <a:softEdge rad="5461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347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0" y="-33487"/>
            <a:ext cx="12192000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Application: </a:t>
            </a:r>
          </a:p>
          <a:p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Renewal is a Process (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Jn 1:5-10) involving: 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Honest recognition.  Vs 5-6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say we have       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fellowship and walk in darkness, we lie!”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Genuine Repentance  vs 7-8</a:t>
            </a: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Honest Confession 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9-10 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“If we confess our sins</a:t>
            </a:r>
            <a:r>
              <a:rPr lang="en-US" sz="3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indent="-571500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Delightful Restoration (Cleansing) vs 7,9</a:t>
            </a:r>
          </a:p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“he is faithful and just to forgive us our sins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and to cleanse us from all unrighteousness”</a:t>
            </a:r>
            <a:endParaRPr lang="en-US" sz="60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3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74505" y="-125820"/>
            <a:ext cx="12042990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Renewal is a Partnership &amp; Process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4:6-9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drains our hope and energy.  </a:t>
            </a:r>
          </a:p>
          <a:p>
            <a:pPr algn="ctr"/>
            <a:r>
              <a:rPr lang="en-US" sz="6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giveth more grace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Wherefore he saith, God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resisteth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proud, </a:t>
            </a:r>
          </a:p>
          <a:p>
            <a:pPr algn="ctr"/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giveth grace unto the humble.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Submit yourselves therefore to God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Resist the devil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and he will flee from you. </a:t>
            </a:r>
          </a:p>
          <a:p>
            <a:pPr algn="ctr"/>
            <a:r>
              <a:rPr lang="en-US" sz="66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Draw nigh to God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ctr"/>
            <a:r>
              <a:rPr lang="en-US" sz="6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will draw nigh to you</a:t>
            </a:r>
            <a:r>
              <a:rPr lang="en-US" sz="66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ctr"/>
            <a:endParaRPr lang="en-US" sz="4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60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74505" y="-125820"/>
            <a:ext cx="12042990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Renewal is a Partnership &amp; Process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4:6-9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Cleanse your hands</a:t>
            </a:r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ye sinners;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purify your hearts,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ye double minded.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Be afflicted, and mourn, and weep: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 your laughter be turned to mourning, </a:t>
            </a: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your joy to heaviness. </a:t>
            </a:r>
          </a:p>
          <a:p>
            <a:pPr algn="ctr"/>
            <a:r>
              <a:rPr lang="en-US" sz="5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(That’s Repentance!) </a:t>
            </a:r>
          </a:p>
        </p:txBody>
      </p:sp>
    </p:spTree>
    <p:extLst>
      <p:ext uri="{BB962C8B-B14F-4D97-AF65-F5344CB8AC3E}">
        <p14:creationId xmlns:p14="http://schemas.microsoft.com/office/powerpoint/2010/main" val="174115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0" y="152400"/>
            <a:ext cx="12042990" cy="104445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93B67-E54D-5860-C70B-EDBC7F723D83}"/>
              </a:ext>
            </a:extLst>
          </p:cNvPr>
          <p:cNvSpPr txBox="1"/>
          <p:nvPr/>
        </p:nvSpPr>
        <p:spPr>
          <a:xfrm>
            <a:off x="74505" y="-125820"/>
            <a:ext cx="12042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Renewal is a Partnership &amp; Process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4:10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Humble yourselves in the sight of the Lord, </a:t>
            </a:r>
          </a:p>
          <a:p>
            <a:pPr algn="ctr"/>
            <a:r>
              <a:rPr lang="en-US" sz="4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he shall lift you up.”</a:t>
            </a:r>
          </a:p>
        </p:txBody>
      </p:sp>
      <p:pic>
        <p:nvPicPr>
          <p:cNvPr id="4" name="Picture 2" descr="Pin on Christian Art">
            <a:extLst>
              <a:ext uri="{FF2B5EF4-FFF2-40B4-BE49-F238E27FC236}">
                <a16:creationId xmlns:a16="http://schemas.microsoft.com/office/drawing/2014/main" id="{407D9309-DF0A-2218-815D-F8647FF7F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437" y="2362200"/>
            <a:ext cx="3709035" cy="4495800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n on Faith">
            <a:extLst>
              <a:ext uri="{FF2B5EF4-FFF2-40B4-BE49-F238E27FC236}">
                <a16:creationId xmlns:a16="http://schemas.microsoft.com/office/drawing/2014/main" id="{562CFC48-1617-90A2-497D-DEB5D021F5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11" y="2119910"/>
            <a:ext cx="3709036" cy="4738090"/>
          </a:xfrm>
          <a:prstGeom prst="rect">
            <a:avLst/>
          </a:prstGeom>
          <a:noFill/>
          <a:effectLst>
            <a:softEdge rad="3429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0111A8C-89DE-7DC6-E012-232CB0BAC26A}"/>
              </a:ext>
            </a:extLst>
          </p:cNvPr>
          <p:cNvSpPr txBox="1"/>
          <p:nvPr/>
        </p:nvSpPr>
        <p:spPr>
          <a:xfrm>
            <a:off x="3887358" y="2549963"/>
            <a:ext cx="451603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Will you partner with God in this Process of Renewal. </a:t>
            </a:r>
          </a:p>
        </p:txBody>
      </p:sp>
    </p:spTree>
    <p:extLst>
      <p:ext uri="{BB962C8B-B14F-4D97-AF65-F5344CB8AC3E}">
        <p14:creationId xmlns:p14="http://schemas.microsoft.com/office/powerpoint/2010/main" val="3996399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3C3A760-1D80-74BF-39BC-FD239543E95D}"/>
              </a:ext>
            </a:extLst>
          </p:cNvPr>
          <p:cNvSpPr txBox="1"/>
          <p:nvPr/>
        </p:nvSpPr>
        <p:spPr>
          <a:xfrm>
            <a:off x="122382" y="6191"/>
            <a:ext cx="11963400" cy="2400657"/>
          </a:xfrm>
          <a:prstGeom prst="rect">
            <a:avLst/>
          </a:prstGeom>
          <a:solidFill>
            <a:schemeClr val="tx1">
              <a:alpha val="66000"/>
            </a:schemeClr>
          </a:solidFill>
          <a:effectLst>
            <a:softEdge rad="4064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Ps. 23:3  </a:t>
            </a: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54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restoreth my soul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he leadeth me in the paths of righteousness </a:t>
            </a:r>
          </a:p>
          <a:p>
            <a:pPr algn="ctr"/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his name's sake.”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E27D8F-4344-F055-219D-4648F691D3A8}"/>
              </a:ext>
            </a:extLst>
          </p:cNvPr>
          <p:cNvSpPr txBox="1"/>
          <p:nvPr/>
        </p:nvSpPr>
        <p:spPr>
          <a:xfrm>
            <a:off x="141998" y="2743200"/>
            <a:ext cx="5420602" cy="2308324"/>
          </a:xfrm>
          <a:prstGeom prst="rect">
            <a:avLst/>
          </a:prstGeom>
          <a:solidFill>
            <a:schemeClr val="tx1">
              <a:alpha val="90000"/>
            </a:schemeClr>
          </a:solidFill>
          <a:effectLst>
            <a:softEdge rad="215900"/>
          </a:effectLst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10:27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“My sheep </a:t>
            </a:r>
          </a:p>
          <a:p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hear my voice…,</a:t>
            </a:r>
          </a:p>
          <a:p>
            <a:r>
              <a:rPr lang="en-US" sz="48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they follow me.”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A4094-CCEF-E7CF-4E2F-4AF802FAFCC9}"/>
              </a:ext>
            </a:extLst>
          </p:cNvPr>
          <p:cNvSpPr txBox="1"/>
          <p:nvPr/>
        </p:nvSpPr>
        <p:spPr>
          <a:xfrm>
            <a:off x="5410200" y="2906758"/>
            <a:ext cx="2209800" cy="646331"/>
          </a:xfrm>
          <a:prstGeom prst="rect">
            <a:avLst/>
          </a:prstGeom>
          <a:solidFill>
            <a:schemeClr val="tx1">
              <a:alpha val="59000"/>
            </a:schemeClr>
          </a:solidFill>
          <a:effectLst>
            <a:softEdge rad="508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Are you?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B9D9C7-464B-60E5-45B2-764F0384C225}"/>
              </a:ext>
            </a:extLst>
          </p:cNvPr>
          <p:cNvSpPr txBox="1"/>
          <p:nvPr/>
        </p:nvSpPr>
        <p:spPr>
          <a:xfrm>
            <a:off x="5257800" y="3679701"/>
            <a:ext cx="2209800" cy="646331"/>
          </a:xfrm>
          <a:prstGeom prst="rect">
            <a:avLst/>
          </a:prstGeom>
          <a:solidFill>
            <a:schemeClr val="tx1">
              <a:alpha val="50000"/>
            </a:schemeClr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Do You?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DF996-1E6F-273E-7335-4A15D58E0A7B}"/>
              </a:ext>
            </a:extLst>
          </p:cNvPr>
          <p:cNvSpPr txBox="1"/>
          <p:nvPr/>
        </p:nvSpPr>
        <p:spPr>
          <a:xfrm>
            <a:off x="3924300" y="5262533"/>
            <a:ext cx="2971800" cy="830997"/>
          </a:xfrm>
          <a:prstGeom prst="rect">
            <a:avLst/>
          </a:prstGeom>
          <a:solidFill>
            <a:schemeClr val="tx1">
              <a:alpha val="52000"/>
            </a:schemeClr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Will You?</a:t>
            </a:r>
          </a:p>
        </p:txBody>
      </p:sp>
    </p:spTree>
    <p:extLst>
      <p:ext uri="{BB962C8B-B14F-4D97-AF65-F5344CB8AC3E}">
        <p14:creationId xmlns:p14="http://schemas.microsoft.com/office/powerpoint/2010/main" val="9732408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1:  The Passion Principle!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Col. 3:16  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“Let the word of Christ dwell in you richly in all wisdom teaching and admonishing one another…with Grace in your hearts.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17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…And whatsoever ye do in word or deed,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all in the name of the Lord Jesus,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giving thanks to God and the Father by him…</a:t>
            </a:r>
          </a:p>
          <a:p>
            <a:pPr marL="0" indent="0" algn="ctr">
              <a:spcBef>
                <a:spcPts val="120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And whatsoever ye do, </a:t>
            </a:r>
            <a:r>
              <a:rPr lang="en-US" sz="47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 it heartily</a:t>
            </a: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as to the Lord, and not unto men; 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Knowing that of the Lord ye shall receive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47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reward of the inheritance:</a:t>
            </a:r>
          </a:p>
          <a:p>
            <a:pPr marL="0" indent="0" algn="ctr">
              <a:spcBef>
                <a:spcPts val="0"/>
              </a:spcBef>
              <a:buNone/>
              <a:defRPr/>
            </a:pPr>
            <a:r>
              <a:rPr lang="en-US" sz="52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for ye serve the Lord Christ.” ” 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54A3F-3541-A2CB-FE1D-7FFEA03642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76200"/>
            <a:ext cx="12039600" cy="6781800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antithesis of Passion is Apathy.</a:t>
            </a:r>
          </a:p>
          <a:p>
            <a:pPr marL="0" indent="0" algn="ctr">
              <a:buNone/>
              <a:defRPr/>
            </a:pPr>
            <a:r>
              <a:rPr lang="en-US" sz="4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(lack of interest, enthusiasm, or concern)</a:t>
            </a:r>
          </a:p>
          <a:p>
            <a:pPr marL="0" indent="0">
              <a:buNone/>
              <a:defRPr/>
            </a:pPr>
            <a:r>
              <a:rPr lang="en-US" sz="5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Symptoms of Apathy include:</a:t>
            </a:r>
          </a:p>
          <a:p>
            <a:pPr marL="0" indent="0">
              <a:buNone/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Self Reliance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3:17; Pr. 22:3-5)</a:t>
            </a:r>
          </a:p>
          <a:p>
            <a:pPr marL="0" indent="0">
              <a:buNone/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B. Spiritual Blindness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(Rev. 3:17; Mt 13:13-15)</a:t>
            </a:r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defRPr/>
            </a:pPr>
            <a:r>
              <a:rPr lang="en-US" sz="5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C. Scorning (dismissing) Godly Counsel.  </a:t>
            </a:r>
          </a:p>
          <a:p>
            <a:pPr marL="0" indent="0">
              <a:buNone/>
              <a:defRPr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(Rev 3:18; Pr. 1:23-32)</a:t>
            </a:r>
          </a:p>
          <a:p>
            <a:pPr marL="514350" indent="-514350">
              <a:buNone/>
              <a:defRPr/>
            </a:pPr>
            <a:endParaRPr lang="en-US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673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8ABB156-AD5A-F558-526D-CA4ADF6D1E30}"/>
              </a:ext>
            </a:extLst>
          </p:cNvPr>
          <p:cNvSpPr txBox="1"/>
          <p:nvPr/>
        </p:nvSpPr>
        <p:spPr>
          <a:xfrm>
            <a:off x="95432" y="107258"/>
            <a:ext cx="12096567" cy="747897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pPr lvl="0" algn="ctr"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Some causes/complications of Apathy:</a:t>
            </a:r>
            <a:endParaRPr kumimoji="0" lang="en-US" altLang="en-US" sz="44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Entropy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(Rev. 1:12,13; 2:4; 3:15-21) 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B. Gravity</a:t>
            </a:r>
            <a:r>
              <a:rPr lang="en-US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(Mt. 6:19-33; 2 Tim 4:10)</a:t>
            </a:r>
          </a:p>
          <a:p>
            <a:pPr lvl="0">
              <a:spcBef>
                <a:spcPts val="600"/>
              </a:spcBef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Appetite </a:t>
            </a:r>
            <a:r>
              <a:rPr lang="en-US" altLang="en-US" sz="36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(Col. 2:8-10; 1 Jn 2:15,16; Phil. 3:18-19)</a:t>
            </a:r>
            <a:endParaRPr lang="en-US" altLang="en-US" sz="4000" b="1" i="1" dirty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lvl="0">
              <a:spcBef>
                <a:spcPts val="600"/>
              </a:spcBef>
              <a:defRPr/>
            </a:pP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 Poison  </a:t>
            </a:r>
            <a:r>
              <a:rPr lang="en-US" altLang="en-US" sz="4000" b="1" i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(1 Jn 1:6-10; 1 Cor 11:30-31)</a:t>
            </a:r>
          </a:p>
          <a:p>
            <a:pPr lvl="0" algn="ctr">
              <a:spcBef>
                <a:spcPts val="600"/>
              </a:spcBef>
              <a:defRPr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“For </a:t>
            </a:r>
            <a:r>
              <a:rPr lang="en-US" altLang="en-US" sz="54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this cause </a:t>
            </a:r>
            <a:r>
              <a:rPr lang="en-US" altLang="en-US" sz="5400" b="1" dirty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(sin) </a:t>
            </a: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many are weak </a:t>
            </a:r>
          </a:p>
          <a:p>
            <a:pPr lvl="0" algn="ctr">
              <a:spcBef>
                <a:spcPts val="600"/>
              </a:spcBef>
              <a:defRPr/>
            </a:pPr>
            <a:r>
              <a:rPr lang="en-US" altLang="en-US" sz="5400" b="1" i="1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sickly among you…”</a:t>
            </a:r>
            <a:endParaRPr lang="en-US" altLang="en-US" sz="8000" b="1" i="1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1143000" lvl="0" indent="-1143000">
              <a:buAutoNum type="arabicParenR"/>
              <a:defRPr/>
            </a:pPr>
            <a:endParaRPr lang="en-US" sz="7200" b="1" i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71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Image result for i will spue thee out of my mouth">
            <a:extLst>
              <a:ext uri="{FF2B5EF4-FFF2-40B4-BE49-F238E27FC236}">
                <a16:creationId xmlns:a16="http://schemas.microsoft.com/office/drawing/2014/main" id="{D8226058-CACE-49AE-8DEB-91E3BE720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E1CE32F-C60A-5DC1-6B77-0F2F7958755D}"/>
              </a:ext>
            </a:extLst>
          </p:cNvPr>
          <p:cNvSpPr txBox="1"/>
          <p:nvPr/>
        </p:nvSpPr>
        <p:spPr>
          <a:xfrm>
            <a:off x="5181600" y="76200"/>
            <a:ext cx="7010400" cy="5632311"/>
          </a:xfrm>
          <a:prstGeom prst="rect">
            <a:avLst/>
          </a:prstGeom>
          <a:solidFill>
            <a:schemeClr val="tx1"/>
          </a:solidFill>
          <a:effectLst>
            <a:softEdge rad="889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“</a:t>
            </a:r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world will not be destroyed by those who do evil;</a:t>
            </a:r>
          </a:p>
          <a:p>
            <a:pPr algn="ctr"/>
            <a:r>
              <a:rPr lang="en-US" sz="6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by those who watch them without doing anything. </a:t>
            </a:r>
          </a:p>
        </p:txBody>
      </p:sp>
    </p:spTree>
    <p:extLst>
      <p:ext uri="{BB962C8B-B14F-4D97-AF65-F5344CB8AC3E}">
        <p14:creationId xmlns:p14="http://schemas.microsoft.com/office/powerpoint/2010/main" val="1302733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152400"/>
            <a:ext cx="12042990" cy="738644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Solutions to Spiritual (Relational) Apathy</a:t>
            </a:r>
            <a:endParaRPr lang="en-US" sz="6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Recognition</a:t>
            </a:r>
            <a:endParaRPr lang="en-US" sz="3375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Of our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Role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(our actual condition) </a:t>
            </a:r>
            <a:endParaRPr lang="en-US" sz="5062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 2:4  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“…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hast left 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(f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orsaken)</a:t>
            </a:r>
            <a:r>
              <a:rPr lang="en-US" sz="44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thy first love.” </a:t>
            </a: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Rev. 2:5 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Remember </a:t>
            </a:r>
            <a:r>
              <a:rPr lang="en-US" sz="36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mnēmoneu’ō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000" b="1" i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exercise</a:t>
            </a:r>
            <a:r>
              <a:rPr lang="en-US" sz="4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the mind)</a:t>
            </a:r>
          </a:p>
          <a:p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from whence </a:t>
            </a:r>
            <a:r>
              <a:rPr lang="en-US" sz="4219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thou art fallen</a:t>
            </a:r>
            <a:r>
              <a:rPr lang="en-US" sz="4219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4219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didn’t drop us or drive us off; </a:t>
            </a:r>
          </a:p>
          <a:p>
            <a:r>
              <a:rPr lang="en-US" sz="6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we drifted away!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379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91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102357" y="-228600"/>
            <a:ext cx="12042990" cy="751532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Solutions to Spiritual (Relational) Apathy</a:t>
            </a:r>
            <a:endParaRPr lang="en-US" sz="6187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Recognition/ Remembrance</a:t>
            </a:r>
            <a:endParaRPr lang="en-US" sz="337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Of our Role (our actual condition) 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“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Royalty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 (1 Pt 2:9)</a:t>
            </a:r>
          </a:p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“ye are a chosen generation, </a:t>
            </a:r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royal </a:t>
            </a:r>
            <a:r>
              <a:rPr lang="en-US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priesthood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basil’eus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Kingly, from basis: foundation of power)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an holy 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hagios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sacred, consecrated)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nation, </a:t>
            </a:r>
          </a:p>
          <a:p>
            <a:pPr algn="ctr"/>
            <a:r>
              <a:rPr lang="en-US" sz="44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 peculiar people</a:t>
            </a:r>
            <a:r>
              <a:rPr lang="en-US" sz="4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…”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peripoi’ēsis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purchased,</a:t>
            </a:r>
          </a:p>
          <a:p>
            <a:pPr algn="ctr"/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preserved</a:t>
            </a:r>
            <a:r>
              <a: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&amp; </a:t>
            </a:r>
            <a:r>
              <a:rPr lang="en-US" sz="4800" b="1" i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precious!)</a:t>
            </a:r>
            <a:endParaRPr lang="en-US" sz="4000" b="1" i="1" u="sng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366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A89184A-FE29-41EA-B46C-7AF08FC733D0}"/>
              </a:ext>
            </a:extLst>
          </p:cNvPr>
          <p:cNvSpPr/>
          <p:nvPr/>
        </p:nvSpPr>
        <p:spPr>
          <a:xfrm>
            <a:off x="74505" y="152400"/>
            <a:ext cx="12042990" cy="790158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1pPr>
            <a:lvl2pPr marL="321457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2pPr>
            <a:lvl3pPr marL="642915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3pPr>
            <a:lvl4pPr marL="964372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4pPr>
            <a:lvl5pPr marL="1285829" algn="l" rtl="0" fontAlgn="base">
              <a:spcBef>
                <a:spcPct val="0"/>
              </a:spcBef>
              <a:spcAft>
                <a:spcPct val="0"/>
              </a:spcAft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5pPr>
            <a:lvl6pPr marL="1607287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6pPr>
            <a:lvl7pPr marL="1928744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7pPr>
            <a:lvl8pPr marL="2250201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8pPr>
            <a:lvl9pPr marL="2571659" algn="l" defTabSz="642915" rtl="0" eaLnBrk="1" latinLnBrk="0" hangingPunct="1">
              <a:defRPr sz="1687" kern="1200">
                <a:solidFill>
                  <a:srgbClr val="FFFFFF"/>
                </a:solidFill>
                <a:latin typeface="Arial" panose="020B0604020202020204" pitchFamily="34" charset="0"/>
                <a:ea typeface="ヒラギノ角ゴ Pro W3" pitchFamily="96" charset="-128"/>
                <a:cs typeface="+mn-cs"/>
                <a:sym typeface="Arial" panose="020B0604020202020204" pitchFamily="34" charset="0"/>
              </a:defRPr>
            </a:lvl9pPr>
          </a:lstStyle>
          <a:p>
            <a:r>
              <a:rPr lang="en-US" sz="618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5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Recognition/ Remembrance</a:t>
            </a:r>
            <a:endParaRPr lang="en-US" sz="3375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375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5062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Of our Role</a:t>
            </a:r>
            <a:r>
              <a:rPr lang="en-US" sz="3797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Of our “Royalty”.  (1 Pt 2:9</a:t>
            </a:r>
          </a:p>
          <a:p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C. </a:t>
            </a:r>
            <a:r>
              <a:rPr lang="en-US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our </a:t>
            </a:r>
            <a:r>
              <a:rPr lang="en-US" sz="4800" b="1" i="1" u="sng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Responsibility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1 Pt 2:9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“…that ye    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should </a:t>
            </a:r>
            <a:r>
              <a:rPr lang="en-US" sz="4000" b="1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shew forth the praises of him </a:t>
            </a:r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hath called </a:t>
            </a:r>
          </a:p>
          <a:p>
            <a:r>
              <a:rPr lang="en-U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you out of darkness </a:t>
            </a:r>
          </a:p>
          <a:p>
            <a:pPr algn="ctr">
              <a:spcBef>
                <a:spcPts val="1800"/>
              </a:spcBef>
            </a:pPr>
            <a:r>
              <a:rPr lang="en-US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Which in time past were not a people, but are now the people of God: …</a:t>
            </a:r>
            <a:r>
              <a:rPr lang="en-US" sz="4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 </a:t>
            </a: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Dearly beloved, I beseech you as strangers and pilgrims, abstain from fleshly lusts,</a:t>
            </a:r>
          </a:p>
          <a:p>
            <a:pPr algn="ctr">
              <a:spcBef>
                <a:spcPts val="0"/>
              </a:spcBef>
            </a:pPr>
            <a:r>
              <a:rPr lang="en-US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which war against the soul;” </a:t>
            </a:r>
          </a:p>
          <a:p>
            <a:pPr>
              <a:spcBef>
                <a:spcPts val="0"/>
              </a:spcBef>
            </a:pP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797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A4EE65-3F2A-0225-B771-0BCF102B5745}"/>
              </a:ext>
            </a:extLst>
          </p:cNvPr>
          <p:cNvSpPr txBox="1"/>
          <p:nvPr/>
        </p:nvSpPr>
        <p:spPr>
          <a:xfrm>
            <a:off x="5562600" y="3124200"/>
            <a:ext cx="628310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into his </a:t>
            </a:r>
            <a:r>
              <a:rPr kumimoji="0" lang="en-US" sz="4400" b="1" i="1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marvellous</a:t>
            </a:r>
            <a:r>
              <a:rPr kumimoji="0" lang="en-US" sz="4400" b="1" i="1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light:</a:t>
            </a:r>
          </a:p>
        </p:txBody>
      </p:sp>
    </p:spTree>
    <p:extLst>
      <p:ext uri="{BB962C8B-B14F-4D97-AF65-F5344CB8AC3E}">
        <p14:creationId xmlns:p14="http://schemas.microsoft.com/office/powerpoint/2010/main" val="2674321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43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sym typeface="Gill Sans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1148</TotalTime>
  <Words>2078</Words>
  <Application>Microsoft Office PowerPoint</Application>
  <PresentationFormat>Widescreen</PresentationFormat>
  <Paragraphs>229</Paragraphs>
  <Slides>29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42" baseType="lpstr">
      <vt:lpstr>Arial</vt:lpstr>
      <vt:lpstr>Arial Black</vt:lpstr>
      <vt:lpstr>Calibri</vt:lpstr>
      <vt:lpstr>Calibri Light</vt:lpstr>
      <vt:lpstr>Georgia</vt:lpstr>
      <vt:lpstr>Merriweather</vt:lpstr>
      <vt:lpstr>Times New Roman</vt:lpstr>
      <vt:lpstr>Wingdings</vt:lpstr>
      <vt:lpstr>Office Theme</vt:lpstr>
      <vt:lpstr>2_Default Design</vt:lpstr>
      <vt:lpstr>Office Theme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Visual Impact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Linda</dc:creator>
  <cp:lastModifiedBy>Keith Peters</cp:lastModifiedBy>
  <cp:revision>55</cp:revision>
  <dcterms:created xsi:type="dcterms:W3CDTF">2011-08-02T06:30:26Z</dcterms:created>
  <dcterms:modified xsi:type="dcterms:W3CDTF">2023-02-05T14:08:26Z</dcterms:modified>
</cp:coreProperties>
</file>