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9" r:id="rId1"/>
    <p:sldMasterId id="2147483721" r:id="rId2"/>
    <p:sldMasterId id="2147483648" r:id="rId3"/>
    <p:sldMasterId id="2147483745" r:id="rId4"/>
    <p:sldMasterId id="2147483747" r:id="rId5"/>
    <p:sldMasterId id="2147483749" r:id="rId6"/>
    <p:sldMasterId id="2147483753" r:id="rId7"/>
  </p:sldMasterIdLst>
  <p:notesMasterIdLst>
    <p:notesMasterId r:id="rId39"/>
  </p:notesMasterIdLst>
  <p:sldIdLst>
    <p:sldId id="343" r:id="rId8"/>
    <p:sldId id="311" r:id="rId9"/>
    <p:sldId id="304" r:id="rId10"/>
    <p:sldId id="305" r:id="rId11"/>
    <p:sldId id="307" r:id="rId12"/>
    <p:sldId id="306" r:id="rId13"/>
    <p:sldId id="259" r:id="rId14"/>
    <p:sldId id="267" r:id="rId15"/>
    <p:sldId id="308" r:id="rId16"/>
    <p:sldId id="313" r:id="rId17"/>
    <p:sldId id="322" r:id="rId18"/>
    <p:sldId id="318" r:id="rId19"/>
    <p:sldId id="323" r:id="rId20"/>
    <p:sldId id="321" r:id="rId21"/>
    <p:sldId id="324" r:id="rId22"/>
    <p:sldId id="326" r:id="rId23"/>
    <p:sldId id="327" r:id="rId24"/>
    <p:sldId id="328" r:id="rId25"/>
    <p:sldId id="329" r:id="rId26"/>
    <p:sldId id="334" r:id="rId27"/>
    <p:sldId id="335" r:id="rId28"/>
    <p:sldId id="330" r:id="rId29"/>
    <p:sldId id="336" r:id="rId30"/>
    <p:sldId id="317" r:id="rId31"/>
    <p:sldId id="316" r:id="rId32"/>
    <p:sldId id="338" r:id="rId33"/>
    <p:sldId id="341" r:id="rId34"/>
    <p:sldId id="339" r:id="rId35"/>
    <p:sldId id="340" r:id="rId36"/>
    <p:sldId id="342" r:id="rId37"/>
    <p:sldId id="337" r:id="rId38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Arial" panose="020B0604020202020204" pitchFamily="34" charset="0"/>
        <a:ea typeface="ヒラギノ角ゴ Pro W3" pitchFamily="96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75" d="100"/>
          <a:sy n="75" d="100"/>
        </p:scale>
        <p:origin x="702" y="60"/>
      </p:cViewPr>
      <p:guideLst>
        <p:guide orient="horz" pos="3072"/>
        <p:guide pos="54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6878-1E47-4CC9-BDEA-13381DFA2EF2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7D13-C20F-4DA6-BD5B-5B74C0557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7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8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2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3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7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1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9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5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5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46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70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68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5625-E682-E530-4697-98926086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5E74-B4E7-49FC-A76B-6AA856F8C95C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21BF-A529-B3F7-F90C-AFD44ADB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5760-847A-09CA-E12A-0A247D43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4B3E-4F9E-43AD-AAB2-7DEDBF6AB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3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5625-E682-E530-4697-98926086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5E74-B4E7-49FC-A76B-6AA856F8C95C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21BF-A529-B3F7-F90C-AFD44ADB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5760-847A-09CA-E12A-0A247D43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4B3E-4F9E-43AD-AAB2-7DEDBF6AB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39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5625-E682-E530-4697-98926086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5E74-B4E7-49FC-A76B-6AA856F8C95C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21BF-A529-B3F7-F90C-AFD44ADB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5760-847A-09CA-E12A-0A247D43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4B3E-4F9E-43AD-AAB2-7DEDBF6AB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39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5625-E682-E530-4697-98926086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5E74-B4E7-49FC-A76B-6AA856F8C95C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21BF-A529-B3F7-F90C-AFD44ADB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45760-847A-09CA-E12A-0A247D43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E4B3E-4F9E-43AD-AAB2-7DEDBF6AB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03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6FE-B2FE-4DA8-AB32-C69A727F5FC7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5A5-FF01-43E6-BF41-FDB0FCF0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1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4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0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5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0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0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5D74FF-F991-8046-849A-8725CB1453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D4FD81-B4CC-8CE4-328A-27A05872A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7013" y="2275841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56E9-0981-EC27-0CFA-6857352D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4E64B-8B67-4A56-8A03-D409FC24A8AD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0961-A1DE-05DD-2C0A-E6CD5671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73D-EAB0-2213-3A5E-ACE73A76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2DCF0-1631-4FBA-8EDE-FE246FAD1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5D74FF-F991-8046-849A-8725CB1453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D4FD81-B4CC-8CE4-328A-27A05872A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7013" y="2275841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56E9-0981-EC27-0CFA-6857352D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4E64B-8B67-4A56-8A03-D409FC24A8AD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0961-A1DE-05DD-2C0A-E6CD5671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73D-EAB0-2213-3A5E-ACE73A76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2DCF0-1631-4FBA-8EDE-FE246FAD1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5D74FF-F991-8046-849A-8725CB1453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D4FD81-B4CC-8CE4-328A-27A05872A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7013" y="2275841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56E9-0981-EC27-0CFA-6857352D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4E64B-8B67-4A56-8A03-D409FC24A8AD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0961-A1DE-05DD-2C0A-E6CD5671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73D-EAB0-2213-3A5E-ACE73A76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2DCF0-1631-4FBA-8EDE-FE246FAD1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5D74FF-F991-8046-849A-8725CB1453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D4FD81-B4CC-8CE4-328A-27A05872A3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7013" y="2275841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456E9-0981-EC27-0CFA-6857352D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94E64B-8B67-4A56-8A03-D409FC24A8AD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E0961-A1DE-05DD-2C0A-E6CD56718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273D-EAB0-2213-3A5E-ACE73A76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7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2DCF0-1631-4FBA-8EDE-FE246FAD1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013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56C6C-4F88-4C56-B76B-190973B5BC6D}" type="datetimeFigureOut">
              <a:rPr lang="en-US"/>
              <a:pPr>
                <a:defRPr/>
              </a:pPr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590" y="9040144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189" y="9040144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7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0D3D-0C6C-4EDD-9D55-AF95E00E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167" y="0"/>
            <a:ext cx="17335927" cy="975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appy New Year Wishes For Family _ New Year Messages And Greeetings -  TheSite.org">
            <a:extLst>
              <a:ext uri="{FF2B5EF4-FFF2-40B4-BE49-F238E27FC236}">
                <a16:creationId xmlns:a16="http://schemas.microsoft.com/office/drawing/2014/main" id="{1F6AF49A-F0C0-E2A0-B70E-1F42922556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r="3167" b="1"/>
          <a:stretch/>
        </p:blipFill>
        <p:spPr bwMode="auto">
          <a:xfrm>
            <a:off x="20" y="1823"/>
            <a:ext cx="17340242" cy="975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" y="2136358"/>
            <a:ext cx="13258800" cy="7312442"/>
          </a:xfrm>
          <a:solidFill>
            <a:schemeClr val="tx1">
              <a:alpha val="97000"/>
            </a:schemeClr>
          </a:solidFill>
        </p:spPr>
        <p:txBody>
          <a:bodyPr rtlCol="0">
            <a:normAutofit fontScale="925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Biblical Principles act as both a map and a compass to guide us when the paths and choices are confusing.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16:11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the path of life: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thy presence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pânîym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face)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fulness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śōbaʿ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satisfaction)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joy;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thy right hand there are pleasures 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nāʿîm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delights) 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evermore.” 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nēs</a:t>
            </a: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̣’aḥ: perpetual confidence, goal)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nāṣah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̣’: the bright object at a distance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travelled towards.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3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0113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What “Principles” guide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(and guard)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your journey?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483C2F3-BC6D-5CFE-18AE-B7A02F05AD6C}"/>
              </a:ext>
            </a:extLst>
          </p:cNvPr>
          <p:cNvSpPr/>
          <p:nvPr/>
        </p:nvSpPr>
        <p:spPr>
          <a:xfrm>
            <a:off x="7603331" y="4953000"/>
            <a:ext cx="1600200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0113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What “Principles” guide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(and guard)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your journey?</a:t>
            </a:r>
          </a:p>
        </p:txBody>
      </p:sp>
      <p:pic>
        <p:nvPicPr>
          <p:cNvPr id="1026" name="Picture 2" descr="But the path of the just is as the shining light, that shineth more and ...">
            <a:extLst>
              <a:ext uri="{FF2B5EF4-FFF2-40B4-BE49-F238E27FC236}">
                <a16:creationId xmlns:a16="http://schemas.microsoft.com/office/drawing/2014/main" id="{CBFC035D-06CE-26A2-BB89-8163130B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2153772"/>
            <a:ext cx="13487400" cy="73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28843A-1B7F-747E-2973-5C8A0F9D6268}"/>
              </a:ext>
            </a:extLst>
          </p:cNvPr>
          <p:cNvSpPr txBox="1"/>
          <p:nvPr/>
        </p:nvSpPr>
        <p:spPr>
          <a:xfrm>
            <a:off x="-29732" y="3733800"/>
            <a:ext cx="6353969" cy="4681282"/>
          </a:xfrm>
          <a:prstGeom prst="rect">
            <a:avLst/>
          </a:prstGeom>
          <a:solidFill>
            <a:schemeClr val="tx1"/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4:18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path of the just is as the shining light,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shineth more and more unto the perfect day.” </a:t>
            </a:r>
            <a:endParaRPr kumimoji="0" lang="en-US" sz="39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6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82000"/>
            </a:schemeClr>
          </a:solidFill>
        </p:spPr>
        <p:txBody>
          <a:bodyPr rtlCol="0">
            <a:normAutofit fontScale="85000"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</a:t>
            </a:r>
            <a:r>
              <a:rPr lang="en-US" sz="7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7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The </a:t>
            </a:r>
            <a:r>
              <a:rPr lang="en-US" sz="71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7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Wisdom. Vs 5 </a:t>
            </a:r>
            <a:endParaRPr lang="en-US" sz="7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wisdom, </a:t>
            </a: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57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ḥokmâ</a:t>
            </a:r>
            <a:r>
              <a:rPr kumimoji="0" lang="en-US" sz="5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life skills)  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understanding: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bînâ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to distinguish, perceive)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5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“Get” </a:t>
            </a: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qānâ</a:t>
            </a: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 means to procure by purchase!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Is. 55:1,2; Rev. 3:18)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 it not; </a:t>
            </a: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nēs</a:t>
            </a:r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̣’aḥ: to mislay, be oblivious of)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words of my mouth.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7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Nāṭâ</a:t>
            </a:r>
            <a:r>
              <a:rPr lang="en-US" sz="5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stretch out or bend away, pervert)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409846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78000"/>
            </a:schemeClr>
          </a:solidFill>
        </p:spPr>
        <p:txBody>
          <a:bodyPr rtlCol="0"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Wisdom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Vs 6 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“Forsake her not,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ʿāzab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relinquish, refuse)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she shall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 thee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shāmar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hedge, protect)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her, and she shall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thee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nāṣar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guard)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12488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The </a:t>
            </a:r>
            <a:r>
              <a:rPr 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Wisdom. Vs 7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“Wisdom is the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thing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Rēʾshît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 the first, in place, time, order or rank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get wisdom: and with all thy getting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understanding.”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bînâ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from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bîn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perception, ability to distinguish/discern)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13976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78000"/>
            </a:schemeClr>
          </a:solidFill>
        </p:spPr>
        <p:txBody>
          <a:bodyPr rtlCol="0">
            <a:normAutofit fontScale="92500"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5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Wisdom. 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8,9 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“Exalt her, and she shall promote thee: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shall bring thee to honor,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thou dost embrace her.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shall give to thine head an </a:t>
            </a:r>
            <a:r>
              <a:rPr lang="en-US" sz="5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ornament of grace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ḥēn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favor, graciousness)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crown of glory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she deliver to thee.”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Tiphʾârâh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majesty, bravery, beauty)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2 Tim. 4:8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32950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5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Wisdom. 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Hear, O my son, and receive my sayings;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years of thy life shall be many. 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 have taught thee in the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of wisdom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led thee in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paths.” 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yōsher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from Yashar: prosperous)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28484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5658514" cy="7248942"/>
          </a:xfrm>
          <a:solidFill>
            <a:schemeClr val="tx1">
              <a:alpha val="74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E. 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5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Peace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Wisdom. 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thou </a:t>
            </a:r>
            <a:r>
              <a:rPr lang="en-US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goest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thy steps shall not be straitened;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yāṣar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vexed, distressed)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thou </a:t>
            </a:r>
            <a:r>
              <a:rPr lang="en-US" sz="7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runnest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not stumble.”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endParaRPr 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165042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020800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0" indent="-1143000" fontAlgn="auto">
              <a:spcAft>
                <a:spcPts val="0"/>
              </a:spcAft>
              <a:buAutoNum type="arabicPeriod"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Wisdom 4:1-13; 18-27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F.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65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65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Wisdom. 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“Take 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 hold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ḥāzaq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strengthen, </a:t>
            </a: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fortify).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instruction;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Mûsār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reproof,  correction)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her not go: keep her;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natsar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protect) </a:t>
            </a:r>
          </a:p>
          <a:p>
            <a:pPr marL="0" lvl="0" indent="0" algn="ctr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she is thy life.”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ḥay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strength, vitality)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6087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744114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Path of Wickedness. 4:14-17,24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It’s a </a:t>
            </a:r>
            <a:r>
              <a:rPr lang="en-US" sz="5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path.  </a:t>
            </a: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“Enter not into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ʾōrah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̣’: well traveled road)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wicked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rāshāʿ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condemned)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1) Jesus called it the “broad way” in Mt. 7:13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Eury’chōros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spacious)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many there be which go in thereat”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 It has to be “broad” because we’re all naturally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“condemned”.  (Ro. 3:10,23; Jn 3:18)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Proverbs 4 contrasts the two basic “paths” available to each of us.</a:t>
            </a:r>
          </a:p>
        </p:txBody>
      </p:sp>
    </p:spTree>
    <p:extLst>
      <p:ext uri="{BB962C8B-B14F-4D97-AF65-F5344CB8AC3E}">
        <p14:creationId xmlns:p14="http://schemas.microsoft.com/office/powerpoint/2010/main" val="26985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135731" y="152400"/>
            <a:ext cx="17068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face a New Year with </a:t>
            </a: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hope &amp; discouragement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50 New Year's Resolution Ideas • Half Crazy Mama">
            <a:extLst>
              <a:ext uri="{FF2B5EF4-FFF2-40B4-BE49-F238E27FC236}">
                <a16:creationId xmlns:a16="http://schemas.microsoft.com/office/drawing/2014/main" id="{FAB774EF-09BC-2D1E-F7BF-2260E5E2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777474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ace You Make Robert Downey Jr Meme - Imgflip">
            <a:extLst>
              <a:ext uri="{FF2B5EF4-FFF2-40B4-BE49-F238E27FC236}">
                <a16:creationId xmlns:a16="http://schemas.microsoft.com/office/drawing/2014/main" id="{B9190822-6AEF-3636-AA52-7E9347284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"/>
          <a:stretch/>
        </p:blipFill>
        <p:spPr bwMode="auto">
          <a:xfrm>
            <a:off x="10326766" y="2209800"/>
            <a:ext cx="6908993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31" y="2057400"/>
            <a:ext cx="16649114" cy="7477542"/>
          </a:xfrm>
          <a:solidFill>
            <a:schemeClr val="tx1">
              <a:alpha val="78000"/>
            </a:schemeClr>
          </a:solidFill>
        </p:spPr>
        <p:txBody>
          <a:bodyPr rtlCol="0">
            <a:normAutofit fontScale="92500"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It’s a Poison (</a:t>
            </a: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Destructive)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Path.  14  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go not in the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way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derek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course of life, mode of action)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mischief, misery)  </a:t>
            </a:r>
          </a:p>
          <a:p>
            <a:pPr marL="0" lvl="0" indent="0" fontAlgn="auto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14:12; 16:25  </a:t>
            </a:r>
            <a:r>
              <a:rPr lang="en-US" sz="5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a way which seems right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(Yashar’: straight) </a:t>
            </a:r>
            <a:r>
              <a:rPr lang="en-US" sz="5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unto a man,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but the end thereof are the ways of death.”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mā’wet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death, ruin)</a:t>
            </a:r>
          </a:p>
          <a:p>
            <a:pPr marL="0" lvl="0" indent="0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Broad Way that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“leads to destruction”  </a:t>
            </a:r>
            <a:r>
              <a:rPr lang="en-US" sz="39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7:13</a:t>
            </a:r>
          </a:p>
          <a:p>
            <a:pPr marL="0" lvl="0" indent="0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Apō’leia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ruin, waste;  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appol’ymi</a:t>
            </a: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destroy fully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2345531" y="0"/>
            <a:ext cx="1531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The Path of Wickedness. 4:14-17,24</a:t>
            </a:r>
          </a:p>
        </p:txBody>
      </p:sp>
    </p:spTree>
    <p:extLst>
      <p:ext uri="{BB962C8B-B14F-4D97-AF65-F5344CB8AC3E}">
        <p14:creationId xmlns:p14="http://schemas.microsoft.com/office/powerpoint/2010/main" val="29265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" y="1828800"/>
            <a:ext cx="16649114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It’s a Poison (</a:t>
            </a:r>
            <a:r>
              <a:rPr lang="en-US" sz="5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Destructive)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Path. Vs 16,17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they sleep not, except they have done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mischief;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rāʿaʿ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spoil or break, vex)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sleep is taken away,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they cause some 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fall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kāshal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waver, stumble)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they eat the bread of wickedness, </a:t>
            </a: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drink the wine of violence.”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2345531" y="0"/>
            <a:ext cx="1531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The Path of Wickedness. 4:14-17,24</a:t>
            </a:r>
          </a:p>
        </p:txBody>
      </p:sp>
    </p:spTree>
    <p:extLst>
      <p:ext uri="{BB962C8B-B14F-4D97-AF65-F5344CB8AC3E}">
        <p14:creationId xmlns:p14="http://schemas.microsoft.com/office/powerpoint/2010/main" val="3099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2123658"/>
            <a:ext cx="14286914" cy="4658142"/>
          </a:xfrm>
          <a:solidFill>
            <a:schemeClr val="tx1">
              <a:alpha val="78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It’s a pretentious (</a:t>
            </a:r>
            <a:r>
              <a:rPr lang="en-US" sz="5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deceitful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path. 24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“Put away from thee a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froward mouth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Iqqeshût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distorted, false)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perverse lips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far from thee.”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Lāzût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twisted, turned aside, to depart)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31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The Path of Wickedness. 4:14-17,24</a:t>
            </a:r>
          </a:p>
        </p:txBody>
      </p:sp>
    </p:spTree>
    <p:extLst>
      <p:ext uri="{BB962C8B-B14F-4D97-AF65-F5344CB8AC3E}">
        <p14:creationId xmlns:p14="http://schemas.microsoft.com/office/powerpoint/2010/main" val="284544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5909131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It’s a </a:t>
            </a:r>
            <a:r>
              <a:rPr lang="en-US" sz="5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Path  4:19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“The way of the wicked is as darkness: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5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apēlâ</a:t>
            </a:r>
            <a:r>
              <a:rPr lang="en-US" sz="5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gloomy, dark, concealed)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they </a:t>
            </a:r>
            <a:r>
              <a:rPr lang="en-US" sz="5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not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(yada’: recognize, understand)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at what they stumble.”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kashal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fall, be overthrown) </a:t>
            </a:r>
            <a:endParaRPr lang="en-US" sz="5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2345531" y="130076"/>
            <a:ext cx="15316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The Path of Wickedness. 4:14-17,24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C88F0-FE1F-3565-0B26-BB0C083C9AF1}"/>
              </a:ext>
            </a:extLst>
          </p:cNvPr>
          <p:cNvSpPr txBox="1"/>
          <p:nvPr/>
        </p:nvSpPr>
        <p:spPr>
          <a:xfrm>
            <a:off x="296465" y="7467600"/>
            <a:ext cx="1531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“but the path of the just is as the shining light, that shineth more and more unto the perfect day.” </a:t>
            </a:r>
          </a:p>
        </p:txBody>
      </p:sp>
    </p:spTree>
    <p:extLst>
      <p:ext uri="{BB962C8B-B14F-4D97-AF65-F5344CB8AC3E}">
        <p14:creationId xmlns:p14="http://schemas.microsoft.com/office/powerpoint/2010/main" val="19704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1676400"/>
            <a:ext cx="14020800" cy="7924800"/>
          </a:xfrm>
          <a:solidFill>
            <a:schemeClr val="tx1">
              <a:alpha val="82000"/>
            </a:schemeClr>
          </a:solidFill>
        </p:spPr>
        <p:txBody>
          <a:bodyPr rtlCol="0">
            <a:normAutofit fontScale="92500"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son, </a:t>
            </a: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my words;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incline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thine ears…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5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Let them not depart from thine eyes;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them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midst of thine heart.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5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they are life unto those that find them, 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6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6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Keep thy heart with all diligence;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out of it are the issues of life.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5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 fontAlgn="auto">
              <a:spcAft>
                <a:spcPts val="0"/>
              </a:spcAft>
              <a:buAutoNum type="arabicPlain" startAt="23"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011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Conclusion  Pr. 4:20-27</a:t>
            </a:r>
          </a:p>
        </p:txBody>
      </p:sp>
    </p:spTree>
    <p:extLst>
      <p:ext uri="{BB962C8B-B14F-4D97-AF65-F5344CB8AC3E}">
        <p14:creationId xmlns:p14="http://schemas.microsoft.com/office/powerpoint/2010/main" val="359419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6213932" cy="7772400"/>
          </a:xfrm>
          <a:solidFill>
            <a:schemeClr val="tx1">
              <a:alpha val="74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800" baseline="30000" dirty="0">
                <a:solidFill>
                  <a:schemeClr val="bg1"/>
                </a:solidFill>
              </a:rPr>
              <a:t>24 </a:t>
            </a:r>
            <a:r>
              <a:rPr lang="en-US" sz="4800" dirty="0">
                <a:solidFill>
                  <a:schemeClr val="bg1"/>
                </a:solidFill>
              </a:rPr>
              <a:t> </a:t>
            </a:r>
            <a:r>
              <a:rPr lang="en-US" sz="5200" dirty="0">
                <a:solidFill>
                  <a:srgbClr val="FFFF00"/>
                </a:solidFill>
              </a:rPr>
              <a:t>”</a:t>
            </a:r>
            <a:r>
              <a:rPr lang="en-US" sz="5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away </a:t>
            </a: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thee a froward mouth,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5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perverse lips put far from thee.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800" dirty="0">
                <a:solidFill>
                  <a:schemeClr val="bg1"/>
                </a:solidFill>
              </a:rPr>
              <a:t>25</a:t>
            </a:r>
            <a:r>
              <a:rPr lang="en-US" sz="4800" dirty="0">
                <a:solidFill>
                  <a:srgbClr val="FFFF00"/>
                </a:solidFill>
              </a:rPr>
              <a:t> 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thine eyes look right on,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let thine eyelids look straight before thee.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Ponder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palas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prepare, weigh)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 of thy feet,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all thy ways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der’ek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course of life)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established.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kûn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prepared, confirmed)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not to the right hand nor to the left: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thy foot from evil.”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-17417"/>
            <a:ext cx="15011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Conclusion: Pr. 4:24-27</a:t>
            </a:r>
          </a:p>
        </p:txBody>
      </p:sp>
    </p:spTree>
    <p:extLst>
      <p:ext uri="{BB962C8B-B14F-4D97-AF65-F5344CB8AC3E}">
        <p14:creationId xmlns:p14="http://schemas.microsoft.com/office/powerpoint/2010/main" val="236315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AD6CEC-A2F5-FEA9-D5FB-440FB3A04294}"/>
              </a:ext>
            </a:extLst>
          </p:cNvPr>
          <p:cNvSpPr txBox="1"/>
          <p:nvPr/>
        </p:nvSpPr>
        <p:spPr>
          <a:xfrm>
            <a:off x="5164931" y="4250555"/>
            <a:ext cx="11458303" cy="550304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In that I command thee this day to love the </a:t>
            </a:r>
            <a:r>
              <a:rPr kumimoji="0" lang="en-US" sz="4800" b="1" i="1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thy God, to walk in his ways,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to keep his commandments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his statutes and his judgments,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thou mayest live and multiply: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</a:t>
            </a:r>
            <a:r>
              <a:rPr kumimoji="0" lang="en-US" sz="4800" b="1" i="1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thy God shall bless thee in the land whither thou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goest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possess it.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C01F-0215-CF0E-4E2C-FB7BC5EA1E1F}"/>
              </a:ext>
            </a:extLst>
          </p:cNvPr>
          <p:cNvSpPr txBox="1"/>
          <p:nvPr/>
        </p:nvSpPr>
        <p:spPr>
          <a:xfrm>
            <a:off x="161695" y="0"/>
            <a:ext cx="17016871" cy="433965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pitchFamily="96" charset="-128"/>
                <a:cs typeface="Times New Roman" panose="02020603050405020304" pitchFamily="18" charset="0"/>
                <a:sym typeface="Arial" panose="020B0604020202020204" pitchFamily="34" charset="0"/>
              </a:rPr>
              <a:t>In  Deut. 30:15-18 prepares the people to enter the promised land.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See, I have set before thee this day life and good,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death and evil; </a:t>
            </a:r>
            <a:endParaRPr lang="en-US" sz="3600" dirty="0"/>
          </a:p>
        </p:txBody>
      </p:sp>
      <p:pic>
        <p:nvPicPr>
          <p:cNvPr id="8" name="Picture 2" descr="No, Not, Never">
            <a:extLst>
              <a:ext uri="{FF2B5EF4-FFF2-40B4-BE49-F238E27FC236}">
                <a16:creationId xmlns:a16="http://schemas.microsoft.com/office/drawing/2014/main" id="{9C1EEB6E-4D6D-45E4-162D-FC1C1DDE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4" y="3453792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" y="1600200"/>
            <a:ext cx="16953914" cy="8534400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sz="3200" baseline="30000" dirty="0">
                <a:solidFill>
                  <a:srgbClr val="FFFF00"/>
                </a:solidFill>
              </a:rPr>
              <a:t> </a:t>
            </a:r>
            <a:r>
              <a:rPr lang="en-US" sz="4800" b="1" i="1" dirty="0">
                <a:solidFill>
                  <a:srgbClr val="FFFF00"/>
                </a:solidFill>
              </a:rPr>
              <a:t> </a:t>
            </a:r>
            <a:r>
              <a:rPr lang="en-US" sz="48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But if thine heart turn away, so that thou wilt not hear,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shalt be drawn away, and worship other gods, and serve them;</a:t>
            </a:r>
          </a:p>
          <a:p>
            <a:pPr marL="0" indent="0" algn="ctr">
              <a:spcBef>
                <a:spcPts val="1200"/>
              </a:spcBef>
              <a:buNone/>
            </a:pP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011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Application:  Deut. 30:15-18</a:t>
            </a:r>
          </a:p>
        </p:txBody>
      </p:sp>
      <p:pic>
        <p:nvPicPr>
          <p:cNvPr id="2" name="Picture 2" descr="No, Not, Never">
            <a:extLst>
              <a:ext uri="{FF2B5EF4-FFF2-40B4-BE49-F238E27FC236}">
                <a16:creationId xmlns:a16="http://schemas.microsoft.com/office/drawing/2014/main" id="{E236B3D6-F7B5-955E-B1BB-9BCF91A5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" y="3505200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811D9-0C2A-3AAB-7180-2FBA47CB720E}"/>
              </a:ext>
            </a:extLst>
          </p:cNvPr>
          <p:cNvSpPr txBox="1"/>
          <p:nvPr/>
        </p:nvSpPr>
        <p:spPr>
          <a:xfrm>
            <a:off x="4402931" y="3505200"/>
            <a:ext cx="10796111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5400" b="1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</a:t>
            </a:r>
            <a:r>
              <a:rPr kumimoji="0" lang="en-US" sz="54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I denounce unto you this day,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ye shall surely perish,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that ye shall not prolong your days upon the land…”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96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31" y="1508795"/>
            <a:ext cx="16687799" cy="8105775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>
              <a:buNone/>
            </a:pPr>
            <a:r>
              <a:rPr lang="en-US" sz="5400" baseline="30000" dirty="0">
                <a:solidFill>
                  <a:schemeClr val="bg1"/>
                </a:solidFill>
              </a:rPr>
              <a:t>19</a:t>
            </a:r>
            <a:r>
              <a:rPr lang="en-US" sz="4400" baseline="30000" dirty="0">
                <a:solidFill>
                  <a:srgbClr val="FFFF00"/>
                </a:solidFill>
              </a:rPr>
              <a:t>   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call heaven and earth to record this day against you,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have set before you life and death, blessing and cursing: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choose life</a:t>
            </a:r>
            <a:r>
              <a:rPr lang="en-US" sz="8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both thou and thy seed may live: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CECF9-5CD1-60CC-BCC1-2B0529F7D71F}"/>
              </a:ext>
            </a:extLst>
          </p:cNvPr>
          <p:cNvSpPr txBox="1"/>
          <p:nvPr/>
        </p:nvSpPr>
        <p:spPr>
          <a:xfrm>
            <a:off x="1888331" y="0"/>
            <a:ext cx="150113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Deut. 30:19-20</a:t>
            </a:r>
          </a:p>
        </p:txBody>
      </p:sp>
      <p:pic>
        <p:nvPicPr>
          <p:cNvPr id="2" name="Picture 2" descr="No, Not, Never">
            <a:extLst>
              <a:ext uri="{FF2B5EF4-FFF2-40B4-BE49-F238E27FC236}">
                <a16:creationId xmlns:a16="http://schemas.microsoft.com/office/drawing/2014/main" id="{F3D94565-A898-27B7-C192-4C389B94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" y="4572000"/>
            <a:ext cx="39628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38B020-9AC9-1109-2AB0-D7ED1A2BFBF3}"/>
              </a:ext>
            </a:extLst>
          </p:cNvPr>
          <p:cNvSpPr txBox="1"/>
          <p:nvPr/>
        </p:nvSpPr>
        <p:spPr>
          <a:xfrm>
            <a:off x="4174731" y="5422653"/>
            <a:ext cx="12926727" cy="419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That thou mayest love the </a:t>
            </a:r>
            <a:r>
              <a:rPr kumimoji="0" lang="en-US" sz="4800" b="1" i="1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thy God, …obey his voice, and …cleave unto him: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he is thy life, and the length of thy days: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thou mayest dwell in the land which the </a:t>
            </a:r>
            <a:r>
              <a:rPr kumimoji="0" lang="en-US" sz="4800" b="1" i="1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sware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unto thy fathers…”</a:t>
            </a:r>
          </a:p>
        </p:txBody>
      </p:sp>
    </p:spTree>
    <p:extLst>
      <p:ext uri="{BB962C8B-B14F-4D97-AF65-F5344CB8AC3E}">
        <p14:creationId xmlns:p14="http://schemas.microsoft.com/office/powerpoint/2010/main" val="21901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31" y="2138303"/>
            <a:ext cx="17204532" cy="7477542"/>
          </a:xfrm>
          <a:solidFill>
            <a:schemeClr val="tx1">
              <a:alpha val="7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“I have appeared unto thee for this purpose,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thee a minister and a witness of these things which thou hast seen, 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open their eyes, and to turn them from darkness to light,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from the power of Satan unto God,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may receive forgiveness of sins,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inheritance among them which are sanctified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faith that is in me.”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57E98-9184-8B6D-0966-8599457E4147}"/>
              </a:ext>
            </a:extLst>
          </p:cNvPr>
          <p:cNvSpPr txBox="1"/>
          <p:nvPr/>
        </p:nvSpPr>
        <p:spPr>
          <a:xfrm>
            <a:off x="135731" y="76200"/>
            <a:ext cx="16992600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Damascus Road Christ intersected Saul and set him on a new path. Acts 26:16, 18</a:t>
            </a:r>
          </a:p>
        </p:txBody>
      </p:sp>
    </p:spTree>
    <p:extLst>
      <p:ext uri="{BB962C8B-B14F-4D97-AF65-F5344CB8AC3E}">
        <p14:creationId xmlns:p14="http://schemas.microsoft.com/office/powerpoint/2010/main" val="18010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135731" y="152400"/>
            <a:ext cx="17068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are looking for some new trick or idea that will make lasting change easy and painless.  </a:t>
            </a:r>
          </a:p>
        </p:txBody>
      </p:sp>
      <p:pic>
        <p:nvPicPr>
          <p:cNvPr id="4098" name="Picture 2" descr="New Year's Resolutions: How Cats Help You Keep Them - Fully Feline">
            <a:extLst>
              <a:ext uri="{FF2B5EF4-FFF2-40B4-BE49-F238E27FC236}">
                <a16:creationId xmlns:a16="http://schemas.microsoft.com/office/drawing/2014/main" id="{EB705117-CA8A-4CCB-3B46-4835C04F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1778000"/>
            <a:ext cx="52324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7F1D1-E1C4-0975-0238-A86E54859AD1}"/>
              </a:ext>
            </a:extLst>
          </p:cNvPr>
          <p:cNvSpPr txBox="1"/>
          <p:nvPr/>
        </p:nvSpPr>
        <p:spPr>
          <a:xfrm>
            <a:off x="5850731" y="1894026"/>
            <a:ext cx="11353800" cy="707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96" charset="-128"/>
                <a:cs typeface="Times New Roman" panose="02020603050405020304" pitchFamily="18" charset="0"/>
                <a:sym typeface="Arial" panose="020B0604020202020204" pitchFamily="34" charset="0"/>
              </a:rPr>
              <a:t>This shallow approach to change can be seen everywhere from lottery tickets to weight loss pills. 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96" charset="-128"/>
                <a:cs typeface="Times New Roman" panose="02020603050405020304" pitchFamily="18" charset="0"/>
                <a:sym typeface="Arial" panose="020B0604020202020204" pitchFamily="34" charset="0"/>
              </a:rPr>
              <a:t>Some have found a way to profit by keeping the status quo.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ヒラギノ角ゴ Pro W3" pitchFamily="96" charset="-128"/>
                <a:cs typeface="Times New Roman" panose="02020603050405020304" pitchFamily="18" charset="0"/>
                <a:sym typeface="Arial" panose="020B0604020202020204" pitchFamily="34" charset="0"/>
              </a:rPr>
              <a:t>despair.com produces calendars to mock those who try to challenge the status quo. </a:t>
            </a:r>
          </a:p>
        </p:txBody>
      </p:sp>
    </p:spTree>
    <p:extLst>
      <p:ext uri="{BB962C8B-B14F-4D97-AF65-F5344CB8AC3E}">
        <p14:creationId xmlns:p14="http://schemas.microsoft.com/office/powerpoint/2010/main" val="12327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2131" y="2438400"/>
            <a:ext cx="8001000" cy="3352800"/>
          </a:xfrm>
          <a:solidFill>
            <a:schemeClr val="tx1">
              <a:alpha val="66000"/>
            </a:schemeClr>
          </a:solidFill>
        </p:spPr>
        <p:txBody>
          <a:bodyPr rtlCol="0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65023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30046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9506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6009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25114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90137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55160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5201839" algn="l" defTabSz="130046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was not disobedient unto the heavenly vision:”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uesday: Before Agrippa | Sabbath School Net">
            <a:extLst>
              <a:ext uri="{FF2B5EF4-FFF2-40B4-BE49-F238E27FC236}">
                <a16:creationId xmlns:a16="http://schemas.microsoft.com/office/drawing/2014/main" id="{DB50665C-DF78-8AB5-D264-8B343DC3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2184"/>
            <a:ext cx="5490809" cy="74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AC4082-3EED-E74A-E3E0-B2E5C308788F}"/>
              </a:ext>
            </a:extLst>
          </p:cNvPr>
          <p:cNvSpPr txBox="1"/>
          <p:nvPr/>
        </p:nvSpPr>
        <p:spPr>
          <a:xfrm>
            <a:off x="2745403" y="457200"/>
            <a:ext cx="14763928" cy="1107996"/>
          </a:xfrm>
          <a:prstGeom prst="rect">
            <a:avLst/>
          </a:prstGeom>
          <a:solidFill>
            <a:schemeClr val="tx1">
              <a:alpha val="6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26:19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“Whereupon, O king Agrippa, </a:t>
            </a:r>
          </a:p>
        </p:txBody>
      </p:sp>
    </p:spTree>
    <p:extLst>
      <p:ext uri="{BB962C8B-B14F-4D97-AF65-F5344CB8AC3E}">
        <p14:creationId xmlns:p14="http://schemas.microsoft.com/office/powerpoint/2010/main" val="41872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57E98-9184-8B6D-0966-8599457E4147}"/>
              </a:ext>
            </a:extLst>
          </p:cNvPr>
          <p:cNvSpPr txBox="1"/>
          <p:nvPr/>
        </p:nvSpPr>
        <p:spPr>
          <a:xfrm>
            <a:off x="135731" y="76200"/>
            <a:ext cx="16992600" cy="225908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 the</a:t>
            </a:r>
            <a:r>
              <a:rPr kumimoji="0" lang="en-US" sz="6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light of Christ intersected your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400" b="1" baseline="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Does</a:t>
            </a:r>
            <a:r>
              <a:rPr lang="en-US" sz="6400" b="1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he have a purpose for you?  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0" name="Picture 6" descr="Lost and Found Painting by Greg Olsen - Fine Art America">
            <a:extLst>
              <a:ext uri="{FF2B5EF4-FFF2-40B4-BE49-F238E27FC236}">
                <a16:creationId xmlns:a16="http://schemas.microsoft.com/office/drawing/2014/main" id="{FEA9D30F-9B1B-CD18-1154-D86E002D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" y="2233618"/>
            <a:ext cx="14171024" cy="75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829676-B438-BAFD-1315-2E865F793501}"/>
              </a:ext>
            </a:extLst>
          </p:cNvPr>
          <p:cNvSpPr txBox="1"/>
          <p:nvPr/>
        </p:nvSpPr>
        <p:spPr>
          <a:xfrm>
            <a:off x="21431" y="7315200"/>
            <a:ext cx="14171024" cy="2529923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being obedient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your heavenly calling?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lieveinyourselfdemotivator.jpg">
            <a:extLst>
              <a:ext uri="{FF2B5EF4-FFF2-40B4-BE49-F238E27FC236}">
                <a16:creationId xmlns:a16="http://schemas.microsoft.com/office/drawing/2014/main" id="{8C208884-3B67-9E93-AFB0-64FF4A5C1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" y="43406"/>
            <a:ext cx="16916400" cy="97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94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5" descr="traditiondemotivator.jpg">
            <a:extLst>
              <a:ext uri="{FF2B5EF4-FFF2-40B4-BE49-F238E27FC236}">
                <a16:creationId xmlns:a16="http://schemas.microsoft.com/office/drawing/2014/main" id="{D9FAC472-3B0C-8497-71AB-55AB7534DD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7340263" cy="9611361"/>
          </a:xfrm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8A252C95-8D7B-0CC5-80F0-57AB73AC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" y="154939"/>
            <a:ext cx="16687799" cy="212365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40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4817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322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9634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870427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4644512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5418597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6192683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Thousands take to the streets of Pamplona for the running of the bulls at Spain's controversial San Fermin festival with seven men left needing hospital treatment.</a:t>
            </a:r>
          </a:p>
        </p:txBody>
      </p:sp>
    </p:spTree>
    <p:extLst>
      <p:ext uri="{BB962C8B-B14F-4D97-AF65-F5344CB8AC3E}">
        <p14:creationId xmlns:p14="http://schemas.microsoft.com/office/powerpoint/2010/main" val="317093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>
            <a:extLst>
              <a:ext uri="{FF2B5EF4-FFF2-40B4-BE49-F238E27FC236}">
                <a16:creationId xmlns:a16="http://schemas.microsoft.com/office/drawing/2014/main" id="{E865E4BE-E67E-5C26-8D98-B282AB68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"/>
            <a:ext cx="17340263" cy="971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89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mage result for i will spue thee out of my mouth">
            <a:extLst>
              <a:ext uri="{FF2B5EF4-FFF2-40B4-BE49-F238E27FC236}">
                <a16:creationId xmlns:a16="http://schemas.microsoft.com/office/drawing/2014/main" id="{6A1B284E-070E-4141-BB58-7F6C17B1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84"/>
            <a:ext cx="17340263" cy="92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D3E1FC6-77DC-1049-F7F6-B70D449E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-76199"/>
            <a:ext cx="17331533" cy="98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7044D-0BD5-E20D-04BD-AE527B797269}"/>
              </a:ext>
            </a:extLst>
          </p:cNvPr>
          <p:cNvSpPr txBox="1"/>
          <p:nvPr/>
        </p:nvSpPr>
        <p:spPr>
          <a:xfrm>
            <a:off x="211931" y="3701871"/>
            <a:ext cx="518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33CC"/>
                </a:solidFill>
                <a:effectLst/>
                <a:latin typeface="Karla" pitchFamily="2" charset="0"/>
              </a:rPr>
              <a:t> </a:t>
            </a:r>
            <a:r>
              <a:rPr lang="en-US" sz="40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 3% write</a:t>
            </a:r>
          </a:p>
          <a:p>
            <a:pPr algn="ctr"/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down their goals.</a:t>
            </a:r>
            <a:endParaRPr 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99058-4E26-4502-EE6A-0CA5E55B6AAB}"/>
              </a:ext>
            </a:extLst>
          </p:cNvPr>
          <p:cNvSpPr txBox="1"/>
          <p:nvPr/>
        </p:nvSpPr>
        <p:spPr>
          <a:xfrm>
            <a:off x="12251531" y="2057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&lt;1 % review the goals regularly</a:t>
            </a:r>
          </a:p>
        </p:txBody>
      </p:sp>
    </p:spTree>
    <p:extLst>
      <p:ext uri="{BB962C8B-B14F-4D97-AF65-F5344CB8AC3E}">
        <p14:creationId xmlns:p14="http://schemas.microsoft.com/office/powerpoint/2010/main" val="40324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3568-F09A-FB07-F509-5968D2EE8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31" y="304801"/>
            <a:ext cx="16764000" cy="3733800"/>
          </a:xfr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40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4817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32225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9634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870427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4644512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5418597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6192683" algn="l" defTabSz="1548171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Maturity and experience teach us that significant and lasting change is painful and requires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Effort,  Energy, and Commitment.</a:t>
            </a: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lasting success, we must weave into the fabric of our being basic principles by which we chose to operate.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DR, Orange Rockets And A Sense of &quot;Since&quot; - Rocketology: NASA's Space ...">
            <a:extLst>
              <a:ext uri="{FF2B5EF4-FFF2-40B4-BE49-F238E27FC236}">
                <a16:creationId xmlns:a16="http://schemas.microsoft.com/office/drawing/2014/main" id="{D56209D4-A299-DB52-71E8-E442DB73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331" y="4267200"/>
            <a:ext cx="630793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850DF-DA8B-7D73-03F9-BE8D2EDFB159}"/>
              </a:ext>
            </a:extLst>
          </p:cNvPr>
          <p:cNvSpPr txBox="1"/>
          <p:nvPr/>
        </p:nvSpPr>
        <p:spPr>
          <a:xfrm>
            <a:off x="288131" y="4706520"/>
            <a:ext cx="10744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our commitment to these principles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enables us to rise above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mediocrity of the mundane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overcome the “gravity” or pull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this world on our lives.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9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1947</Words>
  <Application>Microsoft Office PowerPoint</Application>
  <PresentationFormat>Custom</PresentationFormat>
  <Paragraphs>214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Karla</vt:lpstr>
      <vt:lpstr>Times New Roman</vt:lpstr>
      <vt:lpstr>2_Default Design</vt:lpstr>
      <vt:lpstr>3_Default Design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17</cp:revision>
  <dcterms:created xsi:type="dcterms:W3CDTF">2019-03-25T22:19:25Z</dcterms:created>
  <dcterms:modified xsi:type="dcterms:W3CDTF">2023-01-01T14:46:15Z</dcterms:modified>
</cp:coreProperties>
</file>