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19" r:id="rId2"/>
    <p:sldId id="532" r:id="rId3"/>
    <p:sldId id="501" r:id="rId4"/>
    <p:sldId id="500" r:id="rId5"/>
    <p:sldId id="503" r:id="rId6"/>
    <p:sldId id="499" r:id="rId7"/>
    <p:sldId id="480" r:id="rId8"/>
    <p:sldId id="482" r:id="rId9"/>
    <p:sldId id="525" r:id="rId10"/>
    <p:sldId id="484" r:id="rId11"/>
    <p:sldId id="489" r:id="rId12"/>
    <p:sldId id="491" r:id="rId13"/>
    <p:sldId id="490" r:id="rId14"/>
    <p:sldId id="517" r:id="rId15"/>
    <p:sldId id="518" r:id="rId16"/>
    <p:sldId id="519" r:id="rId17"/>
    <p:sldId id="520" r:id="rId18"/>
    <p:sldId id="522" r:id="rId19"/>
    <p:sldId id="523" r:id="rId20"/>
    <p:sldId id="492" r:id="rId21"/>
    <p:sldId id="502" r:id="rId22"/>
    <p:sldId id="526" r:id="rId23"/>
    <p:sldId id="527" r:id="rId24"/>
    <p:sldId id="528" r:id="rId25"/>
    <p:sldId id="474" r:id="rId26"/>
    <p:sldId id="529" r:id="rId27"/>
    <p:sldId id="530" r:id="rId28"/>
    <p:sldId id="53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0000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he Exodus Route: The Archaeology of Mt. Lawz as Mt. Sinai">
            <a:extLst>
              <a:ext uri="{FF2B5EF4-FFF2-40B4-BE49-F238E27FC236}">
                <a16:creationId xmlns:a16="http://schemas.microsoft.com/office/drawing/2014/main" id="{7A4532B9-0992-BD2F-4665-F55B0C3E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64E1E-9B7A-7EE9-BD72-93BADBEFD250}"/>
              </a:ext>
            </a:extLst>
          </p:cNvPr>
          <p:cNvSpPr txBox="1"/>
          <p:nvPr/>
        </p:nvSpPr>
        <p:spPr>
          <a:xfrm>
            <a:off x="-432026" y="2283957"/>
            <a:ext cx="11897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God 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revealed in the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Exodus of Israel</a:t>
            </a:r>
          </a:p>
        </p:txBody>
      </p:sp>
    </p:spTree>
    <p:extLst>
      <p:ext uri="{BB962C8B-B14F-4D97-AF65-F5344CB8AC3E}">
        <p14:creationId xmlns:p14="http://schemas.microsoft.com/office/powerpoint/2010/main" val="110085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Preserving/Redemptive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3:8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come down to deliver them (from) the Egyptians, and to bring them up …unto a land flowing with milk and honey;”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price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the blood of the Passover lamb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Christ our passover - Christ Community Church">
            <a:extLst>
              <a:ext uri="{FF2B5EF4-FFF2-40B4-BE49-F238E27FC236}">
                <a16:creationId xmlns:a16="http://schemas.microsoft.com/office/drawing/2014/main" id="{642F1EB8-383B-D5D2-9BCF-436433C2C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" r="2250"/>
          <a:stretch/>
        </p:blipFill>
        <p:spPr bwMode="auto">
          <a:xfrm>
            <a:off x="7924800" y="2681765"/>
            <a:ext cx="4165599" cy="41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AB74DB-C526-9F1A-5EC9-6C60C1C3368E}"/>
              </a:ext>
            </a:extLst>
          </p:cNvPr>
          <p:cNvSpPr txBox="1"/>
          <p:nvPr/>
        </p:nvSpPr>
        <p:spPr>
          <a:xfrm>
            <a:off x="101601" y="2707778"/>
            <a:ext cx="757555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12:13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blood shall be to you for a token upon the houses… and when I see the blood,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pass over you, and the plague shall not …destroy you, when I smite the land of Egypt.”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The Price of their redemption: The Passover lamb.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Passover seder supper illustrates this with the 4 times they drink from the cup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Ex 6:6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LORD, </a:t>
            </a:r>
          </a:p>
          <a:p>
            <a:pPr algn="ctr">
              <a:spcBef>
                <a:spcPts val="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 you out from … the burdens of the Egyptians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rid you out of their bondage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redeem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with a stretched out arm,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with great judgments:</a:t>
            </a:r>
          </a:p>
          <a:p>
            <a:pPr marL="742950" indent="-742950" algn="ctr">
              <a:spcBef>
                <a:spcPts val="0"/>
              </a:spcBef>
              <a:buAutoNum type="arabicPlain" startAt="7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take you to me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 people,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will be to you a God: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know that I am the LORD…”</a:t>
            </a:r>
          </a:p>
          <a:p>
            <a:pPr algn="ctr">
              <a:spcBef>
                <a:spcPts val="0"/>
              </a:spcBef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EDC36-0F78-D700-320E-83B2DF3A80EA}"/>
              </a:ext>
            </a:extLst>
          </p:cNvPr>
          <p:cNvSpPr txBox="1"/>
          <p:nvPr/>
        </p:nvSpPr>
        <p:spPr>
          <a:xfrm>
            <a:off x="2993862" y="5286291"/>
            <a:ext cx="93391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cup is the new testament in my blood, which is shed for you.”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4D1ACF-F239-CB17-45C8-EC13F98A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62571"/>
            <a:ext cx="3510487" cy="3095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4FBB7-86E4-0271-1DAA-F3031A600B22}"/>
              </a:ext>
            </a:extLst>
          </p:cNvPr>
          <p:cNvSpPr txBox="1"/>
          <p:nvPr/>
        </p:nvSpPr>
        <p:spPr>
          <a:xfrm>
            <a:off x="3510486" y="2039022"/>
            <a:ext cx="868151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22:19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he took bread, and gave thanks, and brake it, and gave unto them, saying,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my body which is given for you: this do in remembrance of me. 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ly Mass images...: Holy Thursday: The Lord's Supper">
            <a:extLst>
              <a:ext uri="{FF2B5EF4-FFF2-40B4-BE49-F238E27FC236}">
                <a16:creationId xmlns:a16="http://schemas.microsoft.com/office/drawing/2014/main" id="{88AAD363-D070-0C36-D722-97B1ED0E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86"/>
            <a:ext cx="3510488" cy="29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E0552-7DFE-6DFA-0433-ED76229E318E}"/>
              </a:ext>
            </a:extLst>
          </p:cNvPr>
          <p:cNvSpPr txBox="1"/>
          <p:nvPr/>
        </p:nvSpPr>
        <p:spPr>
          <a:xfrm>
            <a:off x="3583072" y="836786"/>
            <a:ext cx="816069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5:7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Christ our Passover is sacrificed for us:”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D877E-E5F6-22A9-2F25-C7B8016A84C8}"/>
              </a:ext>
            </a:extLst>
          </p:cNvPr>
          <p:cNvSpPr txBox="1"/>
          <p:nvPr/>
        </p:nvSpPr>
        <p:spPr>
          <a:xfrm>
            <a:off x="119270" y="99391"/>
            <a:ext cx="1193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This is the price of our redemption as well. 1Pt 1:19  </a:t>
            </a:r>
          </a:p>
        </p:txBody>
      </p:sp>
    </p:spTree>
    <p:extLst>
      <p:ext uri="{BB962C8B-B14F-4D97-AF65-F5344CB8AC3E}">
        <p14:creationId xmlns:p14="http://schemas.microsoft.com/office/powerpoint/2010/main" val="32195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Powerful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Almighty.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by: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How he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Ex. 3:19,20: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I am sure that the king of Egypt will not let you go, no, not by a mighty hand.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stretch out my hand, and smite Egypt with all my wonders which I will do in the midst thereof: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after that he will let you go.”</a:t>
            </a:r>
          </a:p>
          <a:p>
            <a:pPr algn="ctr">
              <a:spcBef>
                <a:spcPts val="600"/>
              </a:spcBef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9BD2B-568E-679B-BFEE-D2F0AA9BB2CD}"/>
              </a:ext>
            </a:extLst>
          </p:cNvPr>
          <p:cNvSpPr txBox="1"/>
          <p:nvPr/>
        </p:nvSpPr>
        <p:spPr>
          <a:xfrm>
            <a:off x="133826" y="4585073"/>
            <a:ext cx="1192434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The Most High God  </a:t>
            </a:r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אֵ֥ל עֶלְיֹֽון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(El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Elyon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12:12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“against all the gods of Egypt I will execute judgment: I am the LORD.” 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Powerful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Almighty.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by: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How he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Ex 13:21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went before them by day in a pillar of a cloud, to lead them the way; and by night in a pillar of fire, to give them light; to go by day and night:”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Even into an apparent trap.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14:1-4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“turn and encamp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before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Pihahiroth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 shall ye encamp by the sea. </a:t>
            </a:r>
          </a:p>
          <a:p>
            <a:pPr marL="742950" indent="-742950" algn="ctr">
              <a:buAutoNum type="arabicPlain" startAt="4"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harden Pharaoh's heart, that he shall follow them;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honored upon Pharaoh, and all his host;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Egyptians may know that I am the LORD.”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How he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Ex 14:13,14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“Fear ye not, stand still, and see the salvation of the LORD, which he will shew to you to day: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Egyptians whom ye have seen to day,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shall see them again no more for ever. 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shall fight for you…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 angel of God, … removed and went behind them; and the pillar of the cloud went from before their face, and stood behind them: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 came between the camp of the Egyptians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camp of Israel;” </a:t>
            </a:r>
          </a:p>
        </p:txBody>
      </p:sp>
    </p:spTree>
    <p:extLst>
      <p:ext uri="{BB962C8B-B14F-4D97-AF65-F5344CB8AC3E}">
        <p14:creationId xmlns:p14="http://schemas.microsoft.com/office/powerpoint/2010/main" val="18504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it was a cloud and darkness to them,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it gave light by night to these: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 the one came not near the other all the night.”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 descr="The Latest The Prince Of Egypt Videos On Dailymotion | vlr.eng.br">
            <a:extLst>
              <a:ext uri="{FF2B5EF4-FFF2-40B4-BE49-F238E27FC236}">
                <a16:creationId xmlns:a16="http://schemas.microsoft.com/office/drawing/2014/main" id="{45B189BE-A827-51D9-E155-F3136184F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"/>
          <a:stretch/>
        </p:blipFill>
        <p:spPr bwMode="auto">
          <a:xfrm>
            <a:off x="383038" y="1905929"/>
            <a:ext cx="11210193" cy="49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2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He Delivered… Directed…  Protected 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He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Provided for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them. Psalm 78:19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“Can God furnish a table in the wilderness?”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Miracle Manna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16:4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rain bread                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from heaven for you…”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Exodus 16 - Manna and Quail from Heaven">
            <a:extLst>
              <a:ext uri="{FF2B5EF4-FFF2-40B4-BE49-F238E27FC236}">
                <a16:creationId xmlns:a16="http://schemas.microsoft.com/office/drawing/2014/main" id="{B5360235-477B-BEE4-403D-0C6BC78E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 bwMode="auto">
          <a:xfrm>
            <a:off x="17582" y="2946952"/>
            <a:ext cx="5480095" cy="3851031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1F1FF-0A0A-876E-22F9-B0B51C168D7D}"/>
              </a:ext>
            </a:extLst>
          </p:cNvPr>
          <p:cNvSpPr txBox="1"/>
          <p:nvPr/>
        </p:nvSpPr>
        <p:spPr>
          <a:xfrm>
            <a:off x="5168348" y="3811656"/>
            <a:ext cx="70060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Ps 78:24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“rained down manna upon them to eat, and had given them of the corn of heaven. </a:t>
            </a: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Man did eat angel’s food…”</a:t>
            </a:r>
            <a:b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He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them. Psalm 78:19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“Can God furnish a table in the wilderness?”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Miracle Meat.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16:13; Ps 78:27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What Were The Manna And Quail Mentioned In The Bible? - YouTube">
            <a:extLst>
              <a:ext uri="{FF2B5EF4-FFF2-40B4-BE49-F238E27FC236}">
                <a16:creationId xmlns:a16="http://schemas.microsoft.com/office/drawing/2014/main" id="{1A749775-9B97-3811-9E9D-DEEC8A886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/>
          <a:stretch/>
        </p:blipFill>
        <p:spPr bwMode="auto">
          <a:xfrm>
            <a:off x="5124576" y="2663687"/>
            <a:ext cx="7067424" cy="41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FD1C15-DA54-8D21-29A9-87E66A56315C}"/>
              </a:ext>
            </a:extLst>
          </p:cNvPr>
          <p:cNvSpPr txBox="1"/>
          <p:nvPr/>
        </p:nvSpPr>
        <p:spPr>
          <a:xfrm>
            <a:off x="-96779" y="2558565"/>
            <a:ext cx="52213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rained flesh also upon them as dust,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feathered fowls like as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sand of the sea:”</a:t>
            </a:r>
          </a:p>
        </p:txBody>
      </p:sp>
    </p:spTree>
    <p:extLst>
      <p:ext uri="{BB962C8B-B14F-4D97-AF65-F5344CB8AC3E}">
        <p14:creationId xmlns:p14="http://schemas.microsoft.com/office/powerpoint/2010/main" val="195145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He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them. Psalm 78:19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“Can God furnish a table in the wilderness?”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Miracle Moisture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(Water in the desert. Ex. 17:6)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tanding on the Rock: The Son of God in Exodus 17 and Numbers 20">
            <a:extLst>
              <a:ext uri="{FF2B5EF4-FFF2-40B4-BE49-F238E27FC236}">
                <a16:creationId xmlns:a16="http://schemas.microsoft.com/office/drawing/2014/main" id="{E0A0F372-3030-3A47-CEA5-EB4B97A9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9863"/>
            <a:ext cx="6086764" cy="443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8699F-6141-0762-C65E-7EEF308BAE0A}"/>
              </a:ext>
            </a:extLst>
          </p:cNvPr>
          <p:cNvSpPr txBox="1"/>
          <p:nvPr/>
        </p:nvSpPr>
        <p:spPr>
          <a:xfrm>
            <a:off x="-101138" y="2550899"/>
            <a:ext cx="62890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stand before thee there upon the rock in Horeb;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thou shalt smite the rock, and there shall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 water out of it….”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3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50"/>
            <a:ext cx="121920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unto them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(Israel)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examples, and they are written for our admonition.”</a:t>
            </a:r>
          </a:p>
          <a:p>
            <a:pPr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Exodus Story: A Lesson in Change Management">
            <a:extLst>
              <a:ext uri="{FF2B5EF4-FFF2-40B4-BE49-F238E27FC236}">
                <a16:creationId xmlns:a16="http://schemas.microsoft.com/office/drawing/2014/main" id="{E2DAE2BC-7A5B-241B-3E87-E4F7A03E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77" y="3279913"/>
            <a:ext cx="4790023" cy="3578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 there any archaeological proof at all for the biblical Exodus? | by Tony  — Antonakis Maritis | Medium">
            <a:extLst>
              <a:ext uri="{FF2B5EF4-FFF2-40B4-BE49-F238E27FC236}">
                <a16:creationId xmlns:a16="http://schemas.microsoft.com/office/drawing/2014/main" id="{3A1EDCD4-D8E5-DC41-87C9-597E7185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461"/>
            <a:ext cx="4035287" cy="36675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ssover Blood Stock Illustrations – 316 Passover Blood Stock  Illustrations, Vectors &amp; Clipart - Dreamstime">
            <a:extLst>
              <a:ext uri="{FF2B5EF4-FFF2-40B4-BE49-F238E27FC236}">
                <a16:creationId xmlns:a16="http://schemas.microsoft.com/office/drawing/2014/main" id="{51427C50-14B9-B116-2958-D1C3394F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8" y="2753139"/>
            <a:ext cx="3548906" cy="410486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789F58-B11E-F309-2B8F-E0756486C8AB}"/>
              </a:ext>
            </a:extLst>
          </p:cNvPr>
          <p:cNvSpPr txBox="1"/>
          <p:nvPr/>
        </p:nvSpPr>
        <p:spPr>
          <a:xfrm>
            <a:off x="243190" y="1874481"/>
            <a:ext cx="354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Bondage </a:t>
            </a:r>
          </a:p>
          <a:p>
            <a:pPr algn="ctr"/>
            <a:r>
              <a:rPr lang="en-US" sz="3600" b="1" dirty="0"/>
              <a:t>  Ex. 1-11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17281-861F-FCFF-B605-05D82A33A40C}"/>
              </a:ext>
            </a:extLst>
          </p:cNvPr>
          <p:cNvSpPr txBox="1"/>
          <p:nvPr/>
        </p:nvSpPr>
        <p:spPr>
          <a:xfrm>
            <a:off x="4210878" y="1642155"/>
            <a:ext cx="319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Redemption</a:t>
            </a:r>
          </a:p>
          <a:p>
            <a:r>
              <a:rPr lang="en-US" sz="3600" b="1" dirty="0"/>
              <a:t>   Ex.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ED2B6-C3D6-13D3-792D-E4FC607BB6C6}"/>
              </a:ext>
            </a:extLst>
          </p:cNvPr>
          <p:cNvSpPr txBox="1"/>
          <p:nvPr/>
        </p:nvSpPr>
        <p:spPr>
          <a:xfrm>
            <a:off x="8070575" y="1712151"/>
            <a:ext cx="354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Deliverance</a:t>
            </a:r>
          </a:p>
          <a:p>
            <a:r>
              <a:rPr lang="en-US" sz="3600" b="1" dirty="0"/>
              <a:t>   Ex. 13-15</a:t>
            </a:r>
          </a:p>
        </p:txBody>
      </p:sp>
    </p:spTree>
    <p:extLst>
      <p:ext uri="{BB962C8B-B14F-4D97-AF65-F5344CB8AC3E}">
        <p14:creationId xmlns:p14="http://schemas.microsoft.com/office/powerpoint/2010/main" val="205536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The Exodus Revealed God’s Nature as: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Personal/Relational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Desiring a Partnership)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3:10-12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“Come now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send thee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Pharaoh,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bring forth my people …out of Egypt.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am I that I should go to Pharaoh…?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Certainly I will be with thee;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this shall be a token, that I have sent thee: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thou hast brought forth the people out of Egypt,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shall serve God upon this mountain.”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Exodus: Debunking the debunkers | Shammai Engelmayer | The Blogs">
            <a:extLst>
              <a:ext uri="{FF2B5EF4-FFF2-40B4-BE49-F238E27FC236}">
                <a16:creationId xmlns:a16="http://schemas.microsoft.com/office/drawing/2014/main" id="{825104C9-5237-F89D-E0EE-2EA80DEA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11" y="0"/>
            <a:ext cx="12268912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63DEF-0825-EB62-667E-8CA757FE2F44}"/>
              </a:ext>
            </a:extLst>
          </p:cNvPr>
          <p:cNvSpPr txBox="1"/>
          <p:nvPr/>
        </p:nvSpPr>
        <p:spPr>
          <a:xfrm>
            <a:off x="225040" y="2291913"/>
            <a:ext cx="11665009" cy="4524315"/>
          </a:xfrm>
          <a:prstGeom prst="rect">
            <a:avLst/>
          </a:prstGeom>
          <a:solidFill>
            <a:schemeClr val="tx1">
              <a:alpha val="22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19:4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“Ye have seen what I did unto the Egyptians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how I bare you on eagles' wings,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brought you unto myself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Now therefore, If you’ll obey my voice indeed…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ye shall be a peculiar treasure unto me…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ye shall be unto me a kingdom of priests,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an holy nation.”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25F22-083E-13C4-17E5-1F851704DB2D}"/>
              </a:ext>
            </a:extLst>
          </p:cNvPr>
          <p:cNvSpPr txBox="1"/>
          <p:nvPr/>
        </p:nvSpPr>
        <p:spPr>
          <a:xfrm>
            <a:off x="-1" y="41772"/>
            <a:ext cx="6937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Personal/Relational.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Validated at Sinai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7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225F22-083E-13C4-17E5-1F851704DB2D}"/>
              </a:ext>
            </a:extLst>
          </p:cNvPr>
          <p:cNvSpPr txBox="1"/>
          <p:nvPr/>
        </p:nvSpPr>
        <p:spPr>
          <a:xfrm>
            <a:off x="0" y="0"/>
            <a:ext cx="1219199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 God’s Nature is revealed to us through the Exodus to remind us that God is: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Pure/Holy 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Perceptive/Aware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(Omniscient)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Preserving/Redemptive  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Powerful/Almighty  (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Omnipotent)  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Personal/Relational  </a:t>
            </a:r>
          </a:p>
          <a:p>
            <a:pPr lvl="0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Available!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(Omnipresent) Ps. 139</a:t>
            </a:r>
          </a:p>
          <a:p>
            <a:pPr lvl="0"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well as Practical /Applicable! </a:t>
            </a:r>
          </a:p>
        </p:txBody>
      </p:sp>
    </p:spTree>
    <p:extLst>
      <p:ext uri="{BB962C8B-B14F-4D97-AF65-F5344CB8AC3E}">
        <p14:creationId xmlns:p14="http://schemas.microsoft.com/office/powerpoint/2010/main" val="40562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225F22-083E-13C4-17E5-1F851704DB2D}"/>
              </a:ext>
            </a:extLst>
          </p:cNvPr>
          <p:cNvSpPr txBox="1"/>
          <p:nvPr/>
        </p:nvSpPr>
        <p:spPr>
          <a:xfrm>
            <a:off x="0" y="2539805"/>
            <a:ext cx="12191999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to them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examples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written for our admonition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whom the ends of the world are come.</a:t>
            </a:r>
          </a:p>
          <a:p>
            <a:pPr lvl="0" algn="ctr">
              <a:spcBef>
                <a:spcPts val="6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 let him that thinketh he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take heed lest he fall.”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433ED-BF6D-41CE-8169-A6D26EDCAEE5}"/>
              </a:ext>
            </a:extLst>
          </p:cNvPr>
          <p:cNvSpPr txBox="1"/>
          <p:nvPr/>
        </p:nvSpPr>
        <p:spPr>
          <a:xfrm>
            <a:off x="-195470" y="0"/>
            <a:ext cx="1258294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9:10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fear of the LORD is the beginning of wisdom: and the knowledge of the holy </a:t>
            </a:r>
          </a:p>
          <a:p>
            <a:pPr lvl="0" algn="ctr">
              <a:spcBef>
                <a:spcPts val="600"/>
              </a:spcBef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understanding.”</a:t>
            </a:r>
          </a:p>
        </p:txBody>
      </p:sp>
    </p:spTree>
    <p:extLst>
      <p:ext uri="{BB962C8B-B14F-4D97-AF65-F5344CB8AC3E}">
        <p14:creationId xmlns:p14="http://schemas.microsoft.com/office/powerpoint/2010/main" val="7671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Exodus: Debunking the debunkers | Shammai Engelmayer | The Blogs">
            <a:extLst>
              <a:ext uri="{FF2B5EF4-FFF2-40B4-BE49-F238E27FC236}">
                <a16:creationId xmlns:a16="http://schemas.microsoft.com/office/drawing/2014/main" id="{825104C9-5237-F89D-E0EE-2EA80DEA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" y="-21978"/>
            <a:ext cx="12268912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63DEF-0825-EB62-667E-8CA757FE2F44}"/>
              </a:ext>
            </a:extLst>
          </p:cNvPr>
          <p:cNvSpPr txBox="1"/>
          <p:nvPr/>
        </p:nvSpPr>
        <p:spPr>
          <a:xfrm>
            <a:off x="29462" y="871780"/>
            <a:ext cx="12056165" cy="3847207"/>
          </a:xfrm>
          <a:prstGeom prst="rect">
            <a:avLst/>
          </a:prstGeom>
          <a:solidFill>
            <a:schemeClr val="tx1">
              <a:alpha val="32000"/>
            </a:schemeClr>
          </a:solidFill>
          <a:effectLst>
            <a:softEdge rad="2921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“they said to Moses, speak thou with us and we’ll hear: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let not God speak with us, lest we die. </a:t>
            </a:r>
          </a:p>
          <a:p>
            <a:pPr marL="742950" lvl="0" indent="-742950" algn="ctr">
              <a:buAutoNum type="arabicPlain" startAt="20"/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Moses said unto the people, Fear not: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is come to prove you,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his fear may be before your faces,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sin not.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25F22-083E-13C4-17E5-1F851704DB2D}"/>
              </a:ext>
            </a:extLst>
          </p:cNvPr>
          <p:cNvSpPr txBox="1"/>
          <p:nvPr/>
        </p:nvSpPr>
        <p:spPr>
          <a:xfrm>
            <a:off x="-1" y="41772"/>
            <a:ext cx="11911694" cy="92333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seem to avoid God. Ex. 20:19-21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0420C-E76C-217F-784D-F922A21242C5}"/>
              </a:ext>
            </a:extLst>
          </p:cNvPr>
          <p:cNvSpPr txBox="1"/>
          <p:nvPr/>
        </p:nvSpPr>
        <p:spPr>
          <a:xfrm>
            <a:off x="203397" y="4538681"/>
            <a:ext cx="11708296" cy="2277547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228600"/>
          </a:effectLst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1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people stood afar off,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Moses drew near unto the thick darkness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God was.”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Even After Israel’s apostacy in Ex. 32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pleads for Israel in Ex. 33 and says: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beseech thee, show me thy glory”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18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responds by saying in Vs 19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make all my goodness pass before thee,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will proclaim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shēm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position, authority, character)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LORD before thee;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Nature is revealed in His Names!</a:t>
            </a:r>
          </a:p>
        </p:txBody>
      </p:sp>
    </p:spTree>
    <p:extLst>
      <p:ext uri="{BB962C8B-B14F-4D97-AF65-F5344CB8AC3E}">
        <p14:creationId xmlns:p14="http://schemas.microsoft.com/office/powerpoint/2010/main" val="1540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07019"/>
            <a:ext cx="121920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beseech thee, show me thy glory”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18</a:t>
            </a:r>
            <a:endParaRPr lang="en-US" sz="4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“And he said, Thou canst not see my face: for there shall no man see me, and live. 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Behold there is a place by me,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shalt stand upon a rock. 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…while my glory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by, that I will put thee in a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clift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rock, and will cover thee with my hand while I pass by:“</a:t>
            </a:r>
          </a:p>
          <a:p>
            <a:pPr algn="ctr"/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07019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34:5-8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descended in the cloud, and stood with him there, …  And the LORD passed by before him, and proclaimed,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merciful and gracious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longsuffering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abundant in goodness and truth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Keeping mercy for thousands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forgiving iniquity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transgression and sin,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by no means clear the guilty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visiting the iniquity of the fathers upon the children, …unto the third and to the fourth generation.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Moses …bowed his head …and worshipped.”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9939"/>
            <a:ext cx="1219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experience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(understanding God’s nature/names)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transformed Moses</a:t>
            </a:r>
          </a:p>
          <a:p>
            <a:pPr algn="ctr"/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Ex. 34:29;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3A189-D6C4-659A-821A-9636185B01B2}"/>
              </a:ext>
            </a:extLst>
          </p:cNvPr>
          <p:cNvSpPr txBox="1"/>
          <p:nvPr/>
        </p:nvSpPr>
        <p:spPr>
          <a:xfrm>
            <a:off x="4532243" y="2356412"/>
            <a:ext cx="756036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change us!</a:t>
            </a:r>
          </a:p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3:13-18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all, beholding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as in a glass the glory of the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Lord,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Ps 91 and James 4:21-27 for a record of this change.</a:t>
            </a:r>
            <a:endParaRPr lang="en-US" sz="2400" dirty="0"/>
          </a:p>
        </p:txBody>
      </p:sp>
      <p:pic>
        <p:nvPicPr>
          <p:cNvPr id="5" name="Picture 4" descr="&quot;Moses Receives the Ten Commandments&quot; | God, God loves me, Moses">
            <a:extLst>
              <a:ext uri="{FF2B5EF4-FFF2-40B4-BE49-F238E27FC236}">
                <a16:creationId xmlns:a16="http://schemas.microsoft.com/office/drawing/2014/main" id="{BAED6F42-7AB1-0F23-7E5B-D7164624D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r="21191" b="-1"/>
          <a:stretch/>
        </p:blipFill>
        <p:spPr bwMode="auto">
          <a:xfrm>
            <a:off x="-213138" y="1644751"/>
            <a:ext cx="5212520" cy="5235976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1F161-B7D0-823C-B10B-B1228D3886E7}"/>
              </a:ext>
            </a:extLst>
          </p:cNvPr>
          <p:cNvSpPr txBox="1"/>
          <p:nvPr/>
        </p:nvSpPr>
        <p:spPr>
          <a:xfrm>
            <a:off x="6604552" y="4393601"/>
            <a:ext cx="6768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changed!”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50"/>
            <a:ext cx="121920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unto them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(Israel)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examples, and they are written for our admonition.”</a:t>
            </a:r>
          </a:p>
          <a:p>
            <a:pPr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89F58-B11E-F309-2B8F-E0756486C8AB}"/>
              </a:ext>
            </a:extLst>
          </p:cNvPr>
          <p:cNvSpPr txBox="1"/>
          <p:nvPr/>
        </p:nvSpPr>
        <p:spPr>
          <a:xfrm>
            <a:off x="929312" y="1450812"/>
            <a:ext cx="354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Opportunity</a:t>
            </a:r>
          </a:p>
          <a:p>
            <a:r>
              <a:rPr lang="en-US" sz="3600" b="1" dirty="0"/>
              <a:t>     Ex. 19</a:t>
            </a:r>
          </a:p>
        </p:txBody>
      </p:sp>
      <p:pic>
        <p:nvPicPr>
          <p:cNvPr id="7" name="Picture 6" descr="The Exodus Route: The Archaeology of Mt. Lawz as Mt. Sinai">
            <a:extLst>
              <a:ext uri="{FF2B5EF4-FFF2-40B4-BE49-F238E27FC236}">
                <a16:creationId xmlns:a16="http://schemas.microsoft.com/office/drawing/2014/main" id="{8AE13A1D-9904-D73B-599D-688C7C5F2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" b="6956"/>
          <a:stretch/>
        </p:blipFill>
        <p:spPr bwMode="auto">
          <a:xfrm>
            <a:off x="0" y="2651141"/>
            <a:ext cx="5879507" cy="4224444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Exodus: Debunking the debunkers | Shammai Engelmayer | The Blogs">
            <a:extLst>
              <a:ext uri="{FF2B5EF4-FFF2-40B4-BE49-F238E27FC236}">
                <a16:creationId xmlns:a16="http://schemas.microsoft.com/office/drawing/2014/main" id="{28C60F54-28DC-3039-A119-083CFA63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30" y="1450812"/>
            <a:ext cx="6895787" cy="543394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D258B-57EF-BEF5-80E6-3E388FFF269F}"/>
              </a:ext>
            </a:extLst>
          </p:cNvPr>
          <p:cNvSpPr txBox="1"/>
          <p:nvPr/>
        </p:nvSpPr>
        <p:spPr>
          <a:xfrm>
            <a:off x="7714005" y="3605248"/>
            <a:ext cx="416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Responsibility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 Ex. 20-31</a:t>
            </a:r>
          </a:p>
        </p:txBody>
      </p:sp>
    </p:spTree>
    <p:extLst>
      <p:ext uri="{BB962C8B-B14F-4D97-AF65-F5344CB8AC3E}">
        <p14:creationId xmlns:p14="http://schemas.microsoft.com/office/powerpoint/2010/main" val="32351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-71036"/>
            <a:ext cx="121920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unto them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(Israel)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examples, and they are written for our admonition.”</a:t>
            </a:r>
          </a:p>
          <a:p>
            <a:pPr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VIDEO: Parallels Between the Golden Calf and the Fall | Exodus 24; 31–34 |  Book of Mormon Central – Latter-day Life Hacker">
            <a:extLst>
              <a:ext uri="{FF2B5EF4-FFF2-40B4-BE49-F238E27FC236}">
                <a16:creationId xmlns:a16="http://schemas.microsoft.com/office/drawing/2014/main" id="{8918FFA2-BFE3-8C8A-D999-00F2F5B7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2237"/>
            <a:ext cx="5512240" cy="527325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Ten Commandments | Inspirational movies, Epic film, The 10 commandments  movie">
            <a:extLst>
              <a:ext uri="{FF2B5EF4-FFF2-40B4-BE49-F238E27FC236}">
                <a16:creationId xmlns:a16="http://schemas.microsoft.com/office/drawing/2014/main" id="{7B233E14-8BFE-C816-F431-DF84E0843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7018"/>
          <a:stretch/>
        </p:blipFill>
        <p:spPr bwMode="auto">
          <a:xfrm>
            <a:off x="4901073" y="1211267"/>
            <a:ext cx="7290928" cy="5638580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251DE-F837-6775-F89D-56DA54053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572" y="1478646"/>
            <a:ext cx="6974428" cy="1518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1AC50-3253-20FD-D0AE-A05D6DCC5CB3}"/>
              </a:ext>
            </a:extLst>
          </p:cNvPr>
          <p:cNvSpPr txBox="1"/>
          <p:nvPr/>
        </p:nvSpPr>
        <p:spPr>
          <a:xfrm>
            <a:off x="-831078" y="5385763"/>
            <a:ext cx="6165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Corruption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Ex. 32:1-6</a:t>
            </a:r>
          </a:p>
        </p:txBody>
      </p:sp>
    </p:spTree>
    <p:extLst>
      <p:ext uri="{BB962C8B-B14F-4D97-AF65-F5344CB8AC3E}">
        <p14:creationId xmlns:p14="http://schemas.microsoft.com/office/powerpoint/2010/main" val="6616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-71036"/>
            <a:ext cx="12192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unto them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(Israel)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examples, and they are written for our admonition….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not that ye should have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with devils!”</a:t>
            </a:r>
          </a:p>
        </p:txBody>
      </p:sp>
      <p:pic>
        <p:nvPicPr>
          <p:cNvPr id="4098" name="Picture 2" descr="Those who fail to learn from history are doomed to repeat it - Winston  Churchill - America's best pics and videos">
            <a:extLst>
              <a:ext uri="{FF2B5EF4-FFF2-40B4-BE49-F238E27FC236}">
                <a16:creationId xmlns:a16="http://schemas.microsoft.com/office/drawing/2014/main" id="{EABCDF9D-EE00-D409-85DC-0ECB087D9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0"/>
          <a:stretch/>
        </p:blipFill>
        <p:spPr bwMode="auto">
          <a:xfrm>
            <a:off x="3538331" y="3011557"/>
            <a:ext cx="9063898" cy="3846443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1699B9-9D1C-C27F-CD66-ACE95D0CD496}"/>
              </a:ext>
            </a:extLst>
          </p:cNvPr>
          <p:cNvSpPr txBox="1"/>
          <p:nvPr/>
        </p:nvSpPr>
        <p:spPr>
          <a:xfrm>
            <a:off x="159025" y="3747052"/>
            <a:ext cx="32600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Ecc</a:t>
            </a:r>
            <a:r>
              <a:rPr lang="en-US" sz="4000" dirty="0"/>
              <a:t>. 1:9  </a:t>
            </a: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new under sun”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10:20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I would not that ye should have fellowship with devils!”</a:t>
            </a:r>
          </a:p>
          <a:p>
            <a:pPr algn="ctr">
              <a:spcBef>
                <a:spcPts val="120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Exodus Story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Israel’s history)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teaches us a lot about God’s Nature, </a:t>
            </a:r>
          </a:p>
          <a:p>
            <a:pPr lvl="0" algn="ctr"/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that of our own!</a:t>
            </a:r>
          </a:p>
          <a:p>
            <a:pPr algn="ctr">
              <a:spcBef>
                <a:spcPts val="1200"/>
              </a:spcBef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19:3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foolishness of man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perverteth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way: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heart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fretteth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</a:rPr>
              <a:t>zāʿap</a:t>
            </a:r>
            <a:r>
              <a:rPr lang="en-US" sz="4000" b="1" dirty="0">
                <a:solidFill>
                  <a:srgbClr val="0000FF"/>
                </a:solidFill>
              </a:rPr>
              <a:t>’: blames/boils)</a:t>
            </a:r>
            <a:br>
              <a:rPr lang="en-US" sz="5400" dirty="0"/>
            </a:b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 LORD.”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The Exodus reveals God’s Nature as: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Pure/Holy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3:5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“put off thy shoes 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place whereon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ground.”</a:t>
            </a:r>
          </a:p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first of &gt; 1000 references to holiness.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quot;The Ten Commandments&quot; 4K UHD Movie Review">
            <a:extLst>
              <a:ext uri="{FF2B5EF4-FFF2-40B4-BE49-F238E27FC236}">
                <a16:creationId xmlns:a16="http://schemas.microsoft.com/office/drawing/2014/main" id="{A45976CE-A98E-D470-8AFB-2C724FAE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65" y="3081131"/>
            <a:ext cx="6238580" cy="37768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911CA-EFD7-854E-36A3-B9D69E9329D6}"/>
              </a:ext>
            </a:extLst>
          </p:cNvPr>
          <p:cNvSpPr txBox="1"/>
          <p:nvPr/>
        </p:nvSpPr>
        <p:spPr>
          <a:xfrm>
            <a:off x="-90345" y="3081131"/>
            <a:ext cx="682567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 19:2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“Speak unto all the children of Israel, and say…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be holy: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the </a:t>
            </a:r>
            <a:r>
              <a:rPr lang="en-US" sz="44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God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 holy.” 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DB952-4AC0-F607-396C-904CBBFE5FEA}"/>
              </a:ext>
            </a:extLst>
          </p:cNvPr>
          <p:cNvSpPr txBox="1"/>
          <p:nvPr/>
        </p:nvSpPr>
        <p:spPr>
          <a:xfrm>
            <a:off x="1235566" y="6150114"/>
            <a:ext cx="6382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Qādôsh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sacred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Perceptive/Aware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3:7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I’ve surely seen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affliction of my people which are in Egypt,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have heard their cry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reason of their taskmasters;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 know their sorrows;”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B98D6-B1D1-60CF-D9D9-3DA72C05DA94}"/>
              </a:ext>
            </a:extLst>
          </p:cNvPr>
          <p:cNvSpPr txBox="1"/>
          <p:nvPr/>
        </p:nvSpPr>
        <p:spPr>
          <a:xfrm>
            <a:off x="108528" y="2764572"/>
            <a:ext cx="1208347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Jesus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en-US" sz="4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this!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10:29-31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“Are not two sparrows sold for a farthing? and one of them shall not fall on the ground without your Father.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very hairs of your head are all numbered.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ye not therefore, ye are of more value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 many sparrows.”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4B98D6-B1D1-60CF-D9D9-3DA72C05DA94}"/>
              </a:ext>
            </a:extLst>
          </p:cNvPr>
          <p:cNvSpPr txBox="1"/>
          <p:nvPr/>
        </p:nvSpPr>
        <p:spPr>
          <a:xfrm>
            <a:off x="0" y="0"/>
            <a:ext cx="12083472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Jesus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Reflected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4:15-16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we have not an high priest which cannot be touched with the feeling of our infirmities; but was in all points tempted like as we are, yet without sin.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therefore come boldly unto the throne of grace,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may obtain mercy,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find grace to help in time of need.”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 7:26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such an high priest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became us,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holy, harmless, undefiled, separate from sinners, and made higher than the heavens;”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2086</Words>
  <Application>Microsoft Office PowerPoint</Application>
  <PresentationFormat>Widescreen</PresentationFormat>
  <Paragraphs>183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13</cp:revision>
  <dcterms:created xsi:type="dcterms:W3CDTF">2019-04-28T01:28:08Z</dcterms:created>
  <dcterms:modified xsi:type="dcterms:W3CDTF">2023-09-30T22:53:02Z</dcterms:modified>
</cp:coreProperties>
</file>