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8" r:id="rId4"/>
    <p:sldId id="280" r:id="rId5"/>
    <p:sldId id="282" r:id="rId6"/>
    <p:sldId id="259" r:id="rId7"/>
    <p:sldId id="263" r:id="rId8"/>
    <p:sldId id="264" r:id="rId9"/>
    <p:sldId id="266" r:id="rId10"/>
    <p:sldId id="267" r:id="rId11"/>
    <p:sldId id="268" r:id="rId12"/>
    <p:sldId id="265" r:id="rId13"/>
    <p:sldId id="273" r:id="rId14"/>
    <p:sldId id="299" r:id="rId15"/>
    <p:sldId id="272" r:id="rId16"/>
    <p:sldId id="287" r:id="rId17"/>
    <p:sldId id="275" r:id="rId18"/>
    <p:sldId id="276" r:id="rId19"/>
    <p:sldId id="278" r:id="rId20"/>
    <p:sldId id="279" r:id="rId21"/>
    <p:sldId id="300" r:id="rId22"/>
    <p:sldId id="302" r:id="rId23"/>
    <p:sldId id="301" r:id="rId24"/>
    <p:sldId id="305" r:id="rId25"/>
    <p:sldId id="306" r:id="rId26"/>
    <p:sldId id="283" r:id="rId27"/>
    <p:sldId id="284" r:id="rId28"/>
    <p:sldId id="285" r:id="rId29"/>
    <p:sldId id="286" r:id="rId30"/>
    <p:sldId id="310" r:id="rId31"/>
    <p:sldId id="269" r:id="rId32"/>
    <p:sldId id="289" r:id="rId33"/>
    <p:sldId id="288" r:id="rId34"/>
    <p:sldId id="293" r:id="rId35"/>
    <p:sldId id="292" r:id="rId36"/>
    <p:sldId id="294" r:id="rId37"/>
    <p:sldId id="295" r:id="rId38"/>
    <p:sldId id="290" r:id="rId39"/>
    <p:sldId id="297" r:id="rId40"/>
    <p:sldId id="298" r:id="rId4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331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4CC3A-A900-4C32-9817-C756866CF801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2394C-FE7A-474D-A489-17C27B2C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2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2394C-FE7A-474D-A489-17C27B2C7D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24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2394C-FE7A-474D-A489-17C27B2C7D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9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6738F-ABBD-A04E-B381-BBAD1D988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198FA-4851-4BF3-A9CC-D87072D66D7C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5521A-D940-83CE-571B-869DFCFA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A65CA-338B-9BD7-3A52-704EA97C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B83F-EF9B-4F6C-B85A-146EF74194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8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663DA-6247-17BF-C4B5-5697A2A6F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B8BED-2580-427C-A2EE-FE1008AFBBB0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147F9-0AE0-2D71-D9A7-60A448E34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97A77-5F15-732E-FC3C-5D7B9AFD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D91F-1BC0-4361-8DE5-1812A7521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98D15-2A44-AAF8-FBBA-968FA78B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5E4F-F835-465D-8064-E5EB280D4480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35738-6531-E3F2-803B-3933B164A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13B0A-8126-382E-5D3D-1EB3F622A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F4480-822C-48F5-95A3-634F9DDCC1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71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8D3E-77F7-8496-0444-3E22FA6C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F1F13-FD10-4BDD-B19A-9334FF089F4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8BD72-FC26-83EE-A790-829A829D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87D67-C9CF-AB47-A108-026EF366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561A4-3381-4DC6-B063-A493B67EF6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85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BB11-3E2A-22B9-ECFC-433B2B8D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7E74C-F067-438C-AF7D-2B39E32128F4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EF02-A876-7FEF-6B57-DCDBF53BB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33D91-AFE7-4168-CAEA-BC9B518E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EA114-3426-4F58-94DF-81293119B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46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43DD5-3705-6E23-95AD-E298A8CD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F6822-2559-4D28-B9E9-59EEFDA870D8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1E7BF-525F-9D34-6CF0-B5BE2C8DA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57356-F15E-8556-9E84-C9EA556BC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14C4F-F9F3-409E-9CAB-CD9C1D00C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3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5C1C1-DB0C-DE14-CECD-FD90CDA8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0FCA4-304E-46DB-922D-8C07D6691C0F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8E587-D9EF-8036-3646-73443C0BE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E0A51-5CD8-F68A-FCB4-4616ACE7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ACC4D-5AB1-46E2-BC1E-02AB16CBC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59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A7022E-B5C2-923C-D059-EBE36206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76ED9-4B88-40A4-9A7E-F5558B88208D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9D2F54-1069-351B-D91C-F5BCF66C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C0504D-FAF0-B5F5-45BB-1334CBB85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22B03-5EA9-4142-AAC1-89B1D33A6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49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F7B550-8D07-1A8C-B058-D8A77C18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93C1D-1579-421F-BB52-DEDE5ADDDF21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5C9D623-97ED-87A5-CBD9-003DA5684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1663F4-5AE7-F72D-2370-8EBE531B3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0AE5E-6E7F-4653-8E16-2BDC8B1A46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74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AC281D-B757-D574-261D-EA9B0191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FCC08-BEBC-4929-AF63-6403BDB6C78C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8A9C5F-3008-457B-CBF1-CCFD76B1E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90CD64-6CE9-88A8-4196-D2883DFD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27736-8AFB-417B-A976-2AC2B1A468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35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8F8DDAC-ED20-384C-7E72-08DFC183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BB6CF-D900-434C-AF56-598EB295835E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DD2763E-DD3E-A83A-9A5E-FE40D96C9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0C74F16-D82F-BCBB-175D-9F888443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AD413-8BE7-4D66-8DEF-BE560D5CC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1284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2BA224-3FE7-643D-0C78-974454D9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6940-348A-4F20-B728-51F727C10FF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FC50D9-5336-66CF-25B1-09395916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172DDF-CF98-FA08-6344-1A7C5F40D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D8785-0652-4FD3-BDC2-AC52DD9D6C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46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559232-E9BD-5C83-84FC-FACB87B5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39CEA-498A-4326-BB33-EADB3EAE30C1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A1021C-4BF1-0871-D402-B1651FBC1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F8FC71-5237-582E-0907-144735423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B2FE4-EF93-49CC-93DC-DEF7951B90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6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FC5C5E8-242A-3B18-8A74-B02E9127F19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59571F-2321-4639-734C-245E0F3AB7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7E085-ED21-AB6D-02D7-6D849D36A8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BF6EC-6665-4340-8A02-3E15F2ED7B7D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4FAD3-A925-DA71-75EC-492303431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F430F-3537-45B1-CAC6-6422C7BF2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7F1B152-B4BE-44FA-9A15-49762BEE37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CE3AC72-A0D0-E6C7-FFD2-0A7EF56846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ACD20C2-479A-8BB0-0347-417401E247A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F41E7-C2CF-6DEF-BAD3-0DFA6F8A2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ECE11-9377-4761-9A33-43B0D5B87A47}" type="datetimeFigureOut">
              <a:rPr lang="en-US"/>
              <a:pPr>
                <a:defRPr/>
              </a:pPr>
              <a:t>7/2/2023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EC1EB-CF5D-B33D-B078-E40F4303B0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F62B-FD4A-D509-F38B-E0D12E506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129AB34-5F5E-4B92-A982-37EDC576E0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133350"/>
            <a:ext cx="8229600" cy="685800"/>
          </a:xfrm>
        </p:spPr>
        <p:txBody>
          <a:bodyPr rtlCol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we are: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F9BD8-3CEE-5BA1-A55C-06206FC17AF6}"/>
              </a:ext>
            </a:extLst>
          </p:cNvPr>
          <p:cNvSpPr txBox="1"/>
          <p:nvPr/>
        </p:nvSpPr>
        <p:spPr>
          <a:xfrm>
            <a:off x="588226" y="578744"/>
            <a:ext cx="8229599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2:9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generation, a royal priesthood, an holy nation,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peculiar people;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we are: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ye should shew forth the praises of him who called you out of darkness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his </a:t>
            </a:r>
            <a:r>
              <a:rPr lang="en-US" sz="4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light:” </a:t>
            </a:r>
          </a:p>
        </p:txBody>
      </p:sp>
    </p:spTree>
    <p:extLst>
      <p:ext uri="{BB962C8B-B14F-4D97-AF65-F5344CB8AC3E}">
        <p14:creationId xmlns:p14="http://schemas.microsoft.com/office/powerpoint/2010/main" val="19954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285750"/>
            <a:ext cx="8648700" cy="1295400"/>
          </a:xfrm>
        </p:spPr>
        <p:txBody>
          <a:bodyPr rtlCol="0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(1Cor 10:11)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“these things happened to them for ensamples…written for our admonition”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114300" y="1352550"/>
            <a:ext cx="8915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God’s blessings are tied to obedience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set before you a blessing and a curse;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 blessing,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berākâ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prosperity)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ye obey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commands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the LORD your God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Deut. 11:26-27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2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61950" y="133350"/>
            <a:ext cx="84201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God’s blessings are tied to our </a:t>
            </a: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obedience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79BA9-D0BC-740A-4D9B-B00FB96D79F5}"/>
              </a:ext>
            </a:extLst>
          </p:cNvPr>
          <p:cNvSpPr txBox="1"/>
          <p:nvPr/>
        </p:nvSpPr>
        <p:spPr>
          <a:xfrm>
            <a:off x="304800" y="1481122"/>
            <a:ext cx="8631382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What’s required for God’s blessing?  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10:12-13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doth the </a:t>
            </a:r>
            <a:r>
              <a:rPr lang="en-US" sz="4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 require of thee, but to:</a:t>
            </a:r>
          </a:p>
          <a:p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God,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(Power)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“walk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his ways,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(Pursue His Paths)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path of life”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16:11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629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457200" y="285750"/>
            <a:ext cx="84201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God’s blessings are tied to obedience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5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D79BA9-D0BC-740A-4D9B-B00FB96D79F5}"/>
              </a:ext>
            </a:extLst>
          </p:cNvPr>
          <p:cNvSpPr txBox="1"/>
          <p:nvPr/>
        </p:nvSpPr>
        <p:spPr>
          <a:xfrm>
            <a:off x="342900" y="901303"/>
            <a:ext cx="86487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lphaUcPeriod"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What?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10:12-13 </a:t>
            </a:r>
            <a:r>
              <a:rPr lang="en-US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doth the </a:t>
            </a:r>
            <a:r>
              <a:rPr lang="en-US" sz="4000" b="1" i="1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thy God require of thee, but to: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love him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(Personal Relationship)</a:t>
            </a:r>
          </a:p>
          <a:p>
            <a:pPr lvl="0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 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 the </a:t>
            </a:r>
            <a:r>
              <a:rPr lang="en-US" sz="4000" b="1" i="1" u="sng" cap="small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(Purpose)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thy heart and with all thy soul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/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keep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shamar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Protect {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guard, value}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lvl="0"/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commandments of the Lord.”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18D64-99F0-88D0-CC95-AC2355C92B7A}"/>
              </a:ext>
            </a:extLst>
          </p:cNvPr>
          <p:cNvSpPr txBox="1"/>
          <p:nvPr/>
        </p:nvSpPr>
        <p:spPr>
          <a:xfrm>
            <a:off x="6400800" y="3320722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Passion</a:t>
            </a: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9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D79BA9-D0BC-740A-4D9B-B00FB96D79F5}"/>
              </a:ext>
            </a:extLst>
          </p:cNvPr>
          <p:cNvSpPr txBox="1"/>
          <p:nvPr/>
        </p:nvSpPr>
        <p:spPr>
          <a:xfrm>
            <a:off x="152400" y="209550"/>
            <a:ext cx="86868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Why?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13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The nature of Satan (the beast) is: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Deception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12:9; 2 Cor 4:4; Jn 8:44 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Division/Rebellion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12:3-7; 1 Sam 15:23</a:t>
            </a:r>
            <a:endParaRPr lang="en-US" sz="3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Disease/Corruption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12:9;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Eph 4:22; Gen 6:12 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Destruction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12:4, 13-17; Rev. 9:11; </a:t>
            </a:r>
          </a:p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Jn 10:10;  Mt 7:13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9208B-32E5-0F27-1E70-D1D425997DC8}"/>
              </a:ext>
            </a:extLst>
          </p:cNvPr>
          <p:cNvSpPr txBox="1"/>
          <p:nvPr/>
        </p:nvSpPr>
        <p:spPr>
          <a:xfrm>
            <a:off x="3505200" y="209550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thy good”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ṭôb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228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D79BA9-D0BC-740A-4D9B-B00FB96D79F5}"/>
              </a:ext>
            </a:extLst>
          </p:cNvPr>
          <p:cNvSpPr txBox="1"/>
          <p:nvPr/>
        </p:nvSpPr>
        <p:spPr>
          <a:xfrm>
            <a:off x="304800" y="209550"/>
            <a:ext cx="86868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Why?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13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09208B-32E5-0F27-1E70-D1D425997DC8}"/>
              </a:ext>
            </a:extLst>
          </p:cNvPr>
          <p:cNvSpPr txBox="1"/>
          <p:nvPr/>
        </p:nvSpPr>
        <p:spPr>
          <a:xfrm>
            <a:off x="3505200" y="209550"/>
            <a:ext cx="5638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thy good”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ṭôb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8525D-D9ED-BFDD-0F06-E91AB90009EE}"/>
              </a:ext>
            </a:extLst>
          </p:cNvPr>
          <p:cNvSpPr txBox="1"/>
          <p:nvPr/>
        </p:nvSpPr>
        <p:spPr>
          <a:xfrm>
            <a:off x="533400" y="978991"/>
            <a:ext cx="838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Jn 5:23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of God, and we know that the whole world lieth in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wickedness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3600" b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Poneros</a:t>
            </a: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disease, ruin)  (2 Cor 4:4)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Satan’s nature has infected the world!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DC85C-63BE-2806-954E-C5A6D97EDC72}"/>
              </a:ext>
            </a:extLst>
          </p:cNvPr>
          <p:cNvSpPr txBox="1"/>
          <p:nvPr/>
        </p:nvSpPr>
        <p:spPr>
          <a:xfrm>
            <a:off x="457200" y="3287315"/>
            <a:ext cx="89553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word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(commands)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are the cure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entole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His  authoritative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prescription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6329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4D79BA9-D0BC-740A-4D9B-B00FB96D79F5}"/>
              </a:ext>
            </a:extLst>
          </p:cNvPr>
          <p:cNvSpPr txBox="1"/>
          <p:nvPr/>
        </p:nvSpPr>
        <p:spPr>
          <a:xfrm>
            <a:off x="152400" y="209550"/>
            <a:ext cx="8991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Why? 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13  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thy good” 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ṭôb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742950" indent="-742950">
              <a:buAutoNum type="arabicParenR"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Satan: </a:t>
            </a: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Deception, Division,  Disease Destruction. 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nature of the Lord </a:t>
            </a:r>
            <a:r>
              <a:rPr lang="en-US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(and His law)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is: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 Clarity/Truth.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17:17; Jn 8:32; 14:6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b) Unity/Peace.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Jn 17:21; Ps 119:165; Is. 26:3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Cleansing/Correcting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(Jn 17:17; 15:3; 2 Tim. 3:16)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 Renewing/Reviving.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Ch. 7:14; Ps 23:3; 119:9)</a:t>
            </a:r>
          </a:p>
          <a:p>
            <a:pPr>
              <a:spcBef>
                <a:spcPts val="60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See Psalm 19:7-14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9550"/>
            <a:ext cx="8686800" cy="1295400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set before you a blessing and a curse;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61950" y="742950"/>
            <a:ext cx="862965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God’s Blessing is tied to Obedience.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“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blessing if ye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obey the commandments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LORD: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a curse</a:t>
            </a: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qelālâ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’: vilification)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ye will not obey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commandments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of the LORD your God”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Deut. 11:28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22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8392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God’s curse is tied to disobedience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“a curse</a:t>
            </a:r>
            <a:r>
              <a:rPr kumimoji="0" lang="en-US" sz="4000" b="1" i="1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000" b="1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qelālâ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’: vilification)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God doesn’t directly curse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(vilify</a:t>
            </a:r>
            <a:r>
              <a:rPr lang="en-US" sz="40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b="1" i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us, 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3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causes God to remove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blessings of his </a:t>
            </a:r>
            <a:r>
              <a:rPr lang="en-US" sz="4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 and its effects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(peace/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in, on, and through our lives.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6773F-8166-737F-4CD9-020BC0F0DCD9}"/>
              </a:ext>
            </a:extLst>
          </p:cNvPr>
          <p:cNvSpPr txBox="1"/>
          <p:nvPr/>
        </p:nvSpPr>
        <p:spPr>
          <a:xfrm>
            <a:off x="982456" y="4248150"/>
            <a:ext cx="7848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(Remember the if/then of Ex. 19:4-6)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31BE6-649A-037E-BE93-437230426195}"/>
              </a:ext>
            </a:extLst>
          </p:cNvPr>
          <p:cNvSpPr txBox="1"/>
          <p:nvPr/>
        </p:nvSpPr>
        <p:spPr>
          <a:xfrm>
            <a:off x="1981200" y="1933843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We do this by our sin!</a:t>
            </a:r>
          </a:p>
        </p:txBody>
      </p:sp>
    </p:spTree>
    <p:extLst>
      <p:ext uri="{BB962C8B-B14F-4D97-AF65-F5344CB8AC3E}">
        <p14:creationId xmlns:p14="http://schemas.microsoft.com/office/powerpoint/2010/main" val="134747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285750"/>
            <a:ext cx="8763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God’s curse is tied to disobedience</a:t>
            </a:r>
            <a:r>
              <a: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Understand Cause and Effect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1) The Cause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(of the curse):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We choose to rebel against God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and His word/ways.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Sam 15:22,23)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b) We “distance” ourselves from God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and His people. 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(Gen. 3:8; Heb 10:25)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3BE123-00F9-CF46-AE83-B602CEE33D43}"/>
              </a:ext>
            </a:extLst>
          </p:cNvPr>
          <p:cNvSpPr txBox="1"/>
          <p:nvPr/>
        </p:nvSpPr>
        <p:spPr>
          <a:xfrm>
            <a:off x="5715000" y="150495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Disobedience</a:t>
            </a:r>
          </a:p>
        </p:txBody>
      </p:sp>
    </p:spTree>
    <p:extLst>
      <p:ext uri="{BB962C8B-B14F-4D97-AF65-F5344CB8AC3E}">
        <p14:creationId xmlns:p14="http://schemas.microsoft.com/office/powerpoint/2010/main" val="8831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7AEF7-F010-C2DE-9745-EAAEA7229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19600"/>
          </a:xfrm>
        </p:spPr>
        <p:txBody>
          <a:bodyPr rtlCol="0">
            <a:norm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How is it that truths that were once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“self evident” are now considered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either lies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we fail to recognize the nature of the “thief” of Jn 10:10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and/or or the cycle of history.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78458-2548-72FF-EE9B-B3DA25F5CE7F}"/>
              </a:ext>
            </a:extLst>
          </p:cNvPr>
          <p:cNvSpPr txBox="1"/>
          <p:nvPr/>
        </p:nvSpPr>
        <p:spPr>
          <a:xfrm>
            <a:off x="3505200" y="1504950"/>
            <a:ext cx="5181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simply irrelevant?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76300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Effect/Consequences 1 Sam 15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 Deflection (Blaming others)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people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spared the best …,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sacrifice unto the LORD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God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spcBef>
                <a:spcPts val="1200"/>
              </a:spcBef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“But the people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took of the spoil, which should have been destroyed”</a:t>
            </a:r>
          </a:p>
        </p:txBody>
      </p:sp>
    </p:spTree>
    <p:extLst>
      <p:ext uri="{BB962C8B-B14F-4D97-AF65-F5344CB8AC3E}">
        <p14:creationId xmlns:p14="http://schemas.microsoft.com/office/powerpoint/2010/main" val="29977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763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Effect/Consequences 1 Sam 15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 Rationalization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(justification)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“the people spared the best …, </a:t>
            </a:r>
          </a:p>
          <a:p>
            <a:pPr lvl="0" algn="ctr"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sacrifice unto the LORD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God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3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“…to sacrifice to the Lord”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“I have transgressed…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I feared the people,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obeyed their voice.” </a:t>
            </a:r>
          </a:p>
          <a:p>
            <a:pPr lvl="0"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763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kumimoji="0" lang="en-US" sz="4000" b="1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Understand Cause and Effect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2) The Effect/Consequences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a) Deflection (Blaming others)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b) Rationalization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(Self justification)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c) Rebellion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(Demonic influence)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 15:23 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“rebellion is as the sin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of </a:t>
            </a:r>
            <a:r>
              <a:rPr lang="en-US" sz="4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witchcraft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6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7630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Effect/Consequences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a)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Deflection  b) Rationalization  c) Rebellion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d)  Reprobation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(Stinking Thinking) </a:t>
            </a:r>
          </a:p>
          <a:p>
            <a:pPr lv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obeyed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voice of the LORD”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Ro. 1:28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they did not like to retain God in their knowledge, God gave them over to a Reprobate mind”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adokimos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nous)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Gen.3:1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“Yea hath God said?”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8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133350"/>
            <a:ext cx="8763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Reprobation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biproduct of: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(1) 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ncomplete (surface) Repentance!     </a:t>
            </a:r>
          </a:p>
          <a:p>
            <a:pPr lvl="0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Sorrow for the consequences,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the </a:t>
            </a:r>
            <a:r>
              <a:rPr lang="en-US" sz="40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sin!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30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have sinned: 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the elders of my people, and Israel,    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turn again with me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I may worship the LORD thy God.”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C6A608-BC59-EE83-8ACB-9AA27F15ADC4}"/>
              </a:ext>
            </a:extLst>
          </p:cNvPr>
          <p:cNvSpPr txBox="1"/>
          <p:nvPr/>
        </p:nvSpPr>
        <p:spPr>
          <a:xfrm>
            <a:off x="4572000" y="251861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yet honor me now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51989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23850" y="-29275"/>
            <a:ext cx="8763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Effect/Consequences 1 Sam. 15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d) Reprobation  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bi-product of:</a:t>
            </a:r>
          </a:p>
          <a:p>
            <a:pPr lvl="0"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(1) Incomplete (surface) Repentance!     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(2)  Satanic deception. 2 Tim. 2:24-26     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i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“oppose themselves…snare of the devil” </a:t>
            </a:r>
          </a:p>
          <a:p>
            <a:pPr lvl="0">
              <a:spcBef>
                <a:spcPts val="0"/>
              </a:spcBef>
              <a:defRPr/>
            </a:pP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Luke 15:17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“when he came to himself…”</a:t>
            </a:r>
            <a:endParaRPr lang="en-US" sz="4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947D26-B290-5476-52C0-9FB8DD708F28}"/>
              </a:ext>
            </a:extLst>
          </p:cNvPr>
          <p:cNvSpPr txBox="1"/>
          <p:nvPr/>
        </p:nvSpPr>
        <p:spPr>
          <a:xfrm>
            <a:off x="552450" y="3257550"/>
            <a:ext cx="82677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 1:18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wrath of God is revealed… against all ungodliness …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hold the truth in unrighteousness” </a:t>
            </a: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685E-AEAE-1457-5BB5-3598A7FF0A6A}"/>
              </a:ext>
            </a:extLst>
          </p:cNvPr>
          <p:cNvSpPr txBox="1"/>
          <p:nvPr/>
        </p:nvSpPr>
        <p:spPr>
          <a:xfrm>
            <a:off x="304800" y="285750"/>
            <a:ext cx="8763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 Effect/Consequences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Sam 15:23 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“rebellion is as the sin of </a:t>
            </a: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witchcraft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!”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4:26,27 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angry and sin not…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Neither give place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topos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opportunity)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devil!”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(diabolos: slanderer, false accuser)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6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2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382000" cy="4857750"/>
          </a:xfrm>
        </p:spPr>
        <p:txBody>
          <a:bodyPr rtlCol="0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Example of cause/effect from Mt. 18.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After telling about the lost sheep (11-14)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Jesus gives clear instructions on how to resolve offenses/personal conflicts. (13-17)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“How often should I forgive?,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til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7x?”  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“Jesus answers...until 70 x 7!” 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</a:t>
            </a:r>
            <a:r>
              <a:rPr lang="en-US" sz="36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lls</a:t>
            </a:r>
            <a:r>
              <a:rPr lang="en-US" sz="36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story of an incredible debt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(offense) that was forgiven  Vs 23-27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10,000 talents!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3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2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5750"/>
            <a:ext cx="8915400" cy="4800600"/>
          </a:xfrm>
        </p:spPr>
        <p:txBody>
          <a:bodyPr rtlCol="0">
            <a:normAutofit fontScale="925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servant refused to forgive a much lesser debt </a:t>
            </a: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(100 pence)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imprisoning the one who owed him. (28-30)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King discovered this injustice he: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  <a:defRPr/>
            </a:pPr>
            <a:r>
              <a:rPr lang="en-US" sz="39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Confronted </a:t>
            </a:r>
            <a:r>
              <a:rPr lang="en-US" sz="3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ungracious servant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32,33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“Then his lord, …said unto him, O thou wicked servant, I forgave thee all that debt…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Shouldest not thou also have had compassion on thy fellow servant, even as I had pity on thee? “ 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5750"/>
            <a:ext cx="8915400" cy="4648200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None/>
              <a:tabLst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 King discovered this injustice he:</a:t>
            </a:r>
          </a:p>
          <a:p>
            <a:pPr marL="742950" marR="0" lvl="0" indent="-74295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  <a:defRPr/>
            </a:pPr>
            <a:r>
              <a:rPr lang="en-US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Confronted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ungracious servant.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32,33</a:t>
            </a:r>
          </a:p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AutoNum type="arabicParenR"/>
              <a:tabLst/>
              <a:defRPr/>
            </a:pPr>
            <a:r>
              <a:rPr lang="en-US" sz="36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Condemned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ungracious servant. V 34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“And his lord was wroth, </a:t>
            </a:r>
          </a:p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delivered him to the tormentors, </a:t>
            </a:r>
          </a:p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 he should pay all that was due unto him.”</a:t>
            </a:r>
          </a:p>
          <a:p>
            <a:pPr marL="0" lvl="0" indent="0" algn="ctr">
              <a:spcBef>
                <a:spcPts val="600"/>
              </a:spcBef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 Mt 7:1-2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1FE312F-6586-04BD-2C71-841FE0F29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028950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Whose God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is the Lord”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41DA9B-151F-FD6B-C883-E3E668A99AC0}"/>
              </a:ext>
            </a:extLst>
          </p:cNvPr>
          <p:cNvSpPr txBox="1"/>
          <p:nvPr/>
        </p:nvSpPr>
        <p:spPr>
          <a:xfrm>
            <a:off x="5867400" y="0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Ps. 33:12</a:t>
            </a:r>
          </a:p>
        </p:txBody>
      </p:sp>
    </p:spTree>
    <p:extLst>
      <p:ext uri="{BB962C8B-B14F-4D97-AF65-F5344CB8AC3E}">
        <p14:creationId xmlns:p14="http://schemas.microsoft.com/office/powerpoint/2010/main" val="379759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Jesus Clearly applied this to us!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35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likewise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my heavenly Father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also unto you,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your hearts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forgive not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one his brother their trespasses.“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parap’tōma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errors, faults)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9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Who/what are these Tormentors?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spiritual/emotional/relational effects caused by our disobedience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rebellion!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Sam. 15:23; Eph. 4:27; Heb 12:15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“bitterness springing up trouble you”</a:t>
            </a:r>
          </a:p>
        </p:txBody>
      </p:sp>
    </p:spTree>
    <p:extLst>
      <p:ext uri="{BB962C8B-B14F-4D97-AF65-F5344CB8AC3E}">
        <p14:creationId xmlns:p14="http://schemas.microsoft.com/office/powerpoint/2010/main" val="372699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allow this?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6:23-24 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commandment is a lamp;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law is light;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reproofs of instruction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way of life: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To keep thee from the evil …”</a:t>
            </a:r>
          </a:p>
        </p:txBody>
      </p:sp>
    </p:spTree>
    <p:extLst>
      <p:ext uri="{BB962C8B-B14F-4D97-AF65-F5344CB8AC3E}">
        <p14:creationId xmlns:p14="http://schemas.microsoft.com/office/powerpoint/2010/main" val="30170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1:23-25  </a:t>
            </a:r>
            <a:b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”Turn you at my reproof: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behold, I will pour out my spirit unto you,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will make known my words unto you. </a:t>
            </a:r>
          </a:p>
          <a:p>
            <a:pPr marL="0" lvl="0" indent="0" algn="ctr">
              <a:spcBef>
                <a:spcPts val="1200"/>
              </a:spcBef>
              <a:buNone/>
              <a:defRPr/>
            </a:pP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have called, 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 refused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stretched out my hand,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man regarded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lvl="0" indent="0" algn="ctr">
              <a:spcBef>
                <a:spcPts val="120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ye have set at nought all my counsel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none of my reproof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7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rtlCol="0">
            <a:normAutofit fontScale="925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1:29-32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that they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hated knowledge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 not choose the fear of the LORD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0" indent="-742950" algn="ctr">
              <a:spcBef>
                <a:spcPts val="0"/>
              </a:spcBef>
              <a:buAutoNum type="arabicPlain" startAt="30"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none of my counsel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despised all my reproof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742950" lvl="0" indent="-742950" algn="ctr">
              <a:spcBef>
                <a:spcPts val="0"/>
              </a:spcBef>
              <a:buAutoNum type="arabicPlain" startAt="31"/>
              <a:defRPr/>
            </a:pP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Therefore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they eat of the fruit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their own way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 filled with their own devices</a:t>
            </a:r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39533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5750"/>
            <a:ext cx="8839200" cy="5257800"/>
          </a:xfrm>
        </p:spPr>
        <p:txBody>
          <a:bodyPr rtlCol="0">
            <a:no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1:32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turning away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simple shall slay them,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(Turning away from what/who?)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prosperity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fools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shalwâ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false security)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5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destroy them.”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b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48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85750"/>
            <a:ext cx="8839200" cy="4648200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Notice how this chapter ends!</a:t>
            </a:r>
            <a:endParaRPr lang="en-US" sz="7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”But whoso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hearkeneth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unto me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dwell safely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beṭah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̣: have refuge, confidence, hope)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shall be quiet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shāʾan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peaceful)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fear of evil.” 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(Ra: wicked, distress)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(also the King of Egyptian gods)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does God allow this?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Consequences can bring us to supernatural repentance,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will produce renewal.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7:10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godly sorrow worketh repentance to salvation ….” </a:t>
            </a:r>
          </a:p>
        </p:txBody>
      </p:sp>
    </p:spTree>
    <p:extLst>
      <p:ext uri="{BB962C8B-B14F-4D97-AF65-F5344CB8AC3E}">
        <p14:creationId xmlns:p14="http://schemas.microsoft.com/office/powerpoint/2010/main" val="19868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 fontScale="85000" lnSpcReduction="1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 11:26-28 </a:t>
            </a:r>
            <a:r>
              <a:rPr lang="en-US" sz="4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set before you this day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blessing and a curse;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blessing, if ye obey the commandments of the LORD your God,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 curse, if ye will not obey the commandments of the LORD your God,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turn aside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5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…to go after other gods.”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en-US" sz="40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15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85750"/>
            <a:ext cx="8686800" cy="4648200"/>
          </a:xfrm>
        </p:spPr>
        <p:txBody>
          <a:bodyPr rtlCol="0"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Application: Cause and Effect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33:12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“Blessed is the nation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(people)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whose God is the LORD”</a:t>
            </a:r>
          </a:p>
          <a:p>
            <a:pPr marL="0" lvl="0" indent="0" algn="ctr">
              <a:spcBef>
                <a:spcPts val="1200"/>
              </a:spcBef>
              <a:buNone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 16:4 </a:t>
            </a: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“Their sorrows shall be multiplied that hasten after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god”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5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en-US" sz="6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will you choose?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8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BA77212D-FB42-1031-D61A-3F150F49F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90500" y="971550"/>
            <a:ext cx="9525000" cy="339407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en-US" sz="4400" b="1" dirty="0">
                <a:latin typeface="Georgia" panose="02040502050405020303" pitchFamily="18" charset="0"/>
              </a:rPr>
              <a:t>Ps 16:4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“Their sorrows shall be multiplied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hasten after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another god”</a:t>
            </a:r>
            <a:endParaRPr lang="en-US" alt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8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003675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History has a way of repeating itself;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because “behind” human history are forces at work seeking to shape it. 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EBEC2-3EDA-53F9-85C7-6F92B833E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14550"/>
            <a:ext cx="2248829" cy="3028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E68AD-E4B7-5620-E6D7-82C8223E143D}"/>
              </a:ext>
            </a:extLst>
          </p:cNvPr>
          <p:cNvSpPr txBox="1"/>
          <p:nvPr/>
        </p:nvSpPr>
        <p:spPr>
          <a:xfrm>
            <a:off x="457200" y="2149398"/>
            <a:ext cx="6477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Rev 12:9 </a:t>
            </a:r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great dragon was cast out, that old serpent…called Satan, </a:t>
            </a:r>
          </a:p>
          <a:p>
            <a:pPr algn="ctr"/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deceives the whole world: </a:t>
            </a:r>
          </a:p>
          <a:p>
            <a:pPr algn="ctr"/>
            <a: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cast out into the earth, and his angels were cast out with him.” </a:t>
            </a:r>
            <a:br>
              <a:rPr 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724400"/>
          </a:xfrm>
        </p:spPr>
        <p:txBody>
          <a:bodyPr rtlCol="0"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chose Israel and uses their history to teach the world about God’s Nature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as well as Satan’s.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1Cor. 10:11,12 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“Now all these things happened unto them </a:t>
            </a:r>
            <a:r>
              <a:rPr kumimoji="0" lang="en-US" sz="39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ensamples: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they are written </a:t>
            </a:r>
            <a:r>
              <a:rPr kumimoji="0" lang="en-US" sz="39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for our admonition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Wherefore let him that thinketh he </a:t>
            </a:r>
            <a:r>
              <a:rPr kumimoji="0" lang="en-US" sz="39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standeth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take heed lest he fall.”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"/>
            <a:ext cx="8763000" cy="5029200"/>
          </a:xfrm>
        </p:spPr>
        <p:txBody>
          <a:bodyPr rtlCol="0">
            <a:normAutofit fontScale="85000"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While not every Jew was a “believer” God grew, guided, and guarded the nation for specific purposes. 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19:4-5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You’ve seen what I did to the Egyptians,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how I bare you on eagles' wings,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brought you unto myself.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Now therefore, </a:t>
            </a:r>
            <a:r>
              <a:rPr kumimoji="0" lang="en-US" sz="39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if ye will obey 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voice indeed, and keep my covenant,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kumimoji="0" lang="en-US" sz="39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then ye shall be </a:t>
            </a:r>
            <a:r>
              <a:rPr kumimoji="0" lang="en-US" sz="39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peculiar treasure 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segullâ</a:t>
            </a: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jewel)</a:t>
            </a:r>
            <a:endParaRPr lang="en-US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unto me above all people</a:t>
            </a:r>
            <a:r>
              <a:rPr kumimoji="0" lang="en-US" sz="33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for all the earth is mine!”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sz="20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51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724400"/>
          </a:xfrm>
        </p:spPr>
        <p:txBody>
          <a:bodyPr rtlCol="0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 19:6  </a:t>
            </a:r>
            <a:r>
              <a:rPr lang="en-US" sz="3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unto me a kingdom of priests, and an holy nation. “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God’s purposes haven’t changed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they apply to us!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1:20</a:t>
            </a:r>
            <a:endParaRPr lang="en-US" sz="4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promises of God in him 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(Jesus)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yea and in him Amen,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unto the glory of God</a:t>
            </a:r>
            <a:endParaRPr lang="en-US" sz="1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8EEE4-E7C4-7483-5055-7EA09593CDDC}"/>
              </a:ext>
            </a:extLst>
          </p:cNvPr>
          <p:cNvSpPr txBox="1"/>
          <p:nvPr/>
        </p:nvSpPr>
        <p:spPr>
          <a:xfrm>
            <a:off x="5105400" y="3867150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by us. “</a:t>
            </a:r>
          </a:p>
        </p:txBody>
      </p:sp>
    </p:spTree>
    <p:extLst>
      <p:ext uri="{BB962C8B-B14F-4D97-AF65-F5344CB8AC3E}">
        <p14:creationId xmlns:p14="http://schemas.microsoft.com/office/powerpoint/2010/main" val="26328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2B077-5C30-5224-86CA-1D6290707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685800"/>
          </a:xfrm>
        </p:spPr>
        <p:txBody>
          <a:bodyPr rtlCol="0"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4000" b="1" dirty="0">
                <a:solidFill>
                  <a:schemeClr val="bg1"/>
                </a:solidFill>
              </a:rPr>
              <a:t>God’s purposes haven’t changed!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8F9BD8-3CEE-5BA1-A55C-06206FC17AF6}"/>
              </a:ext>
            </a:extLst>
          </p:cNvPr>
          <p:cNvSpPr txBox="1"/>
          <p:nvPr/>
        </p:nvSpPr>
        <p:spPr>
          <a:xfrm>
            <a:off x="588227" y="819150"/>
            <a:ext cx="79675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Ex. 19:5,6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What we are: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Pt 2:9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chosen 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generation, a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royal priesthood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holy nation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0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peculiar people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purchased, precious,  </a:t>
            </a:r>
          </a:p>
          <a:p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and preserved acquisition</a:t>
            </a:r>
          </a:p>
        </p:txBody>
      </p:sp>
    </p:spTree>
    <p:extLst>
      <p:ext uri="{BB962C8B-B14F-4D97-AF65-F5344CB8AC3E}">
        <p14:creationId xmlns:p14="http://schemas.microsoft.com/office/powerpoint/2010/main" val="15286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2251</Words>
  <Application>Microsoft Office PowerPoint</Application>
  <PresentationFormat>On-screen Show (16:9)</PresentationFormat>
  <Paragraphs>255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Georgia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19</cp:revision>
  <dcterms:created xsi:type="dcterms:W3CDTF">2011-06-20T03:25:39Z</dcterms:created>
  <dcterms:modified xsi:type="dcterms:W3CDTF">2023-07-02T13:43:49Z</dcterms:modified>
</cp:coreProperties>
</file>