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  <p:sldMasterId id="2147483662" r:id="rId3"/>
  </p:sldMasterIdLst>
  <p:notesMasterIdLst>
    <p:notesMasterId r:id="rId28"/>
  </p:notesMasterIdLst>
  <p:sldIdLst>
    <p:sldId id="283" r:id="rId4"/>
    <p:sldId id="285" r:id="rId5"/>
    <p:sldId id="314" r:id="rId6"/>
    <p:sldId id="315" r:id="rId7"/>
    <p:sldId id="286" r:id="rId8"/>
    <p:sldId id="287" r:id="rId9"/>
    <p:sldId id="263" r:id="rId10"/>
    <p:sldId id="290" r:id="rId11"/>
    <p:sldId id="317" r:id="rId12"/>
    <p:sldId id="296" r:id="rId13"/>
    <p:sldId id="297" r:id="rId14"/>
    <p:sldId id="298" r:id="rId15"/>
    <p:sldId id="299" r:id="rId16"/>
    <p:sldId id="295" r:id="rId17"/>
    <p:sldId id="300" r:id="rId18"/>
    <p:sldId id="294" r:id="rId19"/>
    <p:sldId id="308" r:id="rId20"/>
    <p:sldId id="311" r:id="rId21"/>
    <p:sldId id="304" r:id="rId22"/>
    <p:sldId id="307" r:id="rId23"/>
    <p:sldId id="310" r:id="rId24"/>
    <p:sldId id="306" r:id="rId25"/>
    <p:sldId id="316" r:id="rId26"/>
    <p:sldId id="312" r:id="rId27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02" y="7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7D7F6-D6EF-4708-92B7-D5C2B262C63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D65F7-D419-4C6A-83AB-600291B4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6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0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5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0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5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8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6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65F7-D419-4C6A-83AB-600291B436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541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23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2276476"/>
            <a:ext cx="4330832" cy="64357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6476"/>
            <a:ext cx="12789291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22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3919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7752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205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2207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4077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034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526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211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423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834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6101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0837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4016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86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62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320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8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1914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536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8677" y="7010400"/>
            <a:ext cx="160532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86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itchFamily="34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013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90" y="9040144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189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34BA5E-6B36-DA47-1653-6B0678D6E8BF}"/>
              </a:ext>
            </a:extLst>
          </p:cNvPr>
          <p:cNvSpPr txBox="1"/>
          <p:nvPr/>
        </p:nvSpPr>
        <p:spPr>
          <a:xfrm>
            <a:off x="288131" y="0"/>
            <a:ext cx="1020013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God is relational!</a:t>
            </a:r>
          </a:p>
          <a:p>
            <a:pPr algn="ctr"/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created us for relationships,</a:t>
            </a:r>
          </a:p>
          <a:p>
            <a:pPr algn="ctr"/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relationships for us! 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2:18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God Reaching for Man - Wings of Spirit">
            <a:extLst>
              <a:ext uri="{FF2B5EF4-FFF2-40B4-BE49-F238E27FC236}">
                <a16:creationId xmlns:a16="http://schemas.microsoft.com/office/drawing/2014/main" id="{99368A18-C7CE-088D-565C-59D78213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63" y="0"/>
            <a:ext cx="6822631" cy="37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29B3A-B5DC-7931-9215-4D89144BE578}"/>
              </a:ext>
            </a:extLst>
          </p:cNvPr>
          <p:cNvSpPr txBox="1"/>
          <p:nvPr/>
        </p:nvSpPr>
        <p:spPr>
          <a:xfrm>
            <a:off x="135731" y="3977740"/>
            <a:ext cx="1676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We tend to think others in our relationships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“owe us”.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(Happiness, respect, love, affection, appreciation,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etc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388E3-978B-BEE4-F69C-6729AC7497BA}"/>
              </a:ext>
            </a:extLst>
          </p:cNvPr>
          <p:cNvSpPr txBox="1"/>
          <p:nvPr/>
        </p:nvSpPr>
        <p:spPr>
          <a:xfrm>
            <a:off x="11108531" y="-123111"/>
            <a:ext cx="4038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(Gen. 1:26</a:t>
            </a:r>
          </a:p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1 Jn. 4:16)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Adam and Eve: 6 Responsibilities God Entrusted Them With">
            <a:extLst>
              <a:ext uri="{FF2B5EF4-FFF2-40B4-BE49-F238E27FC236}">
                <a16:creationId xmlns:a16="http://schemas.microsoft.com/office/drawing/2014/main" id="{34770A41-EAA7-A19E-653F-22C1AD70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" y="5943601"/>
            <a:ext cx="6896100" cy="36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0A79CC-C78A-3BEF-D88A-B4CE76EEC85D}"/>
              </a:ext>
            </a:extLst>
          </p:cNvPr>
          <p:cNvSpPr txBox="1"/>
          <p:nvPr/>
        </p:nvSpPr>
        <p:spPr>
          <a:xfrm>
            <a:off x="6892131" y="6248400"/>
            <a:ext cx="103465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The truth is that God brings us into relationships in order to “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GROW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US!”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25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39624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Israel were God’s people, not just Saul’s.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His authority came from his relationship to God.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Since he wasn’t willing to be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a man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under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authority”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he could be trusted to be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charset="0"/>
              </a:rPr>
              <a:t>“a man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charset="0"/>
              </a:rPr>
              <a:t>of authority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charset="0"/>
              </a:rPr>
              <a:t>”.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charset="0"/>
              </a:rPr>
              <a:t>  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charset="0"/>
              </a:rPr>
              <a:t>(Mt 8:9)</a:t>
            </a:r>
            <a:endParaRPr lang="en-US" sz="4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  <a:sym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B8026-91C4-B33D-B4C7-045F56A43B95}"/>
              </a:ext>
            </a:extLst>
          </p:cNvPr>
          <p:cNvSpPr txBox="1"/>
          <p:nvPr/>
        </p:nvSpPr>
        <p:spPr>
          <a:xfrm>
            <a:off x="152667" y="4239399"/>
            <a:ext cx="165100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lvl="0" algn="ctr">
              <a:spcBef>
                <a:spcPts val="0"/>
              </a:spcBef>
              <a:buSzPct val="100000"/>
              <a:defRPr/>
            </a:pPr>
            <a:r>
              <a:rPr lang="en-US" sz="6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God gave him multiple opportunities to obey,</a:t>
            </a:r>
          </a:p>
          <a:p>
            <a:pPr marL="8467" lvl="0" algn="ctr">
              <a:spcBef>
                <a:spcPts val="0"/>
              </a:spcBef>
              <a:buSzPct val="100000"/>
              <a:defRPr/>
            </a:pPr>
            <a:r>
              <a:rPr lang="en-US" sz="6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and sent Samuel to confront him </a:t>
            </a:r>
          </a:p>
          <a:p>
            <a:pPr marL="8467" lvl="0" algn="ctr">
              <a:spcBef>
                <a:spcPts val="0"/>
              </a:spcBef>
              <a:buSzPct val="100000"/>
              <a:defRPr/>
            </a:pPr>
            <a:r>
              <a:rPr lang="en-US" sz="6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and challenge him to genuinely repent,</a:t>
            </a:r>
          </a:p>
          <a:p>
            <a:pPr marL="8467" lvl="0" algn="ctr">
              <a:spcBef>
                <a:spcPts val="0"/>
              </a:spcBef>
              <a:buSzPct val="100000"/>
              <a:defRPr/>
            </a:pPr>
            <a:r>
              <a:rPr lang="en-US" sz="6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</a:t>
            </a:r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but his behavior continued to reveal his 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Pride and Bitterness</a:t>
            </a:r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. (1 Sam 14&amp;15) </a:t>
            </a:r>
          </a:p>
        </p:txBody>
      </p:sp>
    </p:spTree>
    <p:extLst>
      <p:ext uri="{BB962C8B-B14F-4D97-AF65-F5344CB8AC3E}">
        <p14:creationId xmlns:p14="http://schemas.microsoft.com/office/powerpoint/2010/main" val="532392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39624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After his third (recorded) failure God told him 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2050" name="Picture 2" descr="Is Saul Among the Prophets? On Prophecy and a Heart for God ...">
            <a:extLst>
              <a:ext uri="{FF2B5EF4-FFF2-40B4-BE49-F238E27FC236}">
                <a16:creationId xmlns:a16="http://schemas.microsoft.com/office/drawing/2014/main" id="{B059BEDD-6957-D6F4-21ED-FA462D88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22" y="6121062"/>
            <a:ext cx="6415818" cy="36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B8026-91C4-B33D-B4C7-045F56A43B95}"/>
              </a:ext>
            </a:extLst>
          </p:cNvPr>
          <p:cNvSpPr txBox="1"/>
          <p:nvPr/>
        </p:nvSpPr>
        <p:spPr>
          <a:xfrm>
            <a:off x="15240" y="5944157"/>
            <a:ext cx="107848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Because thou hast rejected the word of the LORD, he hath also rejected thee from being king.”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1 Sam 15:22-23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1451A-3407-A4A6-2DB3-6EA2024FF1EB}"/>
              </a:ext>
            </a:extLst>
          </p:cNvPr>
          <p:cNvSpPr txBox="1"/>
          <p:nvPr/>
        </p:nvSpPr>
        <p:spPr>
          <a:xfrm>
            <a:off x="51647" y="794414"/>
            <a:ext cx="172369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“Hath the LORD as great delight in burnt offerings and sacrifices, as in obeying the voice of the LORD?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obey is better than sacrifice, …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rebellion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merî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from mara: bitterness)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as the sin of witchcraft,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qesem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divination)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stubbornness is as iniquity and idolatry. </a:t>
            </a:r>
          </a:p>
        </p:txBody>
      </p:sp>
    </p:spTree>
    <p:extLst>
      <p:ext uri="{BB962C8B-B14F-4D97-AF65-F5344CB8AC3E}">
        <p14:creationId xmlns:p14="http://schemas.microsoft.com/office/powerpoint/2010/main" val="400425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39624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In 1 Sam. 16 God sends Samuel to anoint the next King. 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1451A-3407-A4A6-2DB3-6EA2024FF1EB}"/>
              </a:ext>
            </a:extLst>
          </p:cNvPr>
          <p:cNvSpPr txBox="1"/>
          <p:nvPr/>
        </p:nvSpPr>
        <p:spPr>
          <a:xfrm>
            <a:off x="51647" y="794414"/>
            <a:ext cx="172369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“it came to pass, when they were come, that he looked on Eliab, and said, Surely the LORD'S anointed is before him. </a:t>
            </a:r>
          </a:p>
          <a:p>
            <a:pPr algn="ctr"/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LORD said unto Samuel, Look not on his countenance, …; because I have refused him: </a:t>
            </a:r>
          </a:p>
        </p:txBody>
      </p:sp>
      <p:pic>
        <p:nvPicPr>
          <p:cNvPr id="3076" name="Picture 4" descr="Image: Image: صورة">
            <a:extLst>
              <a:ext uri="{FF2B5EF4-FFF2-40B4-BE49-F238E27FC236}">
                <a16:creationId xmlns:a16="http://schemas.microsoft.com/office/drawing/2014/main" id="{01272A1B-66B0-F891-1593-E4E50A6B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31" y="4598884"/>
            <a:ext cx="6231732" cy="51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9F673-61BB-E9A5-1701-B2AC1756316B}"/>
              </a:ext>
            </a:extLst>
          </p:cNvPr>
          <p:cNvSpPr txBox="1"/>
          <p:nvPr/>
        </p:nvSpPr>
        <p:spPr>
          <a:xfrm>
            <a:off x="139967" y="4337850"/>
            <a:ext cx="1098999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for the LORD </a:t>
            </a:r>
            <a:r>
              <a:rPr kumimoji="0" lang="en-US" sz="6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seeth</a:t>
            </a: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not as man;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for man looks on the outward appearance, 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but the LORD looks on the heart.”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779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39624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In 1 Sam. 16 God sends Samuel to anoint the next King. 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1451A-3407-A4A6-2DB3-6EA2024FF1EB}"/>
              </a:ext>
            </a:extLst>
          </p:cNvPr>
          <p:cNvSpPr txBox="1"/>
          <p:nvPr/>
        </p:nvSpPr>
        <p:spPr>
          <a:xfrm>
            <a:off x="51647" y="794414"/>
            <a:ext cx="172369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“Are here all thy children? …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remains yet the youngest, and…he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sheep.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…Send and fetch him: for we will not sit down till he come. </a:t>
            </a:r>
          </a:p>
        </p:txBody>
      </p:sp>
      <p:pic>
        <p:nvPicPr>
          <p:cNvPr id="3074" name="Picture 2" descr="Samuel anointing David - found on Bible Vector | David bible, Bible ...">
            <a:extLst>
              <a:ext uri="{FF2B5EF4-FFF2-40B4-BE49-F238E27FC236}">
                <a16:creationId xmlns:a16="http://schemas.microsoft.com/office/drawing/2014/main" id="{6FFCAC37-DEE0-A19D-714E-EA17DC0C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930" y="3453961"/>
            <a:ext cx="5646683" cy="63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3CA9B6-2DBE-E209-6624-73A86EC00FC8}"/>
              </a:ext>
            </a:extLst>
          </p:cNvPr>
          <p:cNvSpPr txBox="1"/>
          <p:nvPr/>
        </p:nvSpPr>
        <p:spPr>
          <a:xfrm>
            <a:off x="51646" y="3142210"/>
            <a:ext cx="1159028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12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And he sent, and brought him in. … the LORD said,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Arise, anoint him: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for this is he.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13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Then Samuel …anointed him in the midst of his brethren: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and the Spirit of the LORD came upon David from that day forward.” </a:t>
            </a:r>
          </a:p>
        </p:txBody>
      </p:sp>
    </p:spTree>
    <p:extLst>
      <p:ext uri="{BB962C8B-B14F-4D97-AF65-F5344CB8AC3E}">
        <p14:creationId xmlns:p14="http://schemas.microsoft.com/office/powerpoint/2010/main" val="158234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David was chosen to lead God’s People,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Not because He couldn’t or didn’t sin,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But because he couldn’t get comfortable in sin.</a:t>
            </a: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Ps 32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2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“Blessed is the man unto whom the LORD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imputeth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not iniquity, and in whose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spirit there is no guile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.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(deceit)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3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When I kept silence, my bones waxed old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through my roaring all the day long.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4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For day and night thy hand was heavy upon me: …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Selah.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5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I acknowledged my sin unto thee, ..mine iniquity have I not hid.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I said, I will confess my transgressions unto the LORD;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and thou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forgavest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the iniquity of my sin.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Selah. </a:t>
            </a:r>
          </a:p>
          <a:p>
            <a:pPr marL="8467" indent="0" eaLnBrk="1" hangingPunct="1">
              <a:buNone/>
              <a:defRPr/>
            </a:pP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5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6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For this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(vs 5)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shall every one that is godly pray unto thee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in a time when thou mayest be found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…</a:t>
            </a:r>
          </a:p>
          <a:p>
            <a:pPr marL="8467" indent="0" algn="ctr" eaLnBrk="1" hangingPunct="1">
              <a:spcBef>
                <a:spcPts val="1200"/>
              </a:spcBef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7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Thou art my hiding place; thou shalt preserve me from trouble; thou shalt compass me about with songs of deliverance.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Selah. </a:t>
            </a:r>
          </a:p>
          <a:p>
            <a:pPr marL="8467" indent="0" algn="ctr" eaLnBrk="1" hangingPunct="1">
              <a:spcBef>
                <a:spcPts val="1800"/>
              </a:spcBef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8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I will instruct thee and teach thee in the way which thou shalt go: I will guide thee with mine eye..</a:t>
            </a:r>
          </a:p>
          <a:p>
            <a:pPr marL="8467" indent="0" algn="ctr" eaLnBrk="1" hangingPunct="1">
              <a:spcBef>
                <a:spcPts val="1200"/>
              </a:spcBef>
              <a:buNone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11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Be glad in the LORD, and rejoice, ye righteous: and shout for joy, all ye that are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upright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in heart.”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en-US" sz="6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Yāshār</a:t>
            </a: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’: straight!)</a:t>
            </a:r>
          </a:p>
          <a:p>
            <a:pPr marL="8467" indent="0" eaLnBrk="1" hangingPunct="1">
              <a:buNone/>
              <a:defRPr/>
            </a:pP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152256"/>
            <a:ext cx="17204532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48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1Sam 13:14 </a:t>
            </a:r>
            <a:r>
              <a:rPr kumimoji="0" lang="en-US" sz="4400" b="1" i="1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“The </a:t>
            </a:r>
            <a:r>
              <a:rPr kumimoji="0" lang="en-US" sz="4800" b="1" i="1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LORD hath sought a man after his own heart</a:t>
            </a:r>
            <a:r>
              <a:rPr kumimoji="0" lang="en-US" sz="5400" b="1" i="1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”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 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What does a man after God’s heart look (act) like?</a:t>
            </a:r>
            <a:endParaRPr kumimoji="0" lang="en-US" sz="6600" b="1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  <a:p>
            <a:pPr marL="8467" indent="0" algn="ctr" eaLnBrk="1" hangingPunct="1"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Ps 78:70-72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“He chose David also his servant, and took him from the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sheepfolds..he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brought him to feed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(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rāʿâ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: 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hepherd)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Jacob his people, and Israel his inheritance. </a:t>
            </a:r>
          </a:p>
          <a:p>
            <a:pPr marL="8467" indent="0" algn="ctr" eaLnBrk="1" hangingPunct="1"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So he fed them according to the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integrity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of his heart;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(tom: innocence; From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tāmam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’: consumed to be complete, upright)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What “consumes you?</a:t>
            </a:r>
          </a:p>
          <a:p>
            <a:pPr marL="8467" indent="0" algn="ctr" eaLnBrk="1" hangingPunct="1"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guided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nāḥâ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govern, guide, straighten)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them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by the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skilfulness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tâbûwn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understanding, wisdom)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of his hands.” </a:t>
            </a:r>
          </a:p>
          <a:p>
            <a:pPr marL="8467" indent="0" eaLnBrk="1" hangingPunct="1">
              <a:buNone/>
              <a:defRPr/>
            </a:pP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22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-127152"/>
            <a:ext cx="17276507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Arial" charset="0"/>
              </a:rPr>
              <a:t>Integrity was important to God and David</a:t>
            </a:r>
            <a:r>
              <a:rPr lang="en-US" sz="48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. 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Ps 15:1-5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“LORD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who shall abide in thy tabernacle?...dwell in thy holy hill?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He that walketh uprightly,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From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tāmam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’)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and works righteousness,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and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speaketh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the truth in his heart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.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He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backbiteth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not with his tongue, nor doeth evil to his neighbor, nor taketh up a reproach against his neighbor.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In whose eyes a vile person is contemned;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but he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honoreth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them that fear the LORD. 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He that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sweareth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to his own hurt,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He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putteth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not out his money to usury,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nor taketh reward against the innocent. </a:t>
            </a:r>
          </a:p>
          <a:p>
            <a:pPr marL="8467" lvl="0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He that doeth these things shall never be moved.” </a:t>
            </a:r>
          </a:p>
          <a:p>
            <a:pPr marL="8467" indent="0" eaLnBrk="1" hangingPunct="1">
              <a:buNone/>
              <a:defRPr/>
            </a:pP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30041-561A-6C70-5D50-EE90EC0EC33F}"/>
              </a:ext>
            </a:extLst>
          </p:cNvPr>
          <p:cNvSpPr txBox="1"/>
          <p:nvPr/>
        </p:nvSpPr>
        <p:spPr>
          <a:xfrm>
            <a:off x="8780465" y="5943600"/>
            <a:ext cx="8839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and </a:t>
            </a:r>
            <a:r>
              <a:rPr kumimoji="0" lang="en-US" sz="6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changeth</a:t>
            </a: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not. </a:t>
            </a:r>
          </a:p>
        </p:txBody>
      </p:sp>
    </p:spTree>
    <p:extLst>
      <p:ext uri="{BB962C8B-B14F-4D97-AF65-F5344CB8AC3E}">
        <p14:creationId xmlns:p14="http://schemas.microsoft.com/office/powerpoint/2010/main" val="3644367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7075" y="88764"/>
            <a:ext cx="17276507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Arial" charset="0"/>
              </a:rPr>
              <a:t>Integrity was important to God and David</a:t>
            </a:r>
            <a:r>
              <a:rPr lang="en-US" sz="48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.  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Ps 7:8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“judge me, O LORD, according to my righteousness,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according to mine integrity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that is in me.” 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Ps 25:21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Let integrity and uprightness preserve me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…”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Ps 26:11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I will walk in mine integrity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redeem me…”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Ps 41:12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“And as for me,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thou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upholdest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me in mine integrity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” </a:t>
            </a:r>
          </a:p>
          <a:p>
            <a:pPr marL="8467" lvl="0" indent="0" algn="ctr" eaLnBrk="1" hangingPunct="1">
              <a:spcBef>
                <a:spcPts val="120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David passed this passion on to Solomon!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Pr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11:3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 integrity of the upright shall guide them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…”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Pr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19:1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“Better is the poor that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walketh in his integrity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, 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than he that is perverse in his lips, and is a fool. 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Pr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20:7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“The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just man walketh in his integrity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   his children are blessed after him.” 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98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152256"/>
            <a:ext cx="17204532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Arial" charset="0"/>
              </a:rPr>
              <a:t>1Sam 13:14 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“The 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LORD hath sought a man after his own heart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And commanded him to be captain 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over his people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.”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 </a:t>
            </a:r>
            <a:endParaRPr kumimoji="0" lang="en-US" sz="66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God is still seeking men “after his heart”,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Who He can trust to</a:t>
            </a:r>
          </a:p>
          <a:p>
            <a:pPr marL="8467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1)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Follow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him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“in paths of righteousness”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(Ps. 23:3)</a:t>
            </a:r>
          </a:p>
          <a:p>
            <a:pPr marL="8467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2)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Focus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on (“consumed” with) personal integrity. 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3)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Feed / Lead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(shepherd)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others with integrity/skill. 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Their family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Ps 127:3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“children are an heritage of the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LORD”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Pr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22:7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“Train up a child in the way he should go,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and when he’s old, he’ll not depart from it.”</a:t>
            </a: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buNone/>
              <a:defRPr/>
            </a:pP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7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34BA5E-6B36-DA47-1653-6B0678D6E8BF}"/>
              </a:ext>
            </a:extLst>
          </p:cNvPr>
          <p:cNvSpPr txBox="1"/>
          <p:nvPr/>
        </p:nvSpPr>
        <p:spPr>
          <a:xfrm>
            <a:off x="0" y="12700"/>
            <a:ext cx="17434158" cy="99719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 Pro" panose="02040502050405020303" pitchFamily="18" charset="0"/>
                <a:ea typeface="ヒラギノ角ゴ Pro W3" charset="-128"/>
                <a:cs typeface="+mn-cs"/>
                <a:sym typeface="Arial" pitchFamily="34" charset="0"/>
              </a:rPr>
              <a:t>God actively seeks relationships with us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 Pro" panose="02040502050405020303" pitchFamily="18" charset="0"/>
                <a:ea typeface="ヒラギノ角ゴ Pro W3" charset="-128"/>
                <a:cs typeface="+mn-cs"/>
                <a:sym typeface="Arial" pitchFamily="34" charset="0"/>
              </a:rPr>
              <a:t>(Jn 4:23)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 Pro" panose="02040502050405020303" pitchFamily="18" charset="0"/>
              <a:ea typeface="ヒラギノ角ゴ Pro W3" charset="-128"/>
              <a:cs typeface="+mn-cs"/>
              <a:sym typeface="Arial" pitchFamily="34" charset="0"/>
            </a:endParaRP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14:18,21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not leave you comfortless: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come to you… 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that hath my commandments,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entole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prescription)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keeps them, He it is that loveth me: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that loveth me shall be loved of my Father,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will love him,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manifest myself to him.”</a:t>
            </a:r>
          </a:p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seeks to rob us of this relationship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(through deception, distraction, infection &amp; rebellion.)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10:10; 1 Jn 5:19)</a:t>
            </a:r>
          </a:p>
        </p:txBody>
      </p:sp>
    </p:spTree>
    <p:extLst>
      <p:ext uri="{BB962C8B-B14F-4D97-AF65-F5344CB8AC3E}">
        <p14:creationId xmlns:p14="http://schemas.microsoft.com/office/powerpoint/2010/main" val="42767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152256"/>
            <a:ext cx="17204532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God’s still seeking men He can trust to:</a:t>
            </a:r>
          </a:p>
          <a:p>
            <a:pPr marL="8467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3) Shepherd (feed/lead) others with integrity/skill.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Their Friends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Pr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27:17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“Iron sharpens iron; so a man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sharpens the countenance of his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friend.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rēaʿ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companion)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{Rea comes from “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raa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”: meaning to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shepherd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!}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Pr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17:17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“A friend loveth at all times,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         and a brother is born for adversity.”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Pr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18:24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 man that hath friends must shew himself friendly:  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there is a friend that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sticketh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closer than a brother.”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Jn 15:13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“Greater love hath no man than this,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that a man lay down his life for his friends.”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buNone/>
              <a:defRPr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152256"/>
            <a:ext cx="17204532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3) Shepherd (feed/lead) others with integrity/skill.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God’s Flock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Others God wants to love through you.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Paul modeled this to Timothy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“my own son in the faith”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1Tim 1:2  (See also Phil. 2:19-22)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the Thessalonian church 1 Th 2:10-12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“Ye are witnesses…how holily and justly and unblameably we behaved ourselves among you that believe: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As ye know how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we exhorted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comforted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charged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every one of you,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as a father doth his children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,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That ye would walk worthy of God,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who hath called you unto his kingdom and glory.”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buNone/>
              <a:defRPr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9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152256"/>
            <a:ext cx="17204532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Arial" charset="0"/>
              </a:rPr>
              <a:t>1Sam 13:14 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“The 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LORD hath sought a man after his own heart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And commanded him to be captain 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over his people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.”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 </a:t>
            </a:r>
            <a:endParaRPr kumimoji="0" lang="en-US" sz="66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God is still seeking men 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(and women)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“after his heart”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who will value / pursue integrity and skill (wisdom);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Who He can trust to partner with him in the shepherding (cultivation) of His people.  </a:t>
            </a:r>
          </a:p>
          <a:p>
            <a:pPr marL="8467" indent="0" algn="ctr" eaLnBrk="1" hangingPunct="1">
              <a:spcBef>
                <a:spcPts val="1200"/>
              </a:spcBef>
              <a:buNone/>
              <a:defRPr/>
            </a:pP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God reveals in Ezekiel 22 the condition of His people and the reasons for his impending judgment. </a:t>
            </a:r>
          </a:p>
          <a:p>
            <a:pPr marL="8467" indent="0" eaLnBrk="1" hangingPunct="1">
              <a:spcBef>
                <a:spcPts val="1200"/>
              </a:spcBef>
              <a:buNone/>
              <a:defRPr/>
            </a:pPr>
            <a:r>
              <a:rPr lang="en-US" sz="4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Ez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22:30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“I sought for a man among them, that should make up the hedge, and stand in the gap before me for the land,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that I should not destroy it: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FBCA9-1E1A-935A-513C-6EF14B4A4B2B}"/>
              </a:ext>
            </a:extLst>
          </p:cNvPr>
          <p:cNvSpPr txBox="1"/>
          <p:nvPr/>
        </p:nvSpPr>
        <p:spPr>
          <a:xfrm>
            <a:off x="9508331" y="8747356"/>
            <a:ext cx="88963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but I found none.”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9666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152256"/>
            <a:ext cx="17204532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Arial" charset="0"/>
              </a:rPr>
              <a:t>1Sam 13:14 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“The 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LORD hath sought a man after his own heart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And commanded him to be captain 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over his people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.”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 </a:t>
            </a:r>
            <a:endParaRPr kumimoji="0" lang="en-US" sz="66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God is still seeking men 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(and women)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“after his heart”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who will value / pursue integrity and skill (wisdom);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Who He can trust to partner with him in the shepherding (cultivation) of His people.  </a:t>
            </a:r>
          </a:p>
          <a:p>
            <a:pPr marL="8467" indent="0" algn="ctr" eaLnBrk="1" hangingPunct="1">
              <a:spcBef>
                <a:spcPts val="1200"/>
              </a:spcBef>
              <a:buNone/>
              <a:defRPr/>
            </a:pP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God reveals in Ezekiel 22 the condition of His people and the reasons for his impending judgment. </a:t>
            </a:r>
          </a:p>
          <a:p>
            <a:pPr marL="8467" indent="0" eaLnBrk="1" hangingPunct="1">
              <a:spcBef>
                <a:spcPts val="1200"/>
              </a:spcBef>
              <a:buNone/>
              <a:defRPr/>
            </a:pPr>
            <a:r>
              <a:rPr lang="en-US" sz="4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Ez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22:30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“I sought for a man among them, that should make up the hedge, and stand in the gap before me for the land,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that I should not destroy it: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FBCA9-1E1A-935A-513C-6EF14B4A4B2B}"/>
              </a:ext>
            </a:extLst>
          </p:cNvPr>
          <p:cNvSpPr txBox="1"/>
          <p:nvPr/>
        </p:nvSpPr>
        <p:spPr>
          <a:xfrm>
            <a:off x="9508331" y="8747356"/>
            <a:ext cx="88963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but I found none.”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803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17" y="7467600"/>
            <a:ext cx="16866115" cy="1219237"/>
          </a:xfrm>
        </p:spPr>
        <p:txBody>
          <a:bodyPr/>
          <a:lstStyle/>
          <a:p>
            <a:pPr>
              <a:defRPr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ＭＳ Ｐゴシック" charset="0"/>
                <a:sym typeface="Georgia" charset="0"/>
              </a:rPr>
              <a:t>Will He Find One in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B9405-ACAB-31AD-CA51-1025F43CFDC2}"/>
              </a:ext>
            </a:extLst>
          </p:cNvPr>
          <p:cNvSpPr txBox="1"/>
          <p:nvPr/>
        </p:nvSpPr>
        <p:spPr>
          <a:xfrm>
            <a:off x="0" y="51100"/>
            <a:ext cx="1844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“I sought for a man among them that would stand…”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avid, a Man After My Own Heart – Abide in Faith, Hope, and Love">
            <a:extLst>
              <a:ext uri="{FF2B5EF4-FFF2-40B4-BE49-F238E27FC236}">
                <a16:creationId xmlns:a16="http://schemas.microsoft.com/office/drawing/2014/main" id="{EB1BB0A2-EC59-AC03-F877-48E7E81D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31" y="990600"/>
            <a:ext cx="11718132" cy="60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77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34BA5E-6B36-DA47-1653-6B0678D6E8BF}"/>
              </a:ext>
            </a:extLst>
          </p:cNvPr>
          <p:cNvSpPr txBox="1"/>
          <p:nvPr/>
        </p:nvSpPr>
        <p:spPr>
          <a:xfrm>
            <a:off x="0" y="12700"/>
            <a:ext cx="17434158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 Pro" panose="02040502050405020303" pitchFamily="18" charset="0"/>
                <a:ea typeface="ヒラギノ角ゴ Pro W3" charset="-128"/>
                <a:cs typeface="+mn-cs"/>
                <a:sym typeface="Arial" pitchFamily="34" charset="0"/>
              </a:rPr>
              <a:t>God gives us His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 Pro" panose="02040502050405020303" pitchFamily="18" charset="0"/>
                <a:ea typeface="ヒラギノ角ゴ Pro W3" charset="-128"/>
                <a:cs typeface="+mn-cs"/>
                <a:sym typeface="Arial" pitchFamily="34" charset="0"/>
              </a:rPr>
              <a:t> Word and His Spirit to help us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ヒラギノ角ゴ Pro W3" charset="-128"/>
                <a:cs typeface="+mn-cs"/>
              </a:rPr>
              <a:t>recognize God’s divine destiny for us;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 1:5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end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(telos: goal)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commandment is:        </a:t>
            </a:r>
          </a:p>
          <a:p>
            <a:pPr marL="857250" lvl="0" indent="-857250">
              <a:buFont typeface="Wingdings" panose="05000000000000000000" pitchFamily="2" charset="2"/>
              <a:buChar char="Ø"/>
              <a:defRPr/>
            </a:pP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To Love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Purely </a:t>
            </a:r>
          </a:p>
          <a:p>
            <a:pPr marL="857250" lvl="0" indent="-857250">
              <a:buFont typeface="Wingdings" panose="05000000000000000000" pitchFamily="2" charset="2"/>
              <a:buChar char="Ø"/>
              <a:defRPr/>
            </a:pP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To See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Clearly</a:t>
            </a:r>
            <a:endParaRPr lang="en-US" sz="6000" b="1" i="1" u="sng" dirty="0">
              <a:solidFill>
                <a:srgbClr val="FF0066"/>
              </a:solidFill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</a:endParaRPr>
          </a:p>
          <a:p>
            <a:pPr marL="857250" lvl="0" indent="-857250">
              <a:buFont typeface="Wingdings" panose="05000000000000000000" pitchFamily="2" charset="2"/>
              <a:buChar char="Ø"/>
              <a:defRPr/>
            </a:pP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To Trust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Sincerely</a:t>
            </a:r>
            <a:endParaRPr lang="en-US" sz="6000" b="1" i="1" u="sng" dirty="0">
              <a:solidFill>
                <a:srgbClr val="FF0066"/>
              </a:solidFill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ヒラギノ角ゴ Pro W3" charset="-128"/>
              <a:cs typeface="+mn-cs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ヒラギノ角ゴ Pro W3" charset="-128"/>
                <a:cs typeface="+mn-cs"/>
              </a:rPr>
              <a:t>As well as Satan’s determined “devices”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ヒラギノ角ゴ Pro W3" charset="-128"/>
                <a:cs typeface="+mn-cs"/>
              </a:rPr>
              <a:t>(2 Cor 2:11)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ヒラギノ角ゴ Pro W3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attack us in each of these areas.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(Our Love, Perception, and Faith)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DC996-96C3-3B3C-D78B-45E336632CB6}"/>
              </a:ext>
            </a:extLst>
          </p:cNvPr>
          <p:cNvSpPr txBox="1"/>
          <p:nvPr/>
        </p:nvSpPr>
        <p:spPr>
          <a:xfrm>
            <a:off x="7222331" y="4415135"/>
            <a:ext cx="11750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and of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faith unfeigned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  <a:sym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88314-0D3D-596D-477F-D12DDD7F2483}"/>
              </a:ext>
            </a:extLst>
          </p:cNvPr>
          <p:cNvSpPr txBox="1"/>
          <p:nvPr/>
        </p:nvSpPr>
        <p:spPr>
          <a:xfrm>
            <a:off x="6155531" y="2502812"/>
            <a:ext cx="11776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 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charity out of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a pure heart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, </a:t>
            </a:r>
            <a:endParaRPr kumimoji="0" lang="en-US" sz="6000" b="1" i="1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  <a:sym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B6BD0-D3CB-398D-BD08-9E8DE9497D75}"/>
              </a:ext>
            </a:extLst>
          </p:cNvPr>
          <p:cNvSpPr txBox="1"/>
          <p:nvPr/>
        </p:nvSpPr>
        <p:spPr>
          <a:xfrm>
            <a:off x="5684118" y="3461326"/>
            <a:ext cx="11750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and of a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good conscience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(co-perception)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34BA5E-6B36-DA47-1653-6B0678D6E8BF}"/>
              </a:ext>
            </a:extLst>
          </p:cNvPr>
          <p:cNvSpPr txBox="1"/>
          <p:nvPr/>
        </p:nvSpPr>
        <p:spPr>
          <a:xfrm>
            <a:off x="-93895" y="0"/>
            <a:ext cx="17434158" cy="114492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wants to so work in us to be able us to: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reach out with Your hands,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see through Your eyes,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love with the love of a Savior!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feel with Your heart,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to think with Your mind;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I'd give my last breath for Your glory!”</a:t>
            </a:r>
          </a:p>
          <a:p>
            <a:pPr lvl="0"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Mark Hall (Casting Crowns)</a:t>
            </a:r>
          </a:p>
          <a:p>
            <a:pPr lvl="0"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He can work through us through us to bring </a:t>
            </a:r>
          </a:p>
          <a:p>
            <a:pPr lvl="0"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light and love to others! (Phil 2:13)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34BA5E-6B36-DA47-1653-6B0678D6E8BF}"/>
              </a:ext>
            </a:extLst>
          </p:cNvPr>
          <p:cNvSpPr txBox="1"/>
          <p:nvPr/>
        </p:nvSpPr>
        <p:spPr>
          <a:xfrm>
            <a:off x="0" y="12700"/>
            <a:ext cx="17434158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 accomplish this He brings into our lives: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Ministry Partners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(Pastors, Preachers, Teachers)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(1 Cor 3:9; Heb. 12:7,17; Eph. 4:10-16)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This also includes Each other!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Heb 3:12-15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Take heed, brethren, lest there be in any of you an evil heart ... in departing from the living God.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exhort one another daily, 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lest any of you be hardened through the deceitfulness of sin. 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For we are made partakers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met’ochos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partners)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of Christ…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While it is said, To day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if ye will hear </a:t>
            </a:r>
            <a:r>
              <a:rPr lang="en-US" sz="6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His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voice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harden not your hearts, as in the provocation.”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(See Isaiah 30:20,21)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34BA5E-6B36-DA47-1653-6B0678D6E8BF}"/>
              </a:ext>
            </a:extLst>
          </p:cNvPr>
          <p:cNvSpPr txBox="1"/>
          <p:nvPr/>
        </p:nvSpPr>
        <p:spPr>
          <a:xfrm>
            <a:off x="0" y="12700"/>
            <a:ext cx="17434158" cy="96949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 intentionally brings into our lives:</a:t>
            </a:r>
          </a:p>
          <a:p>
            <a:pPr marL="857250" marR="0" indent="-857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Marriage Partners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Eph. 5:21-32; 1 Peter 3:1-8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Mal 2:14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LORD hath been witness between thee and the wife of thy youth, against whom thou hast dealt treacherously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bāgad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’: deceitfully, unfaithfully)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yet is she thy companion,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ḥaberet</a:t>
            </a: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knit together)</a:t>
            </a:r>
            <a:endParaRPr lang="en-US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the wife of thy covenant.”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berît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from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bārâ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meaning to select, feed, render clear)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2" y="7415957"/>
            <a:ext cx="16866115" cy="1219237"/>
          </a:xfrm>
        </p:spPr>
        <p:txBody>
          <a:bodyPr/>
          <a:lstStyle/>
          <a:p>
            <a:pPr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ＭＳ Ｐゴシック" charset="0"/>
                <a:sym typeface="Georgia" charset="0"/>
              </a:rPr>
              <a:t>What’s God looking for in a Man?</a:t>
            </a:r>
          </a:p>
        </p:txBody>
      </p:sp>
      <p:sp>
        <p:nvSpPr>
          <p:cNvPr id="4" name="Rectangle 3"/>
          <p:cNvSpPr/>
          <p:nvPr/>
        </p:nvSpPr>
        <p:spPr>
          <a:xfrm>
            <a:off x="-439738" y="3414861"/>
            <a:ext cx="172304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34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“Father” is used 352 times in the New Testament.  </a:t>
            </a:r>
            <a:b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331" y="4876800"/>
            <a:ext cx="16011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266 times it is used to describe God! </a:t>
            </a:r>
            <a:endParaRPr lang="en-US" sz="6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2BA7C-BD48-165B-5479-BD0CF61B2461}"/>
              </a:ext>
            </a:extLst>
          </p:cNvPr>
          <p:cNvSpPr txBox="1"/>
          <p:nvPr/>
        </p:nvSpPr>
        <p:spPr>
          <a:xfrm>
            <a:off x="207962" y="76200"/>
            <a:ext cx="170859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itchFamily="34" charset="0"/>
              </a:rPr>
              <a:t>Men Partners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itchFamily="34" charset="0"/>
              </a:rPr>
              <a:t>(Father figures)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endParaRPr lang="en-US" sz="66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42591-D6C1-B6A2-E571-191FF052ABD1}"/>
              </a:ext>
            </a:extLst>
          </p:cNvPr>
          <p:cNvSpPr txBox="1"/>
          <p:nvPr/>
        </p:nvSpPr>
        <p:spPr>
          <a:xfrm>
            <a:off x="76738" y="154062"/>
            <a:ext cx="17272256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13:18-22 Paul records that God led Israel to Canaan: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when he had destroyed seven nations in the land of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Chanaan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 divided their land to them by lot.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after that he gave them judges about the space of 450 years, until Samuel the prophet.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afterward they desired a king: and God gave unto them Saul …by the space of forty years.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when he had removed him, he raised up unto them David to be their king; to whom also he gave testimony, and said,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found David the son of Jesse,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man after mine own heart,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shall fulfil all my will.”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9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80" y="406264"/>
            <a:ext cx="16662908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536" y="0"/>
            <a:ext cx="17103190" cy="9449088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When Israel demanded a King, God gave them Saul,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who “looked” the part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(1 Sam. 9:2).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His true nature 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(pride, impatience, insecurity)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was first revealed under pressure in 1 Sam. 13.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Vs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Arial" charset="0"/>
              </a:rPr>
              <a:t>14 Samuel revealed: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thy kingdom shall not continue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: </a:t>
            </a:r>
            <a:endParaRPr lang="en-US" sz="5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the LORD hath sought him a man after his own heart,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…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commanded him to be captain over his people,  </a:t>
            </a:r>
            <a:endParaRPr lang="en-US" sz="66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1026" name="Picture 2" descr="My Journey Through Sacred Scripture: Reading The Bible Front To Back: 1 ...">
            <a:extLst>
              <a:ext uri="{FF2B5EF4-FFF2-40B4-BE49-F238E27FC236}">
                <a16:creationId xmlns:a16="http://schemas.microsoft.com/office/drawing/2014/main" id="{F5798C47-0E71-0404-4988-F30C66A3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31" y="5863386"/>
            <a:ext cx="7780429" cy="38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8C48F1-351F-7848-1B2C-63F1244EBA9A}"/>
              </a:ext>
            </a:extLst>
          </p:cNvPr>
          <p:cNvSpPr txBox="1"/>
          <p:nvPr/>
        </p:nvSpPr>
        <p:spPr>
          <a:xfrm>
            <a:off x="-24699" y="5576003"/>
            <a:ext cx="983782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because thou hast </a:t>
            </a:r>
            <a:r>
              <a:rPr kumimoji="0" lang="en-US" sz="6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not kept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en-US" sz="4400" b="1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shamar</a:t>
            </a: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: guarded, hedged, protected)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that which the LORD </a:t>
            </a:r>
            <a:r>
              <a:rPr kumimoji="0" lang="en-US" sz="6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commanded thee</a:t>
            </a:r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.”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4800" b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(</a:t>
            </a:r>
            <a:r>
              <a:rPr kumimoji="0" lang="en-US" sz="4800" b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Ṣāwâ</a:t>
            </a:r>
            <a:r>
              <a:rPr kumimoji="0" lang="en-US" sz="4800" b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’: appointed)</a:t>
            </a:r>
          </a:p>
          <a:p>
            <a:pPr marL="8467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5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norFathers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HonorFathers</Template>
  <TotalTime>1861</TotalTime>
  <Pages>0</Pages>
  <Words>2531</Words>
  <Characters>0</Characters>
  <Application>Microsoft Office PowerPoint</Application>
  <PresentationFormat>Custom</PresentationFormat>
  <Lines>0</Lines>
  <Paragraphs>251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Georgia</vt:lpstr>
      <vt:lpstr>Georgia Pro</vt:lpstr>
      <vt:lpstr>Lucida Grande</vt:lpstr>
      <vt:lpstr>Times New Roman</vt:lpstr>
      <vt:lpstr>Wingdings</vt:lpstr>
      <vt:lpstr>HonorFathers</vt:lpstr>
      <vt:lpstr>Florentine-Appointed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God looking for in a Man?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Will He Find One in You?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38</cp:revision>
  <dcterms:created xsi:type="dcterms:W3CDTF">2015-06-16T18:16:13Z</dcterms:created>
  <dcterms:modified xsi:type="dcterms:W3CDTF">2023-06-18T01:23:54Z</dcterms:modified>
</cp:coreProperties>
</file>