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5" r:id="rId6"/>
    <p:sldId id="293" r:id="rId7"/>
    <p:sldId id="298" r:id="rId8"/>
    <p:sldId id="297" r:id="rId9"/>
    <p:sldId id="294" r:id="rId10"/>
    <p:sldId id="295" r:id="rId11"/>
    <p:sldId id="296" r:id="rId12"/>
    <p:sldId id="261" r:id="rId13"/>
    <p:sldId id="281" r:id="rId14"/>
    <p:sldId id="288" r:id="rId15"/>
    <p:sldId id="290" r:id="rId16"/>
    <p:sldId id="291" r:id="rId17"/>
    <p:sldId id="299" r:id="rId18"/>
    <p:sldId id="30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0B63AF-BB56-4BA0-A950-B4A11E19902B}" v="8" dt="2026-08-16T01:53:08.733"/>
    <p1510:client id="{A376015D-A408-49F7-9912-7EE66210FFF6}" v="145" dt="2026-08-15T21:05:50.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0" d="100"/>
          <a:sy n="90" d="100"/>
        </p:scale>
        <p:origin x="35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should have a faith that God can use to inspire others</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Joshua and Caleb’s faith inspired Israel to defeat giants</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David’s faith led him to face a giant alone</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David’s faith inspired others to fight the giants after he could not</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should have a faith that God can use to inspire others</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Joshua and Caleb’s faith inspired Israel to defeat giants</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David’s faith led him to face a giant alone</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David’s faith inspired others to fight the giants after he could not</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36085"/>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Everyone of God’s people should have a faith that God can use to inspire others</a:t>
          </a:r>
        </a:p>
      </dsp:txBody>
      <dsp:txXfrm>
        <a:off x="142444" y="178529"/>
        <a:ext cx="6368324" cy="2633091"/>
      </dsp:txXfrm>
    </dsp:sp>
    <dsp:sp modelId="{C4E63B0F-CBF8-4F7B-ADC7-F7C3310E5AB9}">
      <dsp:nvSpPr>
        <dsp:cNvPr id="0" name=""/>
        <dsp:cNvSpPr/>
      </dsp:nvSpPr>
      <dsp:spPr>
        <a:xfrm>
          <a:off x="0" y="3077904"/>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For these three reasons</a:t>
          </a:r>
        </a:p>
      </dsp:txBody>
      <dsp:txXfrm>
        <a:off x="142444" y="3220348"/>
        <a:ext cx="6368324" cy="2633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2399"/>
          <a:ext cx="6261100" cy="21060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Joshua and Caleb’s faith inspired Israel to defeat giants</a:t>
          </a:r>
        </a:p>
      </dsp:txBody>
      <dsp:txXfrm>
        <a:off x="102806" y="105205"/>
        <a:ext cx="6055488" cy="1900388"/>
      </dsp:txXfrm>
    </dsp:sp>
    <dsp:sp modelId="{24A20BC6-F42E-463F-8737-E46489822BD3}">
      <dsp:nvSpPr>
        <dsp:cNvPr id="0" name=""/>
        <dsp:cNvSpPr/>
      </dsp:nvSpPr>
      <dsp:spPr>
        <a:xfrm>
          <a:off x="0" y="2223600"/>
          <a:ext cx="6261100" cy="21060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David’s faith led him to face a giant alone</a:t>
          </a:r>
        </a:p>
      </dsp:txBody>
      <dsp:txXfrm>
        <a:off x="102806" y="2326406"/>
        <a:ext cx="6055488" cy="1900388"/>
      </dsp:txXfrm>
    </dsp:sp>
    <dsp:sp modelId="{FF501991-2990-4AFB-B60C-B4CE8B75AFF2}">
      <dsp:nvSpPr>
        <dsp:cNvPr id="0" name=""/>
        <dsp:cNvSpPr/>
      </dsp:nvSpPr>
      <dsp:spPr>
        <a:xfrm>
          <a:off x="0" y="4444800"/>
          <a:ext cx="6261100" cy="21060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David’s faith inspired others to fight the giants after he could not</a:t>
          </a:r>
        </a:p>
      </dsp:txBody>
      <dsp:txXfrm>
        <a:off x="102806" y="4547606"/>
        <a:ext cx="6055488" cy="19003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36085"/>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Everyone of God’s people should have a faith that God can use to inspire others</a:t>
          </a:r>
        </a:p>
      </dsp:txBody>
      <dsp:txXfrm>
        <a:off x="142444" y="178529"/>
        <a:ext cx="6368324" cy="2633091"/>
      </dsp:txXfrm>
    </dsp:sp>
    <dsp:sp modelId="{C4E63B0F-CBF8-4F7B-ADC7-F7C3310E5AB9}">
      <dsp:nvSpPr>
        <dsp:cNvPr id="0" name=""/>
        <dsp:cNvSpPr/>
      </dsp:nvSpPr>
      <dsp:spPr>
        <a:xfrm>
          <a:off x="0" y="3077904"/>
          <a:ext cx="6653212" cy="2917979"/>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For these three reasons</a:t>
          </a:r>
        </a:p>
      </dsp:txBody>
      <dsp:txXfrm>
        <a:off x="142444" y="3220348"/>
        <a:ext cx="6368324" cy="26330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2399"/>
          <a:ext cx="6261100" cy="21060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Joshua and Caleb’s faith inspired Israel to defeat giants</a:t>
          </a:r>
        </a:p>
      </dsp:txBody>
      <dsp:txXfrm>
        <a:off x="102806" y="105205"/>
        <a:ext cx="6055488" cy="1900388"/>
      </dsp:txXfrm>
    </dsp:sp>
    <dsp:sp modelId="{24A20BC6-F42E-463F-8737-E46489822BD3}">
      <dsp:nvSpPr>
        <dsp:cNvPr id="0" name=""/>
        <dsp:cNvSpPr/>
      </dsp:nvSpPr>
      <dsp:spPr>
        <a:xfrm>
          <a:off x="0" y="2223600"/>
          <a:ext cx="6261100" cy="21060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David’s faith led him to face a giant alone</a:t>
          </a:r>
        </a:p>
      </dsp:txBody>
      <dsp:txXfrm>
        <a:off x="102806" y="2326406"/>
        <a:ext cx="6055488" cy="1900388"/>
      </dsp:txXfrm>
    </dsp:sp>
    <dsp:sp modelId="{FF501991-2990-4AFB-B60C-B4CE8B75AFF2}">
      <dsp:nvSpPr>
        <dsp:cNvPr id="0" name=""/>
        <dsp:cNvSpPr/>
      </dsp:nvSpPr>
      <dsp:spPr>
        <a:xfrm>
          <a:off x="0" y="4444800"/>
          <a:ext cx="6261100" cy="21060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David’s faith inspired others to fight the giants after he could not</a:t>
          </a:r>
        </a:p>
      </dsp:txBody>
      <dsp:txXfrm>
        <a:off x="102806" y="4547606"/>
        <a:ext cx="6055488" cy="190038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246622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55947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675971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37333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27209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072954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926136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496178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12131E0-14A8-400C-B121-9423B6F9C9C5}" type="datetimeFigureOut">
              <a:rPr lang="en-US" smtClean="0"/>
              <a:t>8/15/2026</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16676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73997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2131E0-14A8-400C-B121-9423B6F9C9C5}" type="datetimeFigureOut">
              <a:rPr lang="en-US" smtClean="0"/>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163533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2131E0-14A8-400C-B121-9423B6F9C9C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9053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2131E0-14A8-400C-B121-9423B6F9C9C5}" type="datetimeFigureOut">
              <a:rPr lang="en-US" smtClean="0"/>
              <a:t>8/15/2026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19054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2131E0-14A8-400C-B121-9423B6F9C9C5}" type="datetimeFigureOut">
              <a:rPr lang="en-US" smtClean="0"/>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6265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12131E0-14A8-400C-B121-9423B6F9C9C5}" type="datetimeFigureOut">
              <a:rPr lang="en-US" smtClean="0"/>
              <a:t>8/15/2026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2746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86117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392639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2131E0-14A8-400C-B121-9423B6F9C9C5}" type="datetimeFigureOut">
              <a:rPr lang="en-US" smtClean="0"/>
              <a:t>8/15/2026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26416445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D450BA-F4E5-958C-7969-979077E76902}"/>
              </a:ext>
            </a:extLst>
          </p:cNvPr>
          <p:cNvPicPr>
            <a:picLocks noChangeAspect="1"/>
          </p:cNvPicPr>
          <p:nvPr/>
        </p:nvPicPr>
        <p:blipFill>
          <a:blip r:embed="rId2">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21" name="Rectangle 20">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C6E224-74C0-DC82-7975-AB9E1E2EFF99}"/>
              </a:ext>
            </a:extLst>
          </p:cNvPr>
          <p:cNvSpPr>
            <a:spLocks noGrp="1"/>
          </p:cNvSpPr>
          <p:nvPr>
            <p:ph type="ctrTitle"/>
          </p:nvPr>
        </p:nvSpPr>
        <p:spPr>
          <a:xfrm>
            <a:off x="153342" y="4752449"/>
            <a:ext cx="8661400" cy="940240"/>
          </a:xfrm>
        </p:spPr>
        <p:txBody>
          <a:bodyPr>
            <a:normAutofit/>
          </a:bodyPr>
          <a:lstStyle/>
          <a:p>
            <a:r>
              <a:rPr lang="en-US" sz="4800" dirty="0"/>
              <a:t>A Faith that Inspires</a:t>
            </a:r>
          </a:p>
        </p:txBody>
      </p:sp>
      <p:sp>
        <p:nvSpPr>
          <p:cNvPr id="23" name="Rectangle 22">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9D02C86-69F3-2B05-8DE9-1C8C4BB0D986}"/>
              </a:ext>
            </a:extLst>
          </p:cNvPr>
          <p:cNvSpPr>
            <a:spLocks noGrp="1"/>
          </p:cNvSpPr>
          <p:nvPr>
            <p:ph type="subTitle" idx="1"/>
          </p:nvPr>
        </p:nvSpPr>
        <p:spPr>
          <a:xfrm>
            <a:off x="3080286" y="5503307"/>
            <a:ext cx="8133478" cy="406566"/>
          </a:xfrm>
        </p:spPr>
        <p:txBody>
          <a:bodyPr>
            <a:normAutofit/>
          </a:bodyPr>
          <a:lstStyle/>
          <a:p>
            <a:r>
              <a:rPr lang="en-US" sz="1800" dirty="0"/>
              <a:t>By Joseph Peters</a:t>
            </a:r>
          </a:p>
        </p:txBody>
      </p:sp>
    </p:spTree>
    <p:extLst>
      <p:ext uri="{BB962C8B-B14F-4D97-AF65-F5344CB8AC3E}">
        <p14:creationId xmlns:p14="http://schemas.microsoft.com/office/powerpoint/2010/main" val="204710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49929-9AFB-B456-8C27-1C7A26F06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484C0-E766-E0A9-706B-C2893E20422F}"/>
              </a:ext>
            </a:extLst>
          </p:cNvPr>
          <p:cNvSpPr>
            <a:spLocks noGrp="1"/>
          </p:cNvSpPr>
          <p:nvPr>
            <p:ph type="title"/>
          </p:nvPr>
        </p:nvSpPr>
        <p:spPr/>
        <p:txBody>
          <a:bodyPr/>
          <a:lstStyle/>
          <a:p>
            <a:r>
              <a:rPr lang="en-US" dirty="0"/>
              <a:t>David’s Courage</a:t>
            </a:r>
          </a:p>
        </p:txBody>
      </p:sp>
      <p:sp>
        <p:nvSpPr>
          <p:cNvPr id="3" name="Content Placeholder 2">
            <a:extLst>
              <a:ext uri="{FF2B5EF4-FFF2-40B4-BE49-F238E27FC236}">
                <a16:creationId xmlns:a16="http://schemas.microsoft.com/office/drawing/2014/main" id="{1988FB59-B805-C267-9AD1-0E5AA1B919B0}"/>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for who is this uncircumcised Philistine, that he should defy the armies of the living God..? And David said to Saul, Let no man’s heart fail because of him; thy servant will go and fight with this Philistine… And all this assembly shall know that the LORD </a:t>
            </a:r>
            <a:r>
              <a:rPr lang="en-US" sz="3200" dirty="0" err="1">
                <a:solidFill>
                  <a:srgbClr val="FFFF00"/>
                </a:solidFill>
              </a:rPr>
              <a:t>saveth</a:t>
            </a:r>
            <a:r>
              <a:rPr lang="en-US" sz="3200" dirty="0">
                <a:solidFill>
                  <a:srgbClr val="FFFF00"/>
                </a:solidFill>
              </a:rPr>
              <a:t> not with sword and spear: for the battle is the LORD’s, and he will give you into our hands </a:t>
            </a:r>
            <a:r>
              <a:rPr lang="en-US" sz="3200" dirty="0"/>
              <a:t>(1 Sam 17:26b, 32, 47).</a:t>
            </a:r>
          </a:p>
        </p:txBody>
      </p:sp>
    </p:spTree>
    <p:extLst>
      <p:ext uri="{BB962C8B-B14F-4D97-AF65-F5344CB8AC3E}">
        <p14:creationId xmlns:p14="http://schemas.microsoft.com/office/powerpoint/2010/main" val="111791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DB574-0FC2-BC12-F48C-84DD8CDC3A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BF9AE8-3182-7D19-8204-CE0893DC26C8}"/>
              </a:ext>
            </a:extLst>
          </p:cNvPr>
          <p:cNvSpPr>
            <a:spLocks noGrp="1"/>
          </p:cNvSpPr>
          <p:nvPr>
            <p:ph type="title"/>
          </p:nvPr>
        </p:nvSpPr>
        <p:spPr/>
        <p:txBody>
          <a:bodyPr/>
          <a:lstStyle/>
          <a:p>
            <a:r>
              <a:rPr lang="en-US" dirty="0"/>
              <a:t>David’s Victory</a:t>
            </a:r>
          </a:p>
        </p:txBody>
      </p:sp>
      <p:sp>
        <p:nvSpPr>
          <p:cNvPr id="3" name="Content Placeholder 2">
            <a:extLst>
              <a:ext uri="{FF2B5EF4-FFF2-40B4-BE49-F238E27FC236}">
                <a16:creationId xmlns:a16="http://schemas.microsoft.com/office/drawing/2014/main" id="{83756D89-B487-E1A6-8C9E-438B13683694}"/>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And it came to pass, when the Philistine arose, and came and drew nigh to meet David, that David hasted, and ran toward the army to meet the Philistine. And David put his hand in his bag, and took thence a stone, and slang it, and smote the Philistine in his forehead, that the stone sunk into his forehead; and he fell upon his face to the </a:t>
            </a:r>
            <a:r>
              <a:rPr lang="en-US" sz="3200">
                <a:solidFill>
                  <a:srgbClr val="FFFF00"/>
                </a:solidFill>
              </a:rPr>
              <a:t>earth. </a:t>
            </a:r>
            <a:r>
              <a:rPr lang="en-US" sz="3200" dirty="0">
                <a:solidFill>
                  <a:srgbClr val="FFFF00"/>
                </a:solidFill>
              </a:rPr>
              <a:t>So David prevailed over the Philistine with a sling and with a stone, and smote the Philistine, and slew him </a:t>
            </a:r>
            <a:r>
              <a:rPr lang="en-US" sz="3200" dirty="0"/>
              <a:t>(1 Sam 17:48-50).</a:t>
            </a:r>
          </a:p>
        </p:txBody>
      </p:sp>
    </p:spTree>
    <p:extLst>
      <p:ext uri="{BB962C8B-B14F-4D97-AF65-F5344CB8AC3E}">
        <p14:creationId xmlns:p14="http://schemas.microsoft.com/office/powerpoint/2010/main" val="1334415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FD2B2BB0-5509-2F4A-A4D2-19C74C514A0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 name="Picture 12">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5" name="Rectangle 14">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AE020C10-5448-F442-8847-4C37E3F10B59}"/>
              </a:ext>
            </a:extLst>
          </p:cNvPr>
          <p:cNvPicPr>
            <a:picLocks noChangeAspect="1"/>
          </p:cNvPicPr>
          <p:nvPr/>
        </p:nvPicPr>
        <p:blipFill>
          <a:blip r:embed="rId5">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19" name="Rectangle 18">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DA22C0-4847-2AE7-1183-7C654CEA315D}"/>
              </a:ext>
            </a:extLst>
          </p:cNvPr>
          <p:cNvSpPr>
            <a:spLocks noGrp="1"/>
          </p:cNvSpPr>
          <p:nvPr>
            <p:ph type="title"/>
          </p:nvPr>
        </p:nvSpPr>
        <p:spPr>
          <a:xfrm>
            <a:off x="81280" y="4402666"/>
            <a:ext cx="8732520" cy="1368213"/>
          </a:xfrm>
        </p:spPr>
        <p:txBody>
          <a:bodyPr vert="horz" lIns="91440" tIns="45720" rIns="91440" bIns="45720" rtlCol="0" anchor="b">
            <a:normAutofit/>
          </a:bodyPr>
          <a:lstStyle/>
          <a:p>
            <a:pPr lvl="0"/>
            <a:r>
              <a:rPr lang="en-US" sz="4400" dirty="0"/>
              <a:t>David’s Faith Inspired Others</a:t>
            </a:r>
          </a:p>
        </p:txBody>
      </p:sp>
      <p:sp>
        <p:nvSpPr>
          <p:cNvPr id="21" name="Rectangle 20">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127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49583-C924-67F6-8F56-82E7E2D43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916AC1-EB3C-08FE-6CCE-90DB1C634E6E}"/>
              </a:ext>
            </a:extLst>
          </p:cNvPr>
          <p:cNvSpPr>
            <a:spLocks noGrp="1"/>
          </p:cNvSpPr>
          <p:nvPr>
            <p:ph type="title"/>
          </p:nvPr>
        </p:nvSpPr>
        <p:spPr>
          <a:xfrm>
            <a:off x="296333" y="753228"/>
            <a:ext cx="9997849" cy="1080938"/>
          </a:xfrm>
        </p:spPr>
        <p:txBody>
          <a:bodyPr/>
          <a:lstStyle/>
          <a:p>
            <a:r>
              <a:rPr lang="en-US" dirty="0"/>
              <a:t>David’s Battle Days are Over</a:t>
            </a:r>
          </a:p>
        </p:txBody>
      </p:sp>
      <p:sp>
        <p:nvSpPr>
          <p:cNvPr id="3" name="Content Placeholder 2">
            <a:extLst>
              <a:ext uri="{FF2B5EF4-FFF2-40B4-BE49-F238E27FC236}">
                <a16:creationId xmlns:a16="http://schemas.microsoft.com/office/drawing/2014/main" id="{7B03FCF1-5694-0A06-33B9-2A6A7B9B13BB}"/>
              </a:ext>
            </a:extLst>
          </p:cNvPr>
          <p:cNvSpPr>
            <a:spLocks noGrp="1"/>
          </p:cNvSpPr>
          <p:nvPr>
            <p:ph idx="1"/>
          </p:nvPr>
        </p:nvSpPr>
        <p:spPr>
          <a:xfrm>
            <a:off x="186267" y="2243668"/>
            <a:ext cx="11870266" cy="4436532"/>
          </a:xfrm>
        </p:spPr>
        <p:txBody>
          <a:bodyPr>
            <a:normAutofit lnSpcReduction="10000"/>
          </a:bodyPr>
          <a:lstStyle/>
          <a:p>
            <a:r>
              <a:rPr lang="en-US" sz="3200" dirty="0">
                <a:solidFill>
                  <a:srgbClr val="FFFF00"/>
                </a:solidFill>
              </a:rPr>
              <a:t>Moreover the Philistines had yet war again with Israel; and David went down, and his servants with him, and fought against the Philistines: and David waxed faint. And Ishbi-</a:t>
            </a:r>
            <a:r>
              <a:rPr lang="en-US" sz="3200" dirty="0" err="1">
                <a:solidFill>
                  <a:srgbClr val="FFFF00"/>
                </a:solidFill>
              </a:rPr>
              <a:t>benob</a:t>
            </a:r>
            <a:r>
              <a:rPr lang="en-US" sz="3200" dirty="0">
                <a:solidFill>
                  <a:srgbClr val="FFFF00"/>
                </a:solidFill>
              </a:rPr>
              <a:t>, which was of the sons of the giant, the weight of whose spear weighed three hundred shekels of brass in weight, he being girded with a new sword, thought to have slain David. But Abishai the son of Zeruiah </a:t>
            </a:r>
            <a:r>
              <a:rPr lang="en-US" sz="3200" dirty="0" err="1">
                <a:solidFill>
                  <a:srgbClr val="FFFF00"/>
                </a:solidFill>
              </a:rPr>
              <a:t>succoured</a:t>
            </a:r>
            <a:r>
              <a:rPr lang="en-US" sz="3200" dirty="0">
                <a:solidFill>
                  <a:srgbClr val="FFFF00"/>
                </a:solidFill>
              </a:rPr>
              <a:t> him, and smote the Philistine, and killed him. Then the men of David </a:t>
            </a:r>
            <a:r>
              <a:rPr lang="en-US" sz="3200" dirty="0" err="1">
                <a:solidFill>
                  <a:srgbClr val="FFFF00"/>
                </a:solidFill>
              </a:rPr>
              <a:t>sware</a:t>
            </a:r>
            <a:r>
              <a:rPr lang="en-US" sz="3200" dirty="0">
                <a:solidFill>
                  <a:srgbClr val="FFFF00"/>
                </a:solidFill>
              </a:rPr>
              <a:t> unto him, saying, Thou shalt go no more out with us to battle, that thou quench not the light of Israel </a:t>
            </a:r>
            <a:r>
              <a:rPr lang="en-US" sz="3200" dirty="0"/>
              <a:t>(2 Sam 21:15–17).</a:t>
            </a:r>
          </a:p>
        </p:txBody>
      </p:sp>
    </p:spTree>
    <p:extLst>
      <p:ext uri="{BB962C8B-B14F-4D97-AF65-F5344CB8AC3E}">
        <p14:creationId xmlns:p14="http://schemas.microsoft.com/office/powerpoint/2010/main" val="3752513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4CD3A-59DB-307E-844C-68780ABB42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C5EF2-B825-BAF7-93AB-F6F92DBAC749}"/>
              </a:ext>
            </a:extLst>
          </p:cNvPr>
          <p:cNvSpPr>
            <a:spLocks noGrp="1"/>
          </p:cNvSpPr>
          <p:nvPr>
            <p:ph type="title"/>
          </p:nvPr>
        </p:nvSpPr>
        <p:spPr>
          <a:xfrm>
            <a:off x="296333" y="753228"/>
            <a:ext cx="9997849" cy="1080938"/>
          </a:xfrm>
        </p:spPr>
        <p:txBody>
          <a:bodyPr/>
          <a:lstStyle/>
          <a:p>
            <a:r>
              <a:rPr lang="en-US" dirty="0"/>
              <a:t>Slaying and Saph and Goliath?</a:t>
            </a:r>
          </a:p>
        </p:txBody>
      </p:sp>
      <p:sp>
        <p:nvSpPr>
          <p:cNvPr id="3" name="Content Placeholder 2">
            <a:extLst>
              <a:ext uri="{FF2B5EF4-FFF2-40B4-BE49-F238E27FC236}">
                <a16:creationId xmlns:a16="http://schemas.microsoft.com/office/drawing/2014/main" id="{09644098-D25F-85E6-8EE4-F97939551CBB}"/>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And it came to pass after this, that there was again a battle with the Philistines at Gob: then Sibbechai the Hushathite slew Saph, which was of the sons of the giant. And there was again a battle in Gob with the Philistines, where Elhanan the son of </a:t>
            </a:r>
            <a:r>
              <a:rPr lang="en-US" sz="3200" dirty="0" err="1">
                <a:solidFill>
                  <a:srgbClr val="FFFF00"/>
                </a:solidFill>
              </a:rPr>
              <a:t>Jaare-oregim</a:t>
            </a:r>
            <a:r>
              <a:rPr lang="en-US" sz="3200" dirty="0">
                <a:solidFill>
                  <a:srgbClr val="FFFF00"/>
                </a:solidFill>
              </a:rPr>
              <a:t>, a Beth-</a:t>
            </a:r>
            <a:r>
              <a:rPr lang="en-US" sz="3200" dirty="0" err="1">
                <a:solidFill>
                  <a:srgbClr val="FFFF00"/>
                </a:solidFill>
              </a:rPr>
              <a:t>lehemite</a:t>
            </a:r>
            <a:r>
              <a:rPr lang="en-US" sz="3200" dirty="0">
                <a:solidFill>
                  <a:srgbClr val="FFFF00"/>
                </a:solidFill>
              </a:rPr>
              <a:t>, slew </a:t>
            </a:r>
            <a:r>
              <a:rPr lang="en-US" sz="3200" i="1" u="sng" dirty="0">
                <a:solidFill>
                  <a:srgbClr val="FFFF00"/>
                </a:solidFill>
              </a:rPr>
              <a:t>the brother of </a:t>
            </a:r>
            <a:r>
              <a:rPr lang="en-US" sz="3200" dirty="0">
                <a:solidFill>
                  <a:srgbClr val="FFFF00"/>
                </a:solidFill>
              </a:rPr>
              <a:t>Goliath the Gittite, the staff of whose spear was like a weaver’s beam </a:t>
            </a:r>
            <a:r>
              <a:rPr lang="en-US" sz="3200" dirty="0"/>
              <a:t>(2 Sam 21:18–19).</a:t>
            </a:r>
          </a:p>
        </p:txBody>
      </p:sp>
    </p:spTree>
    <p:extLst>
      <p:ext uri="{BB962C8B-B14F-4D97-AF65-F5344CB8AC3E}">
        <p14:creationId xmlns:p14="http://schemas.microsoft.com/office/powerpoint/2010/main" val="3075406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ADE52-4F73-6A97-B028-CC2F38CB78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0D4002-E195-095C-0C34-978E39899C3C}"/>
              </a:ext>
            </a:extLst>
          </p:cNvPr>
          <p:cNvSpPr>
            <a:spLocks noGrp="1"/>
          </p:cNvSpPr>
          <p:nvPr>
            <p:ph type="title"/>
          </p:nvPr>
        </p:nvSpPr>
        <p:spPr>
          <a:xfrm>
            <a:off x="296333" y="753228"/>
            <a:ext cx="9997849" cy="1080938"/>
          </a:xfrm>
        </p:spPr>
        <p:txBody>
          <a:bodyPr/>
          <a:lstStyle/>
          <a:p>
            <a:r>
              <a:rPr lang="en-US" dirty="0"/>
              <a:t>Goliath’s Brother Rather Than Goliath</a:t>
            </a:r>
          </a:p>
        </p:txBody>
      </p:sp>
      <p:sp>
        <p:nvSpPr>
          <p:cNvPr id="3" name="Content Placeholder 2">
            <a:extLst>
              <a:ext uri="{FF2B5EF4-FFF2-40B4-BE49-F238E27FC236}">
                <a16:creationId xmlns:a16="http://schemas.microsoft.com/office/drawing/2014/main" id="{7D1B5F92-DE5B-79FD-3D69-EC28EE601774}"/>
              </a:ext>
            </a:extLst>
          </p:cNvPr>
          <p:cNvSpPr>
            <a:spLocks noGrp="1"/>
          </p:cNvSpPr>
          <p:nvPr>
            <p:ph idx="1"/>
          </p:nvPr>
        </p:nvSpPr>
        <p:spPr>
          <a:xfrm>
            <a:off x="648929" y="2243668"/>
            <a:ext cx="10953136" cy="4436532"/>
          </a:xfrm>
        </p:spPr>
        <p:txBody>
          <a:bodyPr>
            <a:normAutofit/>
          </a:bodyPr>
          <a:lstStyle/>
          <a:p>
            <a:r>
              <a:rPr lang="en-US" sz="3200" dirty="0"/>
              <a:t>And there was war again with the Philistines; and Elhanan the son of Jair slew Lahmi the brother of Goliath the Gittite, whose spear staff was like a weaver’s beam (1 Chron 20:5).</a:t>
            </a:r>
          </a:p>
        </p:txBody>
      </p:sp>
    </p:spTree>
    <p:extLst>
      <p:ext uri="{BB962C8B-B14F-4D97-AF65-F5344CB8AC3E}">
        <p14:creationId xmlns:p14="http://schemas.microsoft.com/office/powerpoint/2010/main" val="4136203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88057-2A1B-DC7B-017D-6593826D6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23F13C-8D54-EDA2-CB4A-648CE9FA4DB0}"/>
              </a:ext>
            </a:extLst>
          </p:cNvPr>
          <p:cNvSpPr>
            <a:spLocks noGrp="1"/>
          </p:cNvSpPr>
          <p:nvPr>
            <p:ph type="title"/>
          </p:nvPr>
        </p:nvSpPr>
        <p:spPr>
          <a:xfrm>
            <a:off x="296333" y="753228"/>
            <a:ext cx="9997849" cy="1080938"/>
          </a:xfrm>
        </p:spPr>
        <p:txBody>
          <a:bodyPr/>
          <a:lstStyle/>
          <a:p>
            <a:r>
              <a:rPr lang="en-US" dirty="0"/>
              <a:t>Slaying More Giants</a:t>
            </a:r>
          </a:p>
        </p:txBody>
      </p:sp>
      <p:sp>
        <p:nvSpPr>
          <p:cNvPr id="3" name="Content Placeholder 2">
            <a:extLst>
              <a:ext uri="{FF2B5EF4-FFF2-40B4-BE49-F238E27FC236}">
                <a16:creationId xmlns:a16="http://schemas.microsoft.com/office/drawing/2014/main" id="{97008A6C-DCF9-4140-6FBB-31B3392D8A98}"/>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And there was yet a battle in Gath, where was a man of great stature, that had on every hand six fingers, and on every foot six toes, four and twenty in number; and he also was born to the giant. And when he defied Israel, Jonathan the son of </a:t>
            </a:r>
            <a:r>
              <a:rPr lang="en-US" sz="3200" dirty="0" err="1">
                <a:solidFill>
                  <a:srgbClr val="FFFF00"/>
                </a:solidFill>
              </a:rPr>
              <a:t>Shimea</a:t>
            </a:r>
            <a:r>
              <a:rPr lang="en-US" sz="3200" dirty="0">
                <a:solidFill>
                  <a:srgbClr val="FFFF00"/>
                </a:solidFill>
              </a:rPr>
              <a:t> the brother of David slew him. These four were born to the giant in Gath, and fell by the hand of David, and by the hand of his servants </a:t>
            </a:r>
            <a:r>
              <a:rPr lang="en-US" sz="3200" dirty="0"/>
              <a:t>(2 Sam 21:20–22).</a:t>
            </a:r>
          </a:p>
        </p:txBody>
      </p:sp>
    </p:spTree>
    <p:extLst>
      <p:ext uri="{BB962C8B-B14F-4D97-AF65-F5344CB8AC3E}">
        <p14:creationId xmlns:p14="http://schemas.microsoft.com/office/powerpoint/2010/main" val="2863334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E71A9-CD21-46A5-68E6-4E4740AF2C1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48BC9EF-4BDE-8FC4-5409-89A9C53A4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E7A917B-880A-CD01-2553-C9353CE30D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4DD2826D-AD15-A444-7683-33D3C1F22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5C3BC29B-385F-2BCB-84B4-6113A9DD8EB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12A83B2B-06B9-0471-A334-9C0A2088A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D9FBD98-F4DA-B700-F7FC-B388CA41C3B1}"/>
              </a:ext>
            </a:extLst>
          </p:cNvPr>
          <p:cNvSpPr>
            <a:spLocks noGrp="1"/>
          </p:cNvSpPr>
          <p:nvPr>
            <p:ph type="title"/>
          </p:nvPr>
        </p:nvSpPr>
        <p:spPr>
          <a:xfrm>
            <a:off x="680321" y="2063262"/>
            <a:ext cx="3739279" cy="2661052"/>
          </a:xfrm>
        </p:spPr>
        <p:txBody>
          <a:bodyPr>
            <a:normAutofit/>
          </a:bodyPr>
          <a:lstStyle/>
          <a:p>
            <a:pPr algn="r"/>
            <a:r>
              <a:rPr lang="en-US" sz="4400" dirty="0"/>
              <a:t>Conclusion</a:t>
            </a:r>
          </a:p>
        </p:txBody>
      </p:sp>
      <p:graphicFrame>
        <p:nvGraphicFramePr>
          <p:cNvPr id="5" name="Content Placeholder 2">
            <a:extLst>
              <a:ext uri="{FF2B5EF4-FFF2-40B4-BE49-F238E27FC236}">
                <a16:creationId xmlns:a16="http://schemas.microsoft.com/office/drawing/2014/main" id="{D8BF92CF-31BE-71FC-43CA-56FA37721376}"/>
              </a:ext>
            </a:extLst>
          </p:cNvPr>
          <p:cNvGraphicFramePr>
            <a:graphicFrameLocks noGrp="1"/>
          </p:cNvGraphicFramePr>
          <p:nvPr>
            <p:ph idx="1"/>
          </p:nvPr>
        </p:nvGraphicFramePr>
        <p:xfrm>
          <a:off x="5284788" y="639763"/>
          <a:ext cx="6653212" cy="6031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80908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9A65E-96B6-8115-8093-F97FAC3F6CB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412EC7B-7786-C420-4CFB-5382AB730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B26111C-396E-7B9E-3F27-22735F54EFA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83D82284-D377-5809-5915-B19D65EFF2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6569015-3DC4-7A2B-03F3-D0F881E26C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4B953AF0-05AF-5D49-1905-43FE72C1D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A026D7-E182-19EB-BFEE-D5DE1E19AC63}"/>
              </a:ext>
            </a:extLst>
          </p:cNvPr>
          <p:cNvSpPr>
            <a:spLocks noGrp="1"/>
          </p:cNvSpPr>
          <p:nvPr>
            <p:ph type="title"/>
          </p:nvPr>
        </p:nvSpPr>
        <p:spPr>
          <a:xfrm>
            <a:off x="680321" y="2063262"/>
            <a:ext cx="3739279" cy="2661052"/>
          </a:xfrm>
        </p:spPr>
        <p:txBody>
          <a:bodyPr>
            <a:normAutofit/>
          </a:bodyPr>
          <a:lstStyle/>
          <a:p>
            <a:pPr algn="r"/>
            <a:r>
              <a:rPr lang="en-US" sz="4400"/>
              <a:t>Reasons</a:t>
            </a:r>
          </a:p>
        </p:txBody>
      </p:sp>
      <p:graphicFrame>
        <p:nvGraphicFramePr>
          <p:cNvPr id="5" name="Content Placeholder 2">
            <a:extLst>
              <a:ext uri="{FF2B5EF4-FFF2-40B4-BE49-F238E27FC236}">
                <a16:creationId xmlns:a16="http://schemas.microsoft.com/office/drawing/2014/main" id="{826C714B-4952-E8A3-E750-867ED1B1BFB5}"/>
              </a:ext>
            </a:extLst>
          </p:cNvPr>
          <p:cNvGraphicFramePr>
            <a:graphicFrameLocks noGrp="1"/>
          </p:cNvGraphicFramePr>
          <p:nvPr>
            <p:ph idx="1"/>
          </p:nvPr>
        </p:nvGraphicFramePr>
        <p:xfrm>
          <a:off x="5284788" y="169333"/>
          <a:ext cx="6261100" cy="6553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35071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F76FE5-D777-C5B4-7EF5-428DE303D43E}"/>
              </a:ext>
            </a:extLst>
          </p:cNvPr>
          <p:cNvSpPr>
            <a:spLocks noGrp="1"/>
          </p:cNvSpPr>
          <p:nvPr>
            <p:ph type="title"/>
          </p:nvPr>
        </p:nvSpPr>
        <p:spPr>
          <a:xfrm>
            <a:off x="680321" y="2063262"/>
            <a:ext cx="3739279" cy="2661052"/>
          </a:xfrm>
        </p:spPr>
        <p:txBody>
          <a:bodyPr>
            <a:normAutofit/>
          </a:bodyPr>
          <a:lstStyle/>
          <a:p>
            <a:pPr algn="r"/>
            <a:r>
              <a:rPr lang="en-US" sz="4400"/>
              <a:t>Goal</a:t>
            </a:r>
          </a:p>
        </p:txBody>
      </p:sp>
      <p:graphicFrame>
        <p:nvGraphicFramePr>
          <p:cNvPr id="5" name="Content Placeholder 2">
            <a:extLst>
              <a:ext uri="{FF2B5EF4-FFF2-40B4-BE49-F238E27FC236}">
                <a16:creationId xmlns:a16="http://schemas.microsoft.com/office/drawing/2014/main" id="{FDB9631F-1DB9-05FD-FCA5-52D81BD13BD5}"/>
              </a:ext>
            </a:extLst>
          </p:cNvPr>
          <p:cNvGraphicFramePr>
            <a:graphicFrameLocks noGrp="1"/>
          </p:cNvGraphicFramePr>
          <p:nvPr>
            <p:ph idx="1"/>
            <p:extLst>
              <p:ext uri="{D42A27DB-BD31-4B8C-83A1-F6EECF244321}">
                <p14:modId xmlns:p14="http://schemas.microsoft.com/office/powerpoint/2010/main" val="1671684862"/>
              </p:ext>
            </p:extLst>
          </p:nvPr>
        </p:nvGraphicFramePr>
        <p:xfrm>
          <a:off x="5284788" y="639763"/>
          <a:ext cx="6653212" cy="6031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4589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32B3C2F-F87A-A64A-BDF2-F1B1CAACB8CB}"/>
              </a:ext>
            </a:extLst>
          </p:cNvPr>
          <p:cNvSpPr>
            <a:spLocks noGrp="1"/>
          </p:cNvSpPr>
          <p:nvPr>
            <p:ph type="title"/>
          </p:nvPr>
        </p:nvSpPr>
        <p:spPr>
          <a:xfrm>
            <a:off x="680321" y="2063262"/>
            <a:ext cx="3739279" cy="2661052"/>
          </a:xfrm>
        </p:spPr>
        <p:txBody>
          <a:bodyPr>
            <a:normAutofit/>
          </a:bodyPr>
          <a:lstStyle/>
          <a:p>
            <a:pPr algn="r"/>
            <a:r>
              <a:rPr lang="en-US" sz="4400"/>
              <a:t>Reasons</a:t>
            </a:r>
          </a:p>
        </p:txBody>
      </p:sp>
      <p:graphicFrame>
        <p:nvGraphicFramePr>
          <p:cNvPr id="5" name="Content Placeholder 2">
            <a:extLst>
              <a:ext uri="{FF2B5EF4-FFF2-40B4-BE49-F238E27FC236}">
                <a16:creationId xmlns:a16="http://schemas.microsoft.com/office/drawing/2014/main" id="{8EC5FD7E-149F-18DE-7068-7DB1D4C544D5}"/>
              </a:ext>
            </a:extLst>
          </p:cNvPr>
          <p:cNvGraphicFramePr>
            <a:graphicFrameLocks noGrp="1"/>
          </p:cNvGraphicFramePr>
          <p:nvPr>
            <p:ph idx="1"/>
            <p:extLst>
              <p:ext uri="{D42A27DB-BD31-4B8C-83A1-F6EECF244321}">
                <p14:modId xmlns:p14="http://schemas.microsoft.com/office/powerpoint/2010/main" val="1991516575"/>
              </p:ext>
            </p:extLst>
          </p:nvPr>
        </p:nvGraphicFramePr>
        <p:xfrm>
          <a:off x="5284788" y="169333"/>
          <a:ext cx="6261100" cy="6553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3401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3" name="Picture 52">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55" name="Picture 54">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57" name="Rectangle 56">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 name="Picture 5">
            <a:extLst>
              <a:ext uri="{FF2B5EF4-FFF2-40B4-BE49-F238E27FC236}">
                <a16:creationId xmlns:a16="http://schemas.microsoft.com/office/drawing/2014/main" id="{D1433EED-3100-A20C-34EF-C1CCAA1381DC}"/>
              </a:ext>
            </a:extLst>
          </p:cNvPr>
          <p:cNvPicPr>
            <a:picLocks noChangeAspect="1"/>
          </p:cNvPicPr>
          <p:nvPr/>
        </p:nvPicPr>
        <p:blipFill>
          <a:blip r:embed="rId5">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61" name="Rectangle 60">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C12E540-0F1F-EAB7-82CB-5A4169FB76FF}"/>
              </a:ext>
            </a:extLst>
          </p:cNvPr>
          <p:cNvSpPr>
            <a:spLocks noGrp="1"/>
          </p:cNvSpPr>
          <p:nvPr>
            <p:ph type="title"/>
          </p:nvPr>
        </p:nvSpPr>
        <p:spPr>
          <a:xfrm>
            <a:off x="237066" y="4257100"/>
            <a:ext cx="8576733" cy="1544259"/>
          </a:xfrm>
        </p:spPr>
        <p:txBody>
          <a:bodyPr vert="horz" lIns="91440" tIns="45720" rIns="91440" bIns="45720" rtlCol="0" anchor="b">
            <a:normAutofit/>
          </a:bodyPr>
          <a:lstStyle/>
          <a:p>
            <a:pPr lvl="0"/>
            <a:r>
              <a:rPr lang="en-US" sz="4400" dirty="0"/>
              <a:t>Joshua’s Faith Inspired Israel to Defeat Giants</a:t>
            </a:r>
          </a:p>
        </p:txBody>
      </p:sp>
      <p:sp>
        <p:nvSpPr>
          <p:cNvPr id="63" name="Rectangle 62">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Rectangle 64">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9A5A2-E1D0-BCE4-39C0-508368937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98563-AF41-2277-14CD-4E4950C48B67}"/>
              </a:ext>
            </a:extLst>
          </p:cNvPr>
          <p:cNvSpPr>
            <a:spLocks noGrp="1"/>
          </p:cNvSpPr>
          <p:nvPr>
            <p:ph type="title"/>
          </p:nvPr>
        </p:nvSpPr>
        <p:spPr/>
        <p:txBody>
          <a:bodyPr/>
          <a:lstStyle/>
          <a:p>
            <a:r>
              <a:rPr lang="en-US" dirty="0"/>
              <a:t>Fear of the Giants in the Land</a:t>
            </a:r>
          </a:p>
        </p:txBody>
      </p:sp>
      <p:sp>
        <p:nvSpPr>
          <p:cNvPr id="3" name="Content Placeholder 2">
            <a:extLst>
              <a:ext uri="{FF2B5EF4-FFF2-40B4-BE49-F238E27FC236}">
                <a16:creationId xmlns:a16="http://schemas.microsoft.com/office/drawing/2014/main" id="{A250896E-1D3A-C213-D02D-E2AF1AFBB658}"/>
              </a:ext>
            </a:extLst>
          </p:cNvPr>
          <p:cNvSpPr>
            <a:spLocks noGrp="1"/>
          </p:cNvSpPr>
          <p:nvPr>
            <p:ph idx="1"/>
          </p:nvPr>
        </p:nvSpPr>
        <p:spPr>
          <a:xfrm>
            <a:off x="680321" y="2336873"/>
            <a:ext cx="11181479" cy="4258660"/>
          </a:xfrm>
        </p:spPr>
        <p:txBody>
          <a:bodyPr>
            <a:normAutofit lnSpcReduction="10000"/>
          </a:bodyPr>
          <a:lstStyle/>
          <a:p>
            <a:r>
              <a:rPr lang="en-US" sz="3200" dirty="0">
                <a:solidFill>
                  <a:srgbClr val="FFFF00"/>
                </a:solidFill>
              </a:rPr>
              <a:t>Nevertheless the people be strong that dwell in the land, and the cities are walled, and very great: and moreover we saw the children of Anak there… And Caleb stilled the people before Moses, and said, Let us go up at once, and possess it; for we are well able to overcome it. But the men that went up with him said, We be not able to go up against the people; for they are stronger than we. And there we saw the giants, the sons of Anak, which come of the giants: and we were in our own sight as grasshoppers, and so we were in their sight </a:t>
            </a:r>
            <a:r>
              <a:rPr lang="en-US" sz="3200" dirty="0"/>
              <a:t>(Num 13:28, 30-31, 33).</a:t>
            </a:r>
          </a:p>
        </p:txBody>
      </p:sp>
    </p:spTree>
    <p:extLst>
      <p:ext uri="{BB962C8B-B14F-4D97-AF65-F5344CB8AC3E}">
        <p14:creationId xmlns:p14="http://schemas.microsoft.com/office/powerpoint/2010/main" val="346133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63CAE-0554-E4ED-92EC-D4DA559710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B00B5A-EAFC-7D44-0888-F5F36D7FC45E}"/>
              </a:ext>
            </a:extLst>
          </p:cNvPr>
          <p:cNvSpPr>
            <a:spLocks noGrp="1"/>
          </p:cNvSpPr>
          <p:nvPr>
            <p:ph type="title"/>
          </p:nvPr>
        </p:nvSpPr>
        <p:spPr/>
        <p:txBody>
          <a:bodyPr/>
          <a:lstStyle/>
          <a:p>
            <a:r>
              <a:rPr lang="en-US" dirty="0"/>
              <a:t>Joshua and Caleb’s Courage</a:t>
            </a:r>
          </a:p>
        </p:txBody>
      </p:sp>
      <p:sp>
        <p:nvSpPr>
          <p:cNvPr id="3" name="Content Placeholder 2">
            <a:extLst>
              <a:ext uri="{FF2B5EF4-FFF2-40B4-BE49-F238E27FC236}">
                <a16:creationId xmlns:a16="http://schemas.microsoft.com/office/drawing/2014/main" id="{81D21A5D-A1F3-3CC9-9069-4A5C0E8F31BE}"/>
              </a:ext>
            </a:extLst>
          </p:cNvPr>
          <p:cNvSpPr>
            <a:spLocks noGrp="1"/>
          </p:cNvSpPr>
          <p:nvPr>
            <p:ph idx="1"/>
          </p:nvPr>
        </p:nvSpPr>
        <p:spPr>
          <a:xfrm>
            <a:off x="680321" y="2336873"/>
            <a:ext cx="11181479" cy="4258660"/>
          </a:xfrm>
        </p:spPr>
        <p:txBody>
          <a:bodyPr>
            <a:normAutofit lnSpcReduction="10000"/>
          </a:bodyPr>
          <a:lstStyle/>
          <a:p>
            <a:r>
              <a:rPr lang="en-US" sz="3200" dirty="0">
                <a:solidFill>
                  <a:srgbClr val="FFFF00"/>
                </a:solidFill>
              </a:rPr>
              <a:t>And Joshua the son of Nun, and Caleb the son of Jephunneh, which were of them that searched the land, rent their clothes: And they </a:t>
            </a:r>
            <a:r>
              <a:rPr lang="en-US" sz="3200" dirty="0" err="1">
                <a:solidFill>
                  <a:srgbClr val="FFFF00"/>
                </a:solidFill>
              </a:rPr>
              <a:t>spake</a:t>
            </a:r>
            <a:r>
              <a:rPr lang="en-US" sz="3200" dirty="0">
                <a:solidFill>
                  <a:srgbClr val="FFFF00"/>
                </a:solidFill>
              </a:rPr>
              <a:t> unto all the company of the children of Israel, saying, The land, which we passed through to search it, is an exceeding good land. If the LORD delight in us, then he will bring us into this land, and give it us… Only rebel not ye against the LORD, neither fear ye the people of the land; for they are bread for us: their </a:t>
            </a:r>
            <a:r>
              <a:rPr lang="en-US" sz="3200" dirty="0" err="1">
                <a:solidFill>
                  <a:srgbClr val="FFFF00"/>
                </a:solidFill>
              </a:rPr>
              <a:t>defence</a:t>
            </a:r>
            <a:r>
              <a:rPr lang="en-US" sz="3200" dirty="0">
                <a:solidFill>
                  <a:srgbClr val="FFFF00"/>
                </a:solidFill>
              </a:rPr>
              <a:t> is departed from them, and the LORD is with us: fear them not </a:t>
            </a:r>
            <a:r>
              <a:rPr lang="en-US" sz="3200" dirty="0"/>
              <a:t>(Num 14:6–8a, 9).</a:t>
            </a:r>
          </a:p>
        </p:txBody>
      </p:sp>
    </p:spTree>
    <p:extLst>
      <p:ext uri="{BB962C8B-B14F-4D97-AF65-F5344CB8AC3E}">
        <p14:creationId xmlns:p14="http://schemas.microsoft.com/office/powerpoint/2010/main" val="4141137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A78BF-1FBA-E3C7-02D8-67DD1F621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76913D-8F5A-C781-43DB-72495366E900}"/>
              </a:ext>
            </a:extLst>
          </p:cNvPr>
          <p:cNvSpPr>
            <a:spLocks noGrp="1"/>
          </p:cNvSpPr>
          <p:nvPr>
            <p:ph type="title"/>
          </p:nvPr>
        </p:nvSpPr>
        <p:spPr/>
        <p:txBody>
          <a:bodyPr/>
          <a:lstStyle/>
          <a:p>
            <a:r>
              <a:rPr lang="en-US" dirty="0"/>
              <a:t>Joshua and Calebs Victory</a:t>
            </a:r>
          </a:p>
        </p:txBody>
      </p:sp>
      <p:sp>
        <p:nvSpPr>
          <p:cNvPr id="3" name="Content Placeholder 2">
            <a:extLst>
              <a:ext uri="{FF2B5EF4-FFF2-40B4-BE49-F238E27FC236}">
                <a16:creationId xmlns:a16="http://schemas.microsoft.com/office/drawing/2014/main" id="{408CF2C9-8DBC-9A6F-4B16-4356C9066EF5}"/>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And at that time came Joshua, and cut off the </a:t>
            </a:r>
            <a:r>
              <a:rPr lang="en-US" sz="3200" dirty="0" err="1">
                <a:solidFill>
                  <a:srgbClr val="FFFF00"/>
                </a:solidFill>
              </a:rPr>
              <a:t>Anakims</a:t>
            </a:r>
            <a:r>
              <a:rPr lang="en-US" sz="3200" dirty="0">
                <a:solidFill>
                  <a:srgbClr val="FFFF00"/>
                </a:solidFill>
              </a:rPr>
              <a:t> from the mountains, from Hebron, from Debir, from Anab, and from all the mountains of Judah, and from all the mountains of Israel: Joshua destroyed them utterly with their cities. There was none of the </a:t>
            </a:r>
            <a:r>
              <a:rPr lang="en-US" sz="3200" dirty="0" err="1">
                <a:solidFill>
                  <a:srgbClr val="FFFF00"/>
                </a:solidFill>
              </a:rPr>
              <a:t>Anakims</a:t>
            </a:r>
            <a:r>
              <a:rPr lang="en-US" sz="3200" dirty="0">
                <a:solidFill>
                  <a:srgbClr val="FFFF00"/>
                </a:solidFill>
              </a:rPr>
              <a:t> left in the land of the children of Israel: only in Gaza, in Gath, and in Ashdod, there remained… And Caleb drove thence the three sons of Anak, Sheshai, and Ahiman, and Talmai, the children of Anak </a:t>
            </a:r>
            <a:r>
              <a:rPr lang="en-US" sz="3200" dirty="0"/>
              <a:t>(Josh 11:21–22; 15:14).</a:t>
            </a:r>
          </a:p>
        </p:txBody>
      </p:sp>
    </p:spTree>
    <p:extLst>
      <p:ext uri="{BB962C8B-B14F-4D97-AF65-F5344CB8AC3E}">
        <p14:creationId xmlns:p14="http://schemas.microsoft.com/office/powerpoint/2010/main" val="3194377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83D5C8DC-A14D-617E-6E20-888D0FB02A2F}"/>
            </a:ext>
          </a:extLst>
        </p:cNvPr>
        <p:cNvGrpSpPr/>
        <p:nvPr/>
      </p:nvGrpSpPr>
      <p:grpSpPr>
        <a:xfrm>
          <a:off x="0" y="0"/>
          <a:ext cx="0" cy="0"/>
          <a:chOff x="0" y="0"/>
          <a:chExt cx="0" cy="0"/>
        </a:xfrm>
      </p:grpSpPr>
      <p:pic>
        <p:nvPicPr>
          <p:cNvPr id="51" name="Picture 50">
            <a:extLst>
              <a:ext uri="{FF2B5EF4-FFF2-40B4-BE49-F238E27FC236}">
                <a16:creationId xmlns:a16="http://schemas.microsoft.com/office/drawing/2014/main" id="{82B90FF2-6615-13A4-60FB-BFDD4EE76D4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3" name="Picture 52">
            <a:extLst>
              <a:ext uri="{FF2B5EF4-FFF2-40B4-BE49-F238E27FC236}">
                <a16:creationId xmlns:a16="http://schemas.microsoft.com/office/drawing/2014/main" id="{AAE68022-923F-F8CA-6445-B8ADA33E42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55" name="Picture 54">
            <a:extLst>
              <a:ext uri="{FF2B5EF4-FFF2-40B4-BE49-F238E27FC236}">
                <a16:creationId xmlns:a16="http://schemas.microsoft.com/office/drawing/2014/main" id="{D24CE4C7-9156-98B7-A8A0-5941FBF3FD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57" name="Rectangle 56">
            <a:extLst>
              <a:ext uri="{FF2B5EF4-FFF2-40B4-BE49-F238E27FC236}">
                <a16:creationId xmlns:a16="http://schemas.microsoft.com/office/drawing/2014/main" id="{E152102D-FC4A-26B8-06B9-55A16868D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A5B0BC86-FCD9-C71E-91DD-0B8F59117A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6" name="Picture 5">
            <a:extLst>
              <a:ext uri="{FF2B5EF4-FFF2-40B4-BE49-F238E27FC236}">
                <a16:creationId xmlns:a16="http://schemas.microsoft.com/office/drawing/2014/main" id="{951BEB81-72F1-4B16-8573-3D1F15BEDAE6}"/>
              </a:ext>
            </a:extLst>
          </p:cNvPr>
          <p:cNvPicPr>
            <a:picLocks noChangeAspect="1"/>
          </p:cNvPicPr>
          <p:nvPr/>
        </p:nvPicPr>
        <p:blipFill>
          <a:blip r:embed="rId5">
            <a:extLst>
              <a:ext uri="{28A0092B-C50C-407E-A947-70E740481C1C}">
                <a14:useLocalDpi xmlns:a14="http://schemas.microsoft.com/office/drawing/2010/main" val="0"/>
              </a:ext>
            </a:extLst>
          </a:blip>
          <a:srcRect l="388" r="388"/>
          <a:stretch/>
        </p:blipFill>
        <p:spPr>
          <a:xfrm>
            <a:off x="-3176" y="10"/>
            <a:ext cx="12192000" cy="6857991"/>
          </a:xfrm>
          <a:prstGeom prst="rect">
            <a:avLst/>
          </a:prstGeom>
        </p:spPr>
      </p:pic>
      <p:sp>
        <p:nvSpPr>
          <p:cNvPr id="61" name="Rectangle 60">
            <a:extLst>
              <a:ext uri="{FF2B5EF4-FFF2-40B4-BE49-F238E27FC236}">
                <a16:creationId xmlns:a16="http://schemas.microsoft.com/office/drawing/2014/main" id="{3D4E1D15-299B-455A-9E9E-2487ABF69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BD8E173-870D-384E-EA7D-4E29A6122F9C}"/>
              </a:ext>
            </a:extLst>
          </p:cNvPr>
          <p:cNvSpPr>
            <a:spLocks noGrp="1"/>
          </p:cNvSpPr>
          <p:nvPr>
            <p:ph type="title"/>
          </p:nvPr>
        </p:nvSpPr>
        <p:spPr>
          <a:xfrm>
            <a:off x="237066" y="4257100"/>
            <a:ext cx="8576733" cy="1544259"/>
          </a:xfrm>
        </p:spPr>
        <p:txBody>
          <a:bodyPr vert="horz" lIns="91440" tIns="45720" rIns="91440" bIns="45720" rtlCol="0" anchor="b">
            <a:normAutofit/>
          </a:bodyPr>
          <a:lstStyle/>
          <a:p>
            <a:pPr lvl="0"/>
            <a:r>
              <a:rPr lang="en-US" sz="4400" dirty="0"/>
              <a:t>David’s Faith Led Him to Face a Giant Alone</a:t>
            </a:r>
          </a:p>
        </p:txBody>
      </p:sp>
      <p:sp>
        <p:nvSpPr>
          <p:cNvPr id="63" name="Rectangle 62">
            <a:extLst>
              <a:ext uri="{FF2B5EF4-FFF2-40B4-BE49-F238E27FC236}">
                <a16:creationId xmlns:a16="http://schemas.microsoft.com/office/drawing/2014/main" id="{ABF2C94B-1081-5805-046E-15C7C9D3E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Rectangle 64">
            <a:extLst>
              <a:ext uri="{FF2B5EF4-FFF2-40B4-BE49-F238E27FC236}">
                <a16:creationId xmlns:a16="http://schemas.microsoft.com/office/drawing/2014/main" id="{1EECC1E2-EBFF-5B1D-3D1C-E294EDD214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71670D58-4555-0D3B-964A-93765D2EC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522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F0DEE-A3A7-53AB-150A-A36FCD410E88}"/>
              </a:ext>
            </a:extLst>
          </p:cNvPr>
          <p:cNvSpPr>
            <a:spLocks noGrp="1"/>
          </p:cNvSpPr>
          <p:nvPr>
            <p:ph type="title"/>
          </p:nvPr>
        </p:nvSpPr>
        <p:spPr/>
        <p:txBody>
          <a:bodyPr/>
          <a:lstStyle/>
          <a:p>
            <a:r>
              <a:rPr lang="en-US" dirty="0"/>
              <a:t>The People Fear the Giant</a:t>
            </a:r>
          </a:p>
        </p:txBody>
      </p:sp>
      <p:sp>
        <p:nvSpPr>
          <p:cNvPr id="3" name="Content Placeholder 2">
            <a:extLst>
              <a:ext uri="{FF2B5EF4-FFF2-40B4-BE49-F238E27FC236}">
                <a16:creationId xmlns:a16="http://schemas.microsoft.com/office/drawing/2014/main" id="{6122776C-CAF3-7D44-FEE5-CEB9832D8356}"/>
              </a:ext>
            </a:extLst>
          </p:cNvPr>
          <p:cNvSpPr>
            <a:spLocks noGrp="1"/>
          </p:cNvSpPr>
          <p:nvPr>
            <p:ph idx="1"/>
          </p:nvPr>
        </p:nvSpPr>
        <p:spPr>
          <a:xfrm>
            <a:off x="397932" y="2057400"/>
            <a:ext cx="11514667" cy="4521199"/>
          </a:xfrm>
        </p:spPr>
        <p:txBody>
          <a:bodyPr>
            <a:normAutofit lnSpcReduction="10000"/>
          </a:bodyPr>
          <a:lstStyle/>
          <a:p>
            <a:r>
              <a:rPr lang="en-US" sz="3200" dirty="0">
                <a:solidFill>
                  <a:srgbClr val="FFFF00"/>
                </a:solidFill>
              </a:rPr>
              <a:t>And there came out from the camp of the Philistines a champion named Goliath of Gath, whose height was six cubits and a span. He had a helmet of bronze on his head, and he was armed with a coat of mail, and the weight of the coat was five thousand shekels of bronze. And he had bronze armor on his legs, and a javelin of bronze slung between his shoulders. The shaft of his spear was like a weaver’s beam, and his spear’s head weighed six hundred shekels of iron… All the men of Israel, when they saw the man, fled from him and were much afraid </a:t>
            </a:r>
            <a:r>
              <a:rPr lang="en-US" sz="3200" dirty="0"/>
              <a:t>(1 Sam 17:4–7a, 24).</a:t>
            </a:r>
          </a:p>
        </p:txBody>
      </p:sp>
    </p:spTree>
    <p:extLst>
      <p:ext uri="{BB962C8B-B14F-4D97-AF65-F5344CB8AC3E}">
        <p14:creationId xmlns:p14="http://schemas.microsoft.com/office/powerpoint/2010/main" val="4202459928"/>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3850</TotalTime>
  <Words>1192</Words>
  <Application>Microsoft Office PowerPoint</Application>
  <PresentationFormat>Widescreen</PresentationFormat>
  <Paragraphs>39</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Trebuchet MS</vt:lpstr>
      <vt:lpstr>Berlin</vt:lpstr>
      <vt:lpstr>A Faith that Inspires</vt:lpstr>
      <vt:lpstr>Goal</vt:lpstr>
      <vt:lpstr>Reasons</vt:lpstr>
      <vt:lpstr>Joshua’s Faith Inspired Israel to Defeat Giants</vt:lpstr>
      <vt:lpstr>Fear of the Giants in the Land</vt:lpstr>
      <vt:lpstr>Joshua and Caleb’s Courage</vt:lpstr>
      <vt:lpstr>Joshua and Calebs Victory</vt:lpstr>
      <vt:lpstr>David’s Faith Led Him to Face a Giant Alone</vt:lpstr>
      <vt:lpstr>The People Fear the Giant</vt:lpstr>
      <vt:lpstr>David’s Courage</vt:lpstr>
      <vt:lpstr>David’s Victory</vt:lpstr>
      <vt:lpstr>David’s Faith Inspired Others</vt:lpstr>
      <vt:lpstr>David’s Battle Days are Over</vt:lpstr>
      <vt:lpstr>Slaying and Saph and Goliath?</vt:lpstr>
      <vt:lpstr>Goliath’s Brother Rather Than Goliath</vt:lpstr>
      <vt:lpstr>Slaying More Giants</vt:lpstr>
      <vt:lpstr>Conclusion</vt:lpstr>
      <vt:lpstr>Reasons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Peters</dc:creator>
  <cp:lastModifiedBy>Joseph Peters</cp:lastModifiedBy>
  <cp:revision>4</cp:revision>
  <dcterms:created xsi:type="dcterms:W3CDTF">2026-07-21T15:31:30Z</dcterms:created>
  <dcterms:modified xsi:type="dcterms:W3CDTF">2026-08-16T01:54:14Z</dcterms:modified>
</cp:coreProperties>
</file>