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41"/>
  </p:notesMasterIdLst>
  <p:sldIdLst>
    <p:sldId id="329" r:id="rId3"/>
    <p:sldId id="331" r:id="rId4"/>
    <p:sldId id="290" r:id="rId5"/>
    <p:sldId id="260" r:id="rId6"/>
    <p:sldId id="292" r:id="rId7"/>
    <p:sldId id="333" r:id="rId8"/>
    <p:sldId id="291" r:id="rId9"/>
    <p:sldId id="334" r:id="rId10"/>
    <p:sldId id="327" r:id="rId11"/>
    <p:sldId id="325" r:id="rId12"/>
    <p:sldId id="328" r:id="rId13"/>
    <p:sldId id="294" r:id="rId14"/>
    <p:sldId id="322" r:id="rId15"/>
    <p:sldId id="323" r:id="rId16"/>
    <p:sldId id="320" r:id="rId17"/>
    <p:sldId id="342" r:id="rId18"/>
    <p:sldId id="341" r:id="rId19"/>
    <p:sldId id="338" r:id="rId20"/>
    <p:sldId id="353" r:id="rId21"/>
    <p:sldId id="359" r:id="rId22"/>
    <p:sldId id="316" r:id="rId23"/>
    <p:sldId id="344" r:id="rId24"/>
    <p:sldId id="345" r:id="rId25"/>
    <p:sldId id="352" r:id="rId26"/>
    <p:sldId id="346" r:id="rId27"/>
    <p:sldId id="360" r:id="rId28"/>
    <p:sldId id="348" r:id="rId29"/>
    <p:sldId id="349" r:id="rId30"/>
    <p:sldId id="350" r:id="rId31"/>
    <p:sldId id="351" r:id="rId32"/>
    <p:sldId id="343" r:id="rId33"/>
    <p:sldId id="297" r:id="rId34"/>
    <p:sldId id="314" r:id="rId35"/>
    <p:sldId id="356" r:id="rId36"/>
    <p:sldId id="355" r:id="rId37"/>
    <p:sldId id="354" r:id="rId38"/>
    <p:sldId id="357" r:id="rId39"/>
    <p:sldId id="358"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52CDC-C6BD-40BE-AE56-876C2CD047E9}" v="164" dt="2023-06-11T01:14:15.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6" autoAdjust="0"/>
    <p:restoredTop sz="94660"/>
  </p:normalViewPr>
  <p:slideViewPr>
    <p:cSldViewPr>
      <p:cViewPr varScale="1">
        <p:scale>
          <a:sx n="106" d="100"/>
          <a:sy n="106" d="100"/>
        </p:scale>
        <p:origin x="942"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431FC-C364-4201-B0DE-25BC3A385760}"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6620E-724A-4266-BF0B-BD063FE7CCF4}" type="slidenum">
              <a:rPr lang="en-US" smtClean="0"/>
              <a:t>‹#›</a:t>
            </a:fld>
            <a:endParaRPr lang="en-US"/>
          </a:p>
        </p:txBody>
      </p:sp>
    </p:spTree>
    <p:extLst>
      <p:ext uri="{BB962C8B-B14F-4D97-AF65-F5344CB8AC3E}">
        <p14:creationId xmlns:p14="http://schemas.microsoft.com/office/powerpoint/2010/main" val="9658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6620E-724A-4266-BF0B-BD063FE7CCF4}" type="slidenum">
              <a:rPr lang="en-US" smtClean="0"/>
              <a:t>3</a:t>
            </a:fld>
            <a:endParaRPr lang="en-US"/>
          </a:p>
        </p:txBody>
      </p:sp>
    </p:spTree>
    <p:extLst>
      <p:ext uri="{BB962C8B-B14F-4D97-AF65-F5344CB8AC3E}">
        <p14:creationId xmlns:p14="http://schemas.microsoft.com/office/powerpoint/2010/main" val="7171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C633B3-EEF4-4108-80FD-16DF46E7CE97}" type="datetimeFigureOut">
              <a:rPr lang="en-US"/>
              <a:pPr>
                <a:defRPr/>
              </a:pPr>
              <a:t>6/11/2023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B0CC2-BA61-4EDA-9119-5D49538F31FF}" type="slidenum">
              <a:rPr lang="en-US"/>
              <a:pPr>
                <a:defRPr/>
              </a:pPr>
              <a:t>‹#›</a:t>
            </a:fld>
            <a:endParaRPr lang="en-US"/>
          </a:p>
        </p:txBody>
      </p:sp>
    </p:spTree>
    <p:extLst>
      <p:ext uri="{BB962C8B-B14F-4D97-AF65-F5344CB8AC3E}">
        <p14:creationId xmlns:p14="http://schemas.microsoft.com/office/powerpoint/2010/main" val="417035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2A07FB-594F-4CE7-8008-E206F1DF44F6}" type="datetimeFigureOut">
              <a:rPr lang="en-US"/>
              <a:pPr>
                <a:defRPr/>
              </a:pPr>
              <a:t>6/11/2023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F26094-899A-482D-88CE-4AFDAAF00417}" type="slidenum">
              <a:rPr lang="en-US"/>
              <a:pPr>
                <a:defRPr/>
              </a:pPr>
              <a:t>‹#›</a:t>
            </a:fld>
            <a:endParaRPr lang="en-US"/>
          </a:p>
        </p:txBody>
      </p:sp>
    </p:spTree>
    <p:extLst>
      <p:ext uri="{BB962C8B-B14F-4D97-AF65-F5344CB8AC3E}">
        <p14:creationId xmlns:p14="http://schemas.microsoft.com/office/powerpoint/2010/main" val="14609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353776-811B-4CFB-B783-BC499DD5DCC4}" type="datetimeFigureOut">
              <a:rPr lang="en-US"/>
              <a:pPr>
                <a:defRPr/>
              </a:pPr>
              <a:t>6/11/2023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5C8912-E4E7-4766-A78B-9EDA18926171}" type="slidenum">
              <a:rPr lang="en-US"/>
              <a:pPr>
                <a:defRPr/>
              </a:pPr>
              <a:t>‹#›</a:t>
            </a:fld>
            <a:endParaRPr lang="en-US"/>
          </a:p>
        </p:txBody>
      </p:sp>
    </p:spTree>
    <p:extLst>
      <p:ext uri="{BB962C8B-B14F-4D97-AF65-F5344CB8AC3E}">
        <p14:creationId xmlns:p14="http://schemas.microsoft.com/office/powerpoint/2010/main" val="390511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2589A9-C78B-4BA6-86E1-7A354BECE6C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8E8A6-A78F-4759-A74D-8984679C41B4}" type="slidenum">
              <a:rPr lang="en-US" smtClean="0"/>
              <a:t>‹#›</a:t>
            </a:fld>
            <a:endParaRPr lang="en-US"/>
          </a:p>
        </p:txBody>
      </p:sp>
    </p:spTree>
    <p:extLst>
      <p:ext uri="{BB962C8B-B14F-4D97-AF65-F5344CB8AC3E}">
        <p14:creationId xmlns:p14="http://schemas.microsoft.com/office/powerpoint/2010/main" val="1233587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2589A9-C78B-4BA6-86E1-7A354BECE6C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8E8A6-A78F-4759-A74D-8984679C41B4}" type="slidenum">
              <a:rPr lang="en-US" smtClean="0"/>
              <a:t>‹#›</a:t>
            </a:fld>
            <a:endParaRPr lang="en-US"/>
          </a:p>
        </p:txBody>
      </p:sp>
    </p:spTree>
    <p:extLst>
      <p:ext uri="{BB962C8B-B14F-4D97-AF65-F5344CB8AC3E}">
        <p14:creationId xmlns:p14="http://schemas.microsoft.com/office/powerpoint/2010/main" val="239123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B8F755B-EB85-42B3-BC2D-F259EC0CA040}" type="datetimeFigureOut">
              <a:rPr lang="en-US"/>
              <a:pPr>
                <a:defRPr/>
              </a:pPr>
              <a:t>6/11/2023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053B38-4B97-4D5A-9715-AD2088BC84E7}" type="slidenum">
              <a:rPr lang="en-US"/>
              <a:pPr>
                <a:defRPr/>
              </a:pPr>
              <a:t>‹#›</a:t>
            </a:fld>
            <a:endParaRPr lang="en-US"/>
          </a:p>
        </p:txBody>
      </p:sp>
    </p:spTree>
    <p:extLst>
      <p:ext uri="{BB962C8B-B14F-4D97-AF65-F5344CB8AC3E}">
        <p14:creationId xmlns:p14="http://schemas.microsoft.com/office/powerpoint/2010/main" val="81943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AD44E0-1D25-4109-89B1-46E5E99D5C19}" type="datetimeFigureOut">
              <a:rPr lang="en-US"/>
              <a:pPr>
                <a:defRPr/>
              </a:pPr>
              <a:t>6/11/2023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B3268E-4999-4D3F-98C5-9AA382A86CB7}" type="slidenum">
              <a:rPr lang="en-US"/>
              <a:pPr>
                <a:defRPr/>
              </a:pPr>
              <a:t>‹#›</a:t>
            </a:fld>
            <a:endParaRPr lang="en-US"/>
          </a:p>
        </p:txBody>
      </p:sp>
    </p:spTree>
    <p:extLst>
      <p:ext uri="{BB962C8B-B14F-4D97-AF65-F5344CB8AC3E}">
        <p14:creationId xmlns:p14="http://schemas.microsoft.com/office/powerpoint/2010/main" val="2529575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F42D218-AA04-4256-AC4F-EB6B57E47612}" type="datetimeFigureOut">
              <a:rPr lang="en-US"/>
              <a:pPr>
                <a:defRPr/>
              </a:pPr>
              <a:t>6/11/2023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FDC95E-0642-4FD2-A875-98DAA46F7FAB}" type="slidenum">
              <a:rPr lang="en-US"/>
              <a:pPr>
                <a:defRPr/>
              </a:pPr>
              <a:t>‹#›</a:t>
            </a:fld>
            <a:endParaRPr lang="en-US"/>
          </a:p>
        </p:txBody>
      </p:sp>
    </p:spTree>
    <p:extLst>
      <p:ext uri="{BB962C8B-B14F-4D97-AF65-F5344CB8AC3E}">
        <p14:creationId xmlns:p14="http://schemas.microsoft.com/office/powerpoint/2010/main" val="16126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76234BD-CD99-46E4-A901-74AC821204E1}" type="datetimeFigureOut">
              <a:rPr lang="en-US"/>
              <a:pPr>
                <a:defRPr/>
              </a:pPr>
              <a:t>6/11/2023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259A0F-3F1A-4265-B0EB-C24302EB0247}" type="slidenum">
              <a:rPr lang="en-US"/>
              <a:pPr>
                <a:defRPr/>
              </a:pPr>
              <a:t>‹#›</a:t>
            </a:fld>
            <a:endParaRPr lang="en-US"/>
          </a:p>
        </p:txBody>
      </p:sp>
    </p:spTree>
    <p:extLst>
      <p:ext uri="{BB962C8B-B14F-4D97-AF65-F5344CB8AC3E}">
        <p14:creationId xmlns:p14="http://schemas.microsoft.com/office/powerpoint/2010/main" val="181865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E667E26-2EAA-4AAC-A8B7-981C99E99AC6}" type="datetimeFigureOut">
              <a:rPr lang="en-US"/>
              <a:pPr>
                <a:defRPr/>
              </a:pPr>
              <a:t>6/11/2023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5AE172-7A35-4C4A-A933-B7C683475E0F}" type="slidenum">
              <a:rPr lang="en-US"/>
              <a:pPr>
                <a:defRPr/>
              </a:pPr>
              <a:t>‹#›</a:t>
            </a:fld>
            <a:endParaRPr lang="en-US"/>
          </a:p>
        </p:txBody>
      </p:sp>
    </p:spTree>
    <p:extLst>
      <p:ext uri="{BB962C8B-B14F-4D97-AF65-F5344CB8AC3E}">
        <p14:creationId xmlns:p14="http://schemas.microsoft.com/office/powerpoint/2010/main" val="68309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EFEA4B-B343-4AF6-9463-E67E2FB806B7}" type="datetimeFigureOut">
              <a:rPr lang="en-US"/>
              <a:pPr>
                <a:defRPr/>
              </a:pPr>
              <a:t>6/11/2023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6D12CC-C092-4FEE-8F2B-37FE38151C8F}" type="slidenum">
              <a:rPr lang="en-US"/>
              <a:pPr>
                <a:defRPr/>
              </a:pPr>
              <a:t>‹#›</a:t>
            </a:fld>
            <a:endParaRPr lang="en-US"/>
          </a:p>
        </p:txBody>
      </p:sp>
    </p:spTree>
    <p:extLst>
      <p:ext uri="{BB962C8B-B14F-4D97-AF65-F5344CB8AC3E}">
        <p14:creationId xmlns:p14="http://schemas.microsoft.com/office/powerpoint/2010/main" val="356308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4E80B2-434F-45A2-BB18-516D24FBEA16}" type="datetimeFigureOut">
              <a:rPr lang="en-US"/>
              <a:pPr>
                <a:defRPr/>
              </a:pPr>
              <a:t>6/11/2023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E8221D-607E-4EA4-AB5F-382AB3F62DBD}" type="slidenum">
              <a:rPr lang="en-US"/>
              <a:pPr>
                <a:defRPr/>
              </a:pPr>
              <a:t>‹#›</a:t>
            </a:fld>
            <a:endParaRPr lang="en-US"/>
          </a:p>
        </p:txBody>
      </p:sp>
    </p:spTree>
    <p:extLst>
      <p:ext uri="{BB962C8B-B14F-4D97-AF65-F5344CB8AC3E}">
        <p14:creationId xmlns:p14="http://schemas.microsoft.com/office/powerpoint/2010/main" val="363786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1E4B47-AE1F-45C1-B03E-7548BCBF8D23}" type="datetimeFigureOut">
              <a:rPr lang="en-US"/>
              <a:pPr>
                <a:defRPr/>
              </a:pPr>
              <a:t>6/11/2023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0B0854-D6E5-4104-89B1-27491A4855AE}" type="slidenum">
              <a:rPr lang="en-US"/>
              <a:pPr>
                <a:defRPr/>
              </a:pPr>
              <a:t>‹#›</a:t>
            </a:fld>
            <a:endParaRPr lang="en-US"/>
          </a:p>
        </p:txBody>
      </p:sp>
    </p:spTree>
    <p:extLst>
      <p:ext uri="{BB962C8B-B14F-4D97-AF65-F5344CB8AC3E}">
        <p14:creationId xmlns:p14="http://schemas.microsoft.com/office/powerpoint/2010/main" val="17605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D9F5ECC-1285-434D-B82E-7F51D3E50163}" type="datetimeFigureOut">
              <a:rPr lang="en-US"/>
              <a:pPr>
                <a:defRPr/>
              </a:pPr>
              <a:t>6/11/2023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00A2E51-CBCF-48C9-BED3-BC62EABEA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589A9-C78B-4BA6-86E1-7A354BECE6C2}" type="datetimeFigureOut">
              <a:rPr lang="en-US" smtClean="0"/>
              <a:t>6/11/2023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8E8A6-A78F-4759-A74D-8984679C41B4}" type="slidenum">
              <a:rPr lang="en-US" smtClean="0"/>
              <a:t>‹#›</a:t>
            </a:fld>
            <a:endParaRPr lang="en-US"/>
          </a:p>
        </p:txBody>
      </p:sp>
    </p:spTree>
    <p:extLst>
      <p:ext uri="{BB962C8B-B14F-4D97-AF65-F5344CB8AC3E}">
        <p14:creationId xmlns:p14="http://schemas.microsoft.com/office/powerpoint/2010/main" val="3278826658"/>
      </p:ext>
    </p:extLst>
  </p:cSld>
  <p:clrMap bg1="dk1" tx1="lt1" bg2="dk2" tx2="lt2" accent1="accent1" accent2="accent2" accent3="accent3" accent4="accent4" accent5="accent5" accent6="accent6" hlink="hlink" folHlink="folHlink"/>
  <p:sldLayoutIdLst>
    <p:sldLayoutId id="2147483650" r:id="rId1"/>
    <p:sldLayoutId id="214748364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hyperlink" Target="https://thebridgehead.ca/2020/04/16/new-documents-reveal-that-"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253" y="2756203"/>
            <a:ext cx="11887200" cy="1470025"/>
          </a:xfrm>
        </p:spPr>
        <p:txBody>
          <a:bodyPr>
            <a:normAutofit/>
          </a:bodyPr>
          <a:lstStyle/>
          <a:p>
            <a:r>
              <a:rPr lang="en-US" sz="6000" dirty="0">
                <a:latin typeface="Lucida Calligraphy" pitchFamily="66" charset="0"/>
              </a:rPr>
              <a:t>Cheney Baptist Church</a:t>
            </a:r>
          </a:p>
        </p:txBody>
      </p:sp>
      <p:sp>
        <p:nvSpPr>
          <p:cNvPr id="3" name="Subtitle 2"/>
          <p:cNvSpPr>
            <a:spLocks noGrp="1"/>
          </p:cNvSpPr>
          <p:nvPr>
            <p:ph type="subTitle" idx="1"/>
          </p:nvPr>
        </p:nvSpPr>
        <p:spPr>
          <a:xfrm>
            <a:off x="914400" y="3911955"/>
            <a:ext cx="9220199" cy="1959863"/>
          </a:xfrm>
        </p:spPr>
        <p:txBody>
          <a:bodyPr/>
          <a:lstStyle/>
          <a:p>
            <a:r>
              <a:rPr lang="en-US" dirty="0">
                <a:latin typeface="Lucida Calligraphy" pitchFamily="66" charset="0"/>
              </a:rPr>
              <a:t>70</a:t>
            </a:r>
            <a:r>
              <a:rPr lang="en-US" baseline="30000" dirty="0">
                <a:latin typeface="Lucida Calligraphy" pitchFamily="66" charset="0"/>
              </a:rPr>
              <a:t>th</a:t>
            </a:r>
            <a:r>
              <a:rPr lang="en-US" dirty="0">
                <a:latin typeface="Lucida Calligraphy" pitchFamily="66" charset="0"/>
              </a:rPr>
              <a:t> Anniversary </a:t>
            </a:r>
          </a:p>
          <a:p>
            <a:r>
              <a:rPr lang="en-US" dirty="0">
                <a:latin typeface="Lucida Calligraphy" pitchFamily="66" charset="0"/>
              </a:rPr>
              <a:t>June 21, 1953 -June 11, 2023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6605" y="86868"/>
            <a:ext cx="5074920" cy="29478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1140"/>
            <a:ext cx="4118612" cy="2947893"/>
          </a:xfrm>
          <a:prstGeom prst="rect">
            <a:avLst/>
          </a:prstGeom>
        </p:spPr>
      </p:pic>
      <p:sp>
        <p:nvSpPr>
          <p:cNvPr id="7" name="TextBox 6">
            <a:extLst>
              <a:ext uri="{FF2B5EF4-FFF2-40B4-BE49-F238E27FC236}">
                <a16:creationId xmlns:a16="http://schemas.microsoft.com/office/drawing/2014/main" id="{F2F94767-BF77-BD01-CF55-303BE280EBD4}"/>
              </a:ext>
            </a:extLst>
          </p:cNvPr>
          <p:cNvSpPr txBox="1"/>
          <p:nvPr/>
        </p:nvSpPr>
        <p:spPr>
          <a:xfrm>
            <a:off x="76200" y="4953000"/>
            <a:ext cx="12420599" cy="2646878"/>
          </a:xfrm>
          <a:prstGeom prst="rect">
            <a:avLst/>
          </a:prstGeom>
          <a:noFill/>
        </p:spPr>
        <p:txBody>
          <a:bodyPr wrap="square">
            <a:spAutoFit/>
          </a:bodyPr>
          <a:lstStyle/>
          <a:p>
            <a:pPr algn="ctr"/>
            <a:r>
              <a:rPr kumimoji="0" lang="en-US" sz="6000" b="1" i="1" u="none" strike="noStrike" kern="1200" cap="none" spc="0" normalizeH="0" baseline="0" noProof="0" dirty="0">
                <a:ln>
                  <a:noFill/>
                </a:ln>
                <a:solidFill>
                  <a:prstClr val="white"/>
                </a:solidFill>
                <a:effectLst/>
                <a:uLnTx/>
                <a:uFillTx/>
                <a:latin typeface="Georgia" panose="02040502050405020303" pitchFamily="18" charset="0"/>
                <a:ea typeface="+mj-ea"/>
                <a:cs typeface="+mj-cs"/>
              </a:rPr>
              <a:t>“What hath God wrought!”  </a:t>
            </a:r>
          </a:p>
          <a:p>
            <a:pPr algn="ctr"/>
            <a:r>
              <a:rPr kumimoji="0" lang="en-US" sz="44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(Nu 23:23)</a:t>
            </a:r>
            <a:br>
              <a:rPr kumimoji="0" lang="en-US" sz="44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br>
            <a:br>
              <a:rPr kumimoji="0" lang="en-US" sz="44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br>
            <a:endParaRPr lang="en-US" b="1" dirty="0">
              <a:latin typeface="Georgia" panose="02040502050405020303" pitchFamily="18" charset="0"/>
            </a:endParaRPr>
          </a:p>
        </p:txBody>
      </p:sp>
      <p:pic>
        <p:nvPicPr>
          <p:cNvPr id="8" name="Picture 7">
            <a:extLst>
              <a:ext uri="{FF2B5EF4-FFF2-40B4-BE49-F238E27FC236}">
                <a16:creationId xmlns:a16="http://schemas.microsoft.com/office/drawing/2014/main" id="{08BF1098-5CC1-21AB-C88D-5011DBACF4B0}"/>
              </a:ext>
            </a:extLst>
          </p:cNvPr>
          <p:cNvPicPr>
            <a:picLocks noChangeAspect="1"/>
          </p:cNvPicPr>
          <p:nvPr/>
        </p:nvPicPr>
        <p:blipFill rotWithShape="1">
          <a:blip r:embed="rId4"/>
          <a:srcRect l="43352" t="22044" r="-2593" b="34971"/>
          <a:stretch/>
        </p:blipFill>
        <p:spPr>
          <a:xfrm>
            <a:off x="0" y="-1847"/>
            <a:ext cx="3819525" cy="2947893"/>
          </a:xfrm>
          <a:prstGeom prst="rect">
            <a:avLst/>
          </a:prstGeom>
        </p:spPr>
      </p:pic>
    </p:spTree>
    <p:extLst>
      <p:ext uri="{BB962C8B-B14F-4D97-AF65-F5344CB8AC3E}">
        <p14:creationId xmlns:p14="http://schemas.microsoft.com/office/powerpoint/2010/main" val="22539663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65161-215D-B512-0E79-5738BC456956}"/>
              </a:ext>
            </a:extLst>
          </p:cNvPr>
          <p:cNvSpPr>
            <a:spLocks noGrp="1"/>
          </p:cNvSpPr>
          <p:nvPr>
            <p:ph type="title"/>
          </p:nvPr>
        </p:nvSpPr>
        <p:spPr>
          <a:xfrm>
            <a:off x="609600" y="-296862"/>
            <a:ext cx="10972800" cy="1143000"/>
          </a:xfrm>
        </p:spPr>
        <p:txBody>
          <a:bodyPr/>
          <a:lstStyle/>
          <a:p>
            <a:r>
              <a:rPr lang="en-US" dirty="0"/>
              <a:t>Early Baptisms</a:t>
            </a:r>
          </a:p>
        </p:txBody>
      </p:sp>
      <p:pic>
        <p:nvPicPr>
          <p:cNvPr id="4" name="Picture 3">
            <a:extLst>
              <a:ext uri="{FF2B5EF4-FFF2-40B4-BE49-F238E27FC236}">
                <a16:creationId xmlns:a16="http://schemas.microsoft.com/office/drawing/2014/main" id="{5396206F-7C23-FD33-EE0B-073E543CD113}"/>
              </a:ext>
            </a:extLst>
          </p:cNvPr>
          <p:cNvPicPr>
            <a:picLocks noChangeAspect="1"/>
          </p:cNvPicPr>
          <p:nvPr/>
        </p:nvPicPr>
        <p:blipFill>
          <a:blip r:embed="rId3"/>
          <a:stretch>
            <a:fillRect/>
          </a:stretch>
        </p:blipFill>
        <p:spPr>
          <a:xfrm>
            <a:off x="0" y="609601"/>
            <a:ext cx="12192000" cy="5973762"/>
          </a:xfrm>
          <a:prstGeom prst="rect">
            <a:avLst/>
          </a:prstGeom>
        </p:spPr>
      </p:pic>
      <p:sp>
        <p:nvSpPr>
          <p:cNvPr id="2" name="TextBox 1">
            <a:extLst>
              <a:ext uri="{FF2B5EF4-FFF2-40B4-BE49-F238E27FC236}">
                <a16:creationId xmlns:a16="http://schemas.microsoft.com/office/drawing/2014/main" id="{85B9A68C-9079-5AE3-0C75-C996ABE76D07}"/>
              </a:ext>
            </a:extLst>
          </p:cNvPr>
          <p:cNvSpPr txBox="1"/>
          <p:nvPr/>
        </p:nvSpPr>
        <p:spPr>
          <a:xfrm>
            <a:off x="152400" y="609601"/>
            <a:ext cx="8305800" cy="1200329"/>
          </a:xfrm>
          <a:prstGeom prst="rect">
            <a:avLst/>
          </a:prstGeom>
          <a:solidFill>
            <a:schemeClr val="bg1"/>
          </a:solidFill>
        </p:spPr>
        <p:txBody>
          <a:bodyPr wrap="square" rtlCol="0">
            <a:spAutoFit/>
          </a:bodyPr>
          <a:lstStyle/>
          <a:p>
            <a:pPr algn="ctr"/>
            <a:r>
              <a:rPr lang="en-US" sz="3600" b="1" dirty="0"/>
              <a:t>Pastor Bob Jones baptizing at Walt’s Pond Oct. 4</a:t>
            </a:r>
            <a:r>
              <a:rPr lang="en-US" sz="3600" b="1" baseline="30000" dirty="0"/>
              <a:t>th</a:t>
            </a:r>
            <a:r>
              <a:rPr lang="en-US" sz="3600" b="1" dirty="0"/>
              <a:t> 1953</a:t>
            </a:r>
          </a:p>
        </p:txBody>
      </p:sp>
    </p:spTree>
    <p:extLst>
      <p:ext uri="{BB962C8B-B14F-4D97-AF65-F5344CB8AC3E}">
        <p14:creationId xmlns:p14="http://schemas.microsoft.com/office/powerpoint/2010/main" val="225256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95E514-49C9-CDD5-4B80-27BFDBCC6315}"/>
              </a:ext>
            </a:extLst>
          </p:cNvPr>
          <p:cNvPicPr>
            <a:picLocks noChangeAspect="1"/>
          </p:cNvPicPr>
          <p:nvPr/>
        </p:nvPicPr>
        <p:blipFill rotWithShape="1">
          <a:blip r:embed="rId3"/>
          <a:srcRect b="13333"/>
          <a:stretch/>
        </p:blipFill>
        <p:spPr>
          <a:xfrm>
            <a:off x="0" y="0"/>
            <a:ext cx="12192000" cy="6925586"/>
          </a:xfrm>
          <a:prstGeom prst="rect">
            <a:avLst/>
          </a:prstGeom>
        </p:spPr>
      </p:pic>
      <p:sp>
        <p:nvSpPr>
          <p:cNvPr id="3" name="TextBox 2">
            <a:extLst>
              <a:ext uri="{FF2B5EF4-FFF2-40B4-BE49-F238E27FC236}">
                <a16:creationId xmlns:a16="http://schemas.microsoft.com/office/drawing/2014/main" id="{55094144-A4E0-3062-DFBB-B50BAC7964F9}"/>
              </a:ext>
            </a:extLst>
          </p:cNvPr>
          <p:cNvSpPr txBox="1"/>
          <p:nvPr/>
        </p:nvSpPr>
        <p:spPr>
          <a:xfrm>
            <a:off x="0" y="4820035"/>
            <a:ext cx="11734800" cy="2123658"/>
          </a:xfrm>
          <a:prstGeom prst="rect">
            <a:avLst/>
          </a:prstGeom>
          <a:noFill/>
        </p:spPr>
        <p:txBody>
          <a:bodyPr wrap="square" rtlCol="0">
            <a:spAutoFit/>
          </a:bodyPr>
          <a:lstStyle/>
          <a:p>
            <a:pPr algn="ctr"/>
            <a:r>
              <a:rPr lang="en-US" sz="4400" b="1" dirty="0"/>
              <a:t>Pastor Bob Johnson preaching first sermon in new church</a:t>
            </a:r>
          </a:p>
          <a:p>
            <a:pPr algn="ctr"/>
            <a:r>
              <a:rPr lang="en-US" sz="4400" b="1" dirty="0"/>
              <a:t>Dec. 11, 1955</a:t>
            </a:r>
            <a:endParaRPr lang="en-US" b="1" dirty="0"/>
          </a:p>
        </p:txBody>
      </p:sp>
    </p:spTree>
    <p:extLst>
      <p:ext uri="{BB962C8B-B14F-4D97-AF65-F5344CB8AC3E}">
        <p14:creationId xmlns:p14="http://schemas.microsoft.com/office/powerpoint/2010/main" val="413887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D6D8F-5B1F-75C2-C63E-B316C3AF92A4}"/>
              </a:ext>
            </a:extLst>
          </p:cNvPr>
          <p:cNvPicPr>
            <a:picLocks noChangeAspect="1"/>
          </p:cNvPicPr>
          <p:nvPr/>
        </p:nvPicPr>
        <p:blipFill>
          <a:blip r:embed="rId3"/>
          <a:stretch>
            <a:fillRect/>
          </a:stretch>
        </p:blipFill>
        <p:spPr>
          <a:xfrm>
            <a:off x="0" y="1308474"/>
            <a:ext cx="12192000" cy="5469956"/>
          </a:xfrm>
          <a:prstGeom prst="rect">
            <a:avLst/>
          </a:prstGeom>
        </p:spPr>
      </p:pic>
      <p:sp>
        <p:nvSpPr>
          <p:cNvPr id="5" name="TextBox 4">
            <a:extLst>
              <a:ext uri="{FF2B5EF4-FFF2-40B4-BE49-F238E27FC236}">
                <a16:creationId xmlns:a16="http://schemas.microsoft.com/office/drawing/2014/main" id="{48D0D85F-BD41-9CCC-3122-29329D67D114}"/>
              </a:ext>
            </a:extLst>
          </p:cNvPr>
          <p:cNvSpPr txBox="1"/>
          <p:nvPr/>
        </p:nvSpPr>
        <p:spPr>
          <a:xfrm>
            <a:off x="838200" y="79570"/>
            <a:ext cx="12039600"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“What hath God wrought!”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 23:23)</a:t>
            </a:r>
            <a:b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06185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981200" y="13855"/>
            <a:ext cx="8229600" cy="1143000"/>
          </a:xfrm>
        </p:spPr>
        <p:txBody>
          <a:bodyPr/>
          <a:lstStyle/>
          <a:p>
            <a:r>
              <a:rPr lang="en-US" sz="5400" b="1" dirty="0"/>
              <a:t>The Devices of the Devil!</a:t>
            </a:r>
            <a:endParaRPr lang="en-US" sz="5400" dirty="0"/>
          </a:p>
        </p:txBody>
      </p:sp>
      <p:pic>
        <p:nvPicPr>
          <p:cNvPr id="2" name="Picture 1">
            <a:extLst>
              <a:ext uri="{FF2B5EF4-FFF2-40B4-BE49-F238E27FC236}">
                <a16:creationId xmlns:a16="http://schemas.microsoft.com/office/drawing/2014/main" id="{4FF8539E-C4E4-4A1D-2168-2C4DC231DF02}"/>
              </a:ext>
            </a:extLst>
          </p:cNvPr>
          <p:cNvPicPr>
            <a:picLocks noChangeAspect="1"/>
          </p:cNvPicPr>
          <p:nvPr/>
        </p:nvPicPr>
        <p:blipFill>
          <a:blip r:embed="rId3"/>
          <a:stretch>
            <a:fillRect/>
          </a:stretch>
        </p:blipFill>
        <p:spPr>
          <a:xfrm>
            <a:off x="0" y="1262982"/>
            <a:ext cx="12192000" cy="4332036"/>
          </a:xfrm>
          <a:prstGeom prst="rect">
            <a:avLst/>
          </a:prstGeom>
        </p:spPr>
      </p:pic>
      <p:pic>
        <p:nvPicPr>
          <p:cNvPr id="3" name="Picture 2">
            <a:extLst>
              <a:ext uri="{FF2B5EF4-FFF2-40B4-BE49-F238E27FC236}">
                <a16:creationId xmlns:a16="http://schemas.microsoft.com/office/drawing/2014/main" id="{A63523A1-315A-F5B8-7ECC-18EAFA92826D}"/>
              </a:ext>
            </a:extLst>
          </p:cNvPr>
          <p:cNvPicPr>
            <a:picLocks noChangeAspect="1"/>
          </p:cNvPicPr>
          <p:nvPr/>
        </p:nvPicPr>
        <p:blipFill>
          <a:blip r:embed="rId4"/>
          <a:stretch>
            <a:fillRect/>
          </a:stretch>
        </p:blipFill>
        <p:spPr>
          <a:xfrm>
            <a:off x="0" y="244896"/>
            <a:ext cx="12192000" cy="6599249"/>
          </a:xfrm>
          <a:prstGeom prst="rect">
            <a:avLst/>
          </a:prstGeom>
        </p:spPr>
      </p:pic>
    </p:spTree>
    <p:extLst>
      <p:ext uri="{BB962C8B-B14F-4D97-AF65-F5344CB8AC3E}">
        <p14:creationId xmlns:p14="http://schemas.microsoft.com/office/powerpoint/2010/main" val="253338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E3ACE-223C-7062-618C-2167928230D2}"/>
              </a:ext>
            </a:extLst>
          </p:cNvPr>
          <p:cNvPicPr>
            <a:picLocks noChangeAspect="1"/>
          </p:cNvPicPr>
          <p:nvPr/>
        </p:nvPicPr>
        <p:blipFill>
          <a:blip r:embed="rId3"/>
          <a:stretch>
            <a:fillRect/>
          </a:stretch>
        </p:blipFill>
        <p:spPr>
          <a:xfrm>
            <a:off x="0" y="219075"/>
            <a:ext cx="5339929" cy="5516562"/>
          </a:xfrm>
          <a:prstGeom prst="rect">
            <a:avLst/>
          </a:prstGeom>
        </p:spPr>
      </p:pic>
      <p:pic>
        <p:nvPicPr>
          <p:cNvPr id="6" name="Picture 5">
            <a:extLst>
              <a:ext uri="{FF2B5EF4-FFF2-40B4-BE49-F238E27FC236}">
                <a16:creationId xmlns:a16="http://schemas.microsoft.com/office/drawing/2014/main" id="{1727F906-72E5-EA99-627F-D3802E202B1E}"/>
              </a:ext>
            </a:extLst>
          </p:cNvPr>
          <p:cNvPicPr>
            <a:picLocks noChangeAspect="1"/>
          </p:cNvPicPr>
          <p:nvPr/>
        </p:nvPicPr>
        <p:blipFill>
          <a:blip r:embed="rId4"/>
          <a:stretch>
            <a:fillRect/>
          </a:stretch>
        </p:blipFill>
        <p:spPr>
          <a:xfrm>
            <a:off x="5486400" y="228600"/>
            <a:ext cx="6534237" cy="6629400"/>
          </a:xfrm>
          <a:prstGeom prst="rect">
            <a:avLst/>
          </a:prstGeom>
        </p:spPr>
      </p:pic>
    </p:spTree>
    <p:extLst>
      <p:ext uri="{BB962C8B-B14F-4D97-AF65-F5344CB8AC3E}">
        <p14:creationId xmlns:p14="http://schemas.microsoft.com/office/powerpoint/2010/main" val="103558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1326D-F083-E9F9-6107-F6BF6BB277FA}"/>
              </a:ext>
            </a:extLst>
          </p:cNvPr>
          <p:cNvSpPr txBox="1"/>
          <p:nvPr/>
        </p:nvSpPr>
        <p:spPr>
          <a:xfrm>
            <a:off x="69410" y="-13580"/>
            <a:ext cx="12122590" cy="70788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“What hath God wrought”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 23:23)</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Was Balaam’s observation to King </a:t>
            </a:r>
            <a:r>
              <a:rPr lang="en-US" sz="4400" b="1" dirty="0" err="1">
                <a:solidFill>
                  <a:prstClr val="black"/>
                </a:solidFill>
                <a:latin typeface="Times New Roman" panose="02020603050405020304" pitchFamily="18" charset="0"/>
                <a:cs typeface="Times New Roman" panose="02020603050405020304" pitchFamily="18" charset="0"/>
              </a:rPr>
              <a:t>Balak</a:t>
            </a:r>
            <a:r>
              <a:rPr lang="en-US" sz="4400" b="1" dirty="0">
                <a:solidFill>
                  <a:prstClr val="black"/>
                </a:solidFill>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was seeking to find a way to curse Israel.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Whoever &amp; whatever God seeks to bless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 2:13),</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Satan will seek to curse!  (Jn 10:10a)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He does this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by </a:t>
            </a:r>
            <a:r>
              <a:rPr lang="en-US" sz="4400" b="1" dirty="0">
                <a:solidFill>
                  <a:prstClr val="black"/>
                </a:solidFill>
                <a:latin typeface="Times New Roman" panose="02020603050405020304" pitchFamily="18" charset="0"/>
                <a:cs typeface="Times New Roman" panose="02020603050405020304" pitchFamily="18" charset="0"/>
              </a:rPr>
              <a:t>cultivating</a:t>
            </a:r>
            <a:r>
              <a:rPr lang="en-US" sz="4000" b="1" dirty="0">
                <a:solidFill>
                  <a:prstClr val="black"/>
                </a:solidFill>
                <a:latin typeface="Times New Roman" panose="02020603050405020304" pitchFamily="18" charset="0"/>
                <a:cs typeface="Times New Roman" panose="02020603050405020304" pitchFamily="18" charset="0"/>
              </a:rPr>
              <a:t> </a:t>
            </a:r>
            <a:r>
              <a:rPr lang="en-US" sz="44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Separation, </a:t>
            </a:r>
          </a:p>
          <a:p>
            <a:pPr marL="0" marR="0" lvl="0" indent="0" defTabSz="914400" rtl="0" eaLnBrk="1" fontAlgn="base" latinLnBrk="0" hangingPunct="1">
              <a:lnSpc>
                <a:spcPct val="100000"/>
              </a:lnSpc>
              <a:spcBef>
                <a:spcPct val="0"/>
              </a:spcBef>
              <a:spcAft>
                <a:spcPct val="0"/>
              </a:spcAft>
              <a:buClrTx/>
              <a:buSzTx/>
              <a:buFontTx/>
              <a:buNone/>
              <a:tabLst/>
              <a:defRPr/>
            </a:pP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Deception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Seduction</a:t>
            </a:r>
            <a:r>
              <a:rPr lang="en-US" sz="4400" b="1" dirty="0">
                <a:solidFill>
                  <a:prstClr val="black"/>
                </a:solidFill>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against the very source of our Blessings.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(Gen. 3: 1 Sam 15:23)</a:t>
            </a:r>
          </a:p>
          <a:p>
            <a:pPr marL="0" marR="0" lvl="0" indent="0" defTabSz="914400" rtl="0" eaLnBrk="1" fontAlgn="base" latinLnBrk="0" hangingPunct="1">
              <a:lnSpc>
                <a:spcPct val="100000"/>
              </a:lnSpc>
              <a:spcBef>
                <a:spcPct val="0"/>
              </a:spcBef>
              <a:spcAft>
                <a:spcPct val="0"/>
              </a:spcAft>
              <a:buClrTx/>
              <a:buSzTx/>
              <a:buFontTx/>
              <a:buNone/>
              <a:tabLst/>
              <a:defRPr/>
            </a:pPr>
            <a:endParaRPr lang="en-US" sz="4400" b="1" i="1"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80BC49A-0559-4796-90E1-0B910C4FC261}"/>
              </a:ext>
            </a:extLst>
          </p:cNvPr>
          <p:cNvSpPr txBox="1"/>
          <p:nvPr/>
        </p:nvSpPr>
        <p:spPr>
          <a:xfrm>
            <a:off x="5822888" y="4191000"/>
            <a:ext cx="6369112"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ultimately </a:t>
            </a:r>
            <a:r>
              <a:rPr kumimoji="0" lang="en-US" sz="44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Rebellion</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9495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 calcmode="lin" valueType="num">
                                      <p:cBhvr>
                                        <p:cTn id="14"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1000"/>
                                        <p:tgtEl>
                                          <p:spTgt spid="5">
                                            <p:txEl>
                                              <p:pRg st="7" end="7"/>
                                            </p:txEl>
                                          </p:spTgt>
                                        </p:tgtEl>
                                      </p:cBhvr>
                                    </p:animEffect>
                                    <p:anim calcmode="lin" valueType="num">
                                      <p:cBhvr>
                                        <p:cTn id="3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1000"/>
                                        <p:tgtEl>
                                          <p:spTgt spid="5">
                                            <p:txEl>
                                              <p:pRg st="8" end="8"/>
                                            </p:txEl>
                                          </p:spTgt>
                                        </p:tgtEl>
                                      </p:cBhvr>
                                    </p:animEffect>
                                    <p:anim calcmode="lin" valueType="num">
                                      <p:cBhvr>
                                        <p:cTn id="4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1326D-F083-E9F9-6107-F6BF6BB277FA}"/>
              </a:ext>
            </a:extLst>
          </p:cNvPr>
          <p:cNvSpPr txBox="1"/>
          <p:nvPr/>
        </p:nvSpPr>
        <p:spPr>
          <a:xfrm>
            <a:off x="69410" y="-13580"/>
            <a:ext cx="12122590" cy="6617196"/>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true of Israel,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latin typeface="Times New Roman" panose="02020603050405020304" pitchFamily="18" charset="0"/>
                <a:cs typeface="Times New Roman" panose="02020603050405020304" pitchFamily="18" charset="0"/>
              </a:rPr>
              <a:t>Lincoln’s call for fasting and prayer Mar. 1863</a:t>
            </a:r>
          </a:p>
          <a:p>
            <a:pPr lvl="0" algn="ctr">
              <a:defRPr/>
            </a:pP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it is the duty of nations as well as of men to own their dependence upon the overruling power of God, to confess their sins …in humble sorrow, yet with assured hope that genuine repentance will lead to mercy and pardon, and to recognize the sublime truth,</a:t>
            </a:r>
          </a:p>
          <a:p>
            <a:pPr lvl="0" algn="ctr">
              <a:defRPr/>
            </a:pPr>
            <a:r>
              <a:rPr lang="en-US" sz="4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announced in the Holy Scriptures </a:t>
            </a:r>
          </a:p>
          <a:p>
            <a:pPr lvl="0" algn="ctr">
              <a:defRPr/>
            </a:pPr>
            <a:r>
              <a:rPr lang="en-US" sz="4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proven by all history, that those nations only </a:t>
            </a:r>
          </a:p>
          <a:p>
            <a:pPr lvl="0" algn="ctr">
              <a:defRPr/>
            </a:pPr>
            <a:r>
              <a:rPr lang="en-US" sz="4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blessed whose God is the Lord…”</a:t>
            </a:r>
            <a:endParaRPr lang="en-US" sz="5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0E52CCB-693A-D447-C7BF-AF73915C44C0}"/>
              </a:ext>
            </a:extLst>
          </p:cNvPr>
          <p:cNvSpPr txBox="1"/>
          <p:nvPr/>
        </p:nvSpPr>
        <p:spPr>
          <a:xfrm>
            <a:off x="6130705" y="-15135"/>
            <a:ext cx="6178990" cy="830997"/>
          </a:xfrm>
          <a:prstGeom prst="rect">
            <a:avLst/>
          </a:prstGeom>
          <a:noFill/>
        </p:spPr>
        <p:txBody>
          <a:bodyPr wrap="square">
            <a:spAutoFit/>
          </a:bodyPr>
          <a:lstStyle/>
          <a:p>
            <a: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As well as America</a:t>
            </a:r>
            <a:r>
              <a:rPr lang="en-US" sz="48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lang="en-US" sz="2400" dirty="0"/>
          </a:p>
        </p:txBody>
      </p:sp>
    </p:spTree>
    <p:extLst>
      <p:ext uri="{BB962C8B-B14F-4D97-AF65-F5344CB8AC3E}">
        <p14:creationId xmlns:p14="http://schemas.microsoft.com/office/powerpoint/2010/main" val="25835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1326D-F083-E9F9-6107-F6BF6BB277FA}"/>
              </a:ext>
            </a:extLst>
          </p:cNvPr>
          <p:cNvSpPr txBox="1"/>
          <p:nvPr/>
        </p:nvSpPr>
        <p:spPr>
          <a:xfrm>
            <a:off x="76200" y="-13580"/>
            <a:ext cx="12039600" cy="7294305"/>
          </a:xfrm>
          <a:prstGeom prst="rect">
            <a:avLst/>
          </a:prstGeom>
          <a:noFill/>
        </p:spPr>
        <p:txBody>
          <a:bodyPr wrap="square">
            <a:spAutoFit/>
          </a:bodyPr>
          <a:lstStyle/>
          <a:p>
            <a:pPr lvl="0" algn="ctr">
              <a:spcBef>
                <a:spcPts val="0"/>
              </a:spcBef>
            </a:pPr>
            <a:r>
              <a:rPr lang="en-US" sz="4800" b="1" dirty="0">
                <a:solidFill>
                  <a:prstClr val="black"/>
                </a:solidFill>
                <a:latin typeface="Times New Roman" panose="02020603050405020304" pitchFamily="18" charset="0"/>
                <a:cs typeface="Times New Roman" panose="02020603050405020304" pitchFamily="18" charset="0"/>
              </a:rPr>
              <a:t>This is true, not just of nations, but also of  individual people and Churches! </a:t>
            </a:r>
            <a:r>
              <a:rPr lang="en-US" sz="3600" b="1" dirty="0">
                <a:solidFill>
                  <a:prstClr val="black"/>
                </a:solidFill>
                <a:latin typeface="Times New Roman" panose="02020603050405020304" pitchFamily="18" charset="0"/>
                <a:cs typeface="Times New Roman" panose="02020603050405020304" pitchFamily="18" charset="0"/>
              </a:rPr>
              <a:t>Deut. 30:19</a:t>
            </a:r>
          </a:p>
          <a:p>
            <a:pPr lvl="0" algn="ctr">
              <a:spcBef>
                <a:spcPts val="0"/>
              </a:spcBef>
            </a:pPr>
            <a:r>
              <a:rPr lang="en-US" sz="4400" b="1" dirty="0">
                <a:solidFill>
                  <a:srgbClr val="000000"/>
                </a:solidFill>
                <a:latin typeface="Calibri"/>
                <a:cs typeface="+mn-cs"/>
              </a:rPr>
              <a:t>At our 60</a:t>
            </a:r>
            <a:r>
              <a:rPr lang="en-US" sz="4400" b="1" baseline="30000" dirty="0">
                <a:solidFill>
                  <a:srgbClr val="000000"/>
                </a:solidFill>
                <a:latin typeface="Calibri"/>
                <a:cs typeface="+mn-cs"/>
              </a:rPr>
              <a:t>th</a:t>
            </a:r>
            <a:r>
              <a:rPr lang="en-US" sz="4400" b="1" dirty="0">
                <a:solidFill>
                  <a:srgbClr val="000000"/>
                </a:solidFill>
                <a:latin typeface="Calibri"/>
                <a:cs typeface="+mn-cs"/>
              </a:rPr>
              <a:t> anniversary I spoke on 2 Cor 2:11 and discussed how Satan was behind many of the societal changes we were seeing then.   </a:t>
            </a:r>
          </a:p>
          <a:p>
            <a:pPr lvl="0" algn="ctr">
              <a:spcBef>
                <a:spcPts val="0"/>
              </a:spcBef>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“Lest Satan should get an advantage of us: </a:t>
            </a:r>
          </a:p>
          <a:p>
            <a:pPr lvl="0" algn="ctr">
              <a:spcBef>
                <a:spcPts val="0"/>
              </a:spcBef>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are not ignorant of his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devices</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prstClr val="black"/>
              </a:solidFill>
              <a:latin typeface="Calibri"/>
              <a:cs typeface="+mn-cs"/>
            </a:endParaRPr>
          </a:p>
          <a:p>
            <a:pPr lvl="0" algn="ctr">
              <a:spcBef>
                <a:spcPts val="0"/>
              </a:spcBef>
            </a:pPr>
            <a:r>
              <a:rPr lang="en-US" sz="4000" b="1" i="1" dirty="0" err="1">
                <a:solidFill>
                  <a:srgbClr val="0000FF"/>
                </a:solidFill>
                <a:latin typeface="Calibri"/>
                <a:cs typeface="+mn-cs"/>
              </a:rPr>
              <a:t>noēma</a:t>
            </a:r>
            <a:r>
              <a:rPr lang="en-US" sz="4000" b="1" i="1" dirty="0">
                <a:solidFill>
                  <a:srgbClr val="0000FF"/>
                </a:solidFill>
                <a:latin typeface="Calibri"/>
                <a:cs typeface="+mn-cs"/>
              </a:rPr>
              <a:t>; purpose, intellect, resolve.</a:t>
            </a:r>
          </a:p>
          <a:p>
            <a:pPr lvl="0" algn="ctr">
              <a:spcBef>
                <a:spcPts val="0"/>
              </a:spcBef>
            </a:pPr>
            <a:r>
              <a:rPr lang="en-US" sz="4400" b="1" i="1" dirty="0">
                <a:solidFill>
                  <a:prstClr val="black"/>
                </a:solidFill>
                <a:latin typeface="Calibri"/>
                <a:cs typeface="+mn-cs"/>
              </a:rPr>
              <a:t>Satan has a purpose (Jn 10:10) </a:t>
            </a:r>
          </a:p>
          <a:p>
            <a:pPr lvl="0" algn="ctr">
              <a:spcBef>
                <a:spcPts val="0"/>
              </a:spcBef>
            </a:pPr>
            <a:r>
              <a:rPr lang="en-US" sz="4800" b="1" i="1" dirty="0">
                <a:solidFill>
                  <a:prstClr val="black"/>
                </a:solidFill>
                <a:effectLst>
                  <a:outerShdw blurRad="38100" dist="38100" dir="2700000" algn="tl">
                    <a:srgbClr val="000000">
                      <a:alpha val="43137"/>
                    </a:srgbClr>
                  </a:outerShdw>
                </a:effectLst>
                <a:latin typeface="Calibri"/>
                <a:cs typeface="+mn-cs"/>
              </a:rPr>
              <a:t>and the intellect and resolved to pursue 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216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2" end="2"/>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p:cTn id="2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1000"/>
                                        <p:tgtEl>
                                          <p:spTgt spid="5">
                                            <p:txEl>
                                              <p:pRg st="5" end="5"/>
                                            </p:txEl>
                                          </p:spTgt>
                                        </p:tgtEl>
                                      </p:cBhvr>
                                    </p:animEffect>
                                    <p:anim calcmode="lin" valueType="num">
                                      <p:cBhvr>
                                        <p:cTn id="3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p:cTn id="40"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2"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3"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546" y="0"/>
            <a:ext cx="12199545" cy="4830763"/>
          </a:xfrm>
        </p:spPr>
        <p:txBody>
          <a:bodyPr/>
          <a:lstStyle/>
          <a:p>
            <a:pPr marL="0" indent="0" algn="ctr">
              <a:spcBef>
                <a:spcPts val="0"/>
              </a:spcBef>
              <a:buNone/>
            </a:pPr>
            <a:r>
              <a:rPr lang="en-US" sz="4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our 60</a:t>
            </a:r>
            <a:r>
              <a:rPr lang="en-US" sz="4000" b="1" baseline="30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4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Anniversary I shared how Satan had infiltrated various institutions of our Nation in an attempt to seduce us away from our Biblical Foundations. </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Some of those successes include: </a:t>
            </a:r>
          </a:p>
          <a:p>
            <a:pPr marL="0" indent="0" algn="ctr">
              <a:spcBef>
                <a:spcPts val="600"/>
              </a:spcBef>
              <a:buNone/>
            </a:pP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Removing school Prayer (June 62) and Bible (June 63)</a:t>
            </a:r>
          </a:p>
          <a:p>
            <a:pPr marL="0" indent="0" algn="ctr">
              <a:spcBef>
                <a:spcPts val="600"/>
              </a:spcBef>
              <a:buNone/>
            </a:pP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Removing the 10 Commandments from Schools. 11/80</a:t>
            </a:r>
          </a:p>
          <a:p>
            <a:pPr marL="0" indent="0" algn="ctr">
              <a:spcBef>
                <a:spcPts val="600"/>
              </a:spcBef>
              <a:buNone/>
            </a:pP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all this focus on the classroom?</a:t>
            </a:r>
            <a:endParaRPr lang="en-US" sz="5400" b="1" dirty="0"/>
          </a:p>
        </p:txBody>
      </p:sp>
      <p:sp>
        <p:nvSpPr>
          <p:cNvPr id="2" name="TextBox 1">
            <a:extLst>
              <a:ext uri="{FF2B5EF4-FFF2-40B4-BE49-F238E27FC236}">
                <a16:creationId xmlns:a16="http://schemas.microsoft.com/office/drawing/2014/main" id="{32D778DA-4A4A-8141-50F9-0A513169D3E8}"/>
              </a:ext>
            </a:extLst>
          </p:cNvPr>
          <p:cNvSpPr txBox="1"/>
          <p:nvPr/>
        </p:nvSpPr>
        <p:spPr>
          <a:xfrm>
            <a:off x="20369" y="4572000"/>
            <a:ext cx="12047146" cy="2062103"/>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philosophy of the school room in one generation,</a:t>
            </a:r>
          </a:p>
          <a:p>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 be the philosophy of the government </a:t>
            </a:r>
          </a:p>
          <a:p>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the next.”  A. Lincoln</a:t>
            </a:r>
            <a:endPar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0" name="Picture 6" descr="Abraham Lincoln - Wikipedia">
            <a:extLst>
              <a:ext uri="{FF2B5EF4-FFF2-40B4-BE49-F238E27FC236}">
                <a16:creationId xmlns:a16="http://schemas.microsoft.com/office/drawing/2014/main" id="{5814473A-D3E6-90B8-E1F9-695A0BEEA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280057"/>
            <a:ext cx="1219954" cy="157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 calcmode="lin" valueType="num">
                                      <p:cBhvr>
                                        <p:cTn id="7" dur="5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12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xEl>
                                              <p:pRg st="2" end="2"/>
                                            </p:txEl>
                                          </p:spTgt>
                                        </p:tgtEl>
                                        <p:attrNameLst>
                                          <p:attrName>style.visibility</p:attrName>
                                        </p:attrNameLst>
                                      </p:cBhvr>
                                      <p:to>
                                        <p:strVal val="visible"/>
                                      </p:to>
                                    </p:set>
                                    <p:animEffect transition="in" filter="fade">
                                      <p:cBhvr>
                                        <p:cTn id="14" dur="1000"/>
                                        <p:tgtEl>
                                          <p:spTgt spid="5123">
                                            <p:txEl>
                                              <p:pRg st="2" end="2"/>
                                            </p:txEl>
                                          </p:spTgt>
                                        </p:tgtEl>
                                      </p:cBhvr>
                                    </p:animEffect>
                                    <p:anim calcmode="lin" valueType="num">
                                      <p:cBhvr>
                                        <p:cTn id="15"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anim calcmode="lin" valueType="num">
                                      <p:cBhvr>
                                        <p:cTn id="21" dur="500" fill="hold"/>
                                        <p:tgtEl>
                                          <p:spTgt spid="512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12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1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barn(inVertical)">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p:cTn id="3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2">
                                            <p:txEl>
                                              <p:pRg st="1" end="1"/>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p:cTn id="3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 calcmode="lin" valueType="num">
                                      <p:cBhvr>
                                        <p:cTn id="47" dur="500" fill="hold"/>
                                        <p:tgtEl>
                                          <p:spTgt spid="1030"/>
                                        </p:tgtEl>
                                        <p:attrNameLst>
                                          <p:attrName>ppt_w</p:attrName>
                                        </p:attrNameLst>
                                      </p:cBhvr>
                                      <p:tavLst>
                                        <p:tav tm="0">
                                          <p:val>
                                            <p:fltVal val="0"/>
                                          </p:val>
                                        </p:tav>
                                        <p:tav tm="100000">
                                          <p:val>
                                            <p:strVal val="#ppt_w"/>
                                          </p:val>
                                        </p:tav>
                                      </p:tavLst>
                                    </p:anim>
                                    <p:anim calcmode="lin" valueType="num">
                                      <p:cBhvr>
                                        <p:cTn id="48" dur="500" fill="hold"/>
                                        <p:tgtEl>
                                          <p:spTgt spid="1030"/>
                                        </p:tgtEl>
                                        <p:attrNameLst>
                                          <p:attrName>ppt_h</p:attrName>
                                        </p:attrNameLst>
                                      </p:cBhvr>
                                      <p:tavLst>
                                        <p:tav tm="0">
                                          <p:val>
                                            <p:fltVal val="0"/>
                                          </p:val>
                                        </p:tav>
                                        <p:tav tm="100000">
                                          <p:val>
                                            <p:strVal val="#ppt_h"/>
                                          </p:val>
                                        </p:tav>
                                      </p:tavLst>
                                    </p:anim>
                                    <p:animEffect transition="in" filter="fade">
                                      <p:cBhvr>
                                        <p:cTn id="4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546" y="0"/>
            <a:ext cx="12199545" cy="4830763"/>
          </a:xfrm>
        </p:spPr>
        <p:txBody>
          <a:bodyPr/>
          <a:lstStyle/>
          <a:p>
            <a:pPr marL="0" indent="0" algn="ctr">
              <a:spcBef>
                <a:spcPts val="0"/>
              </a:spcBef>
              <a:buNone/>
            </a:pPr>
            <a:r>
              <a:rPr lang="en-US" sz="4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has Satan Wrought?</a:t>
            </a:r>
          </a:p>
          <a:p>
            <a:pPr marL="0" indent="0" algn="ctr">
              <a:spcBef>
                <a:spcPts val="6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Removing any reference to God and/or the Bible.</a:t>
            </a:r>
          </a:p>
          <a:p>
            <a:pPr marL="0" lvl="0" indent="0" algn="ctr">
              <a:spcBef>
                <a:spcPts val="6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Legalizing murder of the unborn.  Jan 1973</a:t>
            </a:r>
          </a:p>
          <a:p>
            <a:pPr marL="0" lvl="0" indent="0" algn="ctr">
              <a:spcBef>
                <a:spcPts val="600"/>
              </a:spcBef>
              <a:buNone/>
            </a:pPr>
            <a:r>
              <a:rPr lang="en-US" sz="4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Redefining Homosexuality Dec. 1973</a:t>
            </a:r>
          </a:p>
          <a:p>
            <a:pPr marL="0" indent="0" algn="ctr">
              <a:spcBef>
                <a:spcPts val="0"/>
              </a:spcBef>
              <a:buNone/>
            </a:pPr>
            <a:r>
              <a:rPr lang="en-US" sz="4400" b="1" i="1" dirty="0"/>
              <a:t>This classification (as a mental disorder) was challenged by gay rights activists following the 1969 Stonewall riots, and in December 1973, the APA board of trustees voted to declassify homosexuality as a mental disorder.</a:t>
            </a:r>
          </a:p>
          <a:p>
            <a:pPr marL="0" indent="0" algn="ctr">
              <a:spcBef>
                <a:spcPts val="0"/>
              </a:spcBef>
              <a:buNone/>
            </a:pPr>
            <a:r>
              <a:rPr lang="en-US" sz="4400" b="1" dirty="0"/>
              <a:t>(without any scientific basis)</a:t>
            </a:r>
          </a:p>
        </p:txBody>
      </p:sp>
    </p:spTree>
    <p:extLst>
      <p:ext uri="{BB962C8B-B14F-4D97-AF65-F5344CB8AC3E}">
        <p14:creationId xmlns:p14="http://schemas.microsoft.com/office/powerpoint/2010/main" val="20429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4" end="4"/>
                                            </p:txEl>
                                          </p:spTgt>
                                        </p:tgtEl>
                                        <p:attrNameLst>
                                          <p:attrName>style.visibility</p:attrName>
                                        </p:attrNameLst>
                                      </p:cBhvr>
                                      <p:to>
                                        <p:strVal val="visible"/>
                                      </p:to>
                                    </p:set>
                                    <p:anim calcmode="lin" valueType="num">
                                      <p:cBhvr>
                                        <p:cTn id="7" dur="5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512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123">
                                            <p:txEl>
                                              <p:pRg st="5" end="5"/>
                                            </p:txEl>
                                          </p:spTgt>
                                        </p:tgtEl>
                                        <p:attrNameLst>
                                          <p:attrName>style.visibility</p:attrName>
                                        </p:attrNameLst>
                                      </p:cBhvr>
                                      <p:to>
                                        <p:strVal val="visible"/>
                                      </p:to>
                                    </p:set>
                                    <p:anim calcmode="lin" valueType="num">
                                      <p:cBhvr>
                                        <p:cTn id="14" dur="1000" fill="hold"/>
                                        <p:tgtEl>
                                          <p:spTgt spid="5123">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5123">
                                            <p:txEl>
                                              <p:pRg st="5" end="5"/>
                                            </p:txEl>
                                          </p:spTgt>
                                        </p:tgtEl>
                                        <p:attrNameLst>
                                          <p:attrName>ppt_h</p:attrName>
                                        </p:attrNameLst>
                                      </p:cBhvr>
                                      <p:tavLst>
                                        <p:tav tm="0">
                                          <p:val>
                                            <p:fltVal val="0"/>
                                          </p:val>
                                        </p:tav>
                                        <p:tav tm="100000">
                                          <p:val>
                                            <p:strVal val="#ppt_h"/>
                                          </p:val>
                                        </p:tav>
                                      </p:tavLst>
                                    </p:anim>
                                    <p:anim calcmode="lin" valueType="num">
                                      <p:cBhvr>
                                        <p:cTn id="16" dur="1000" fill="hold"/>
                                        <p:tgtEl>
                                          <p:spTgt spid="5123">
                                            <p:txEl>
                                              <p:pRg st="5" end="5"/>
                                            </p:txEl>
                                          </p:spTgt>
                                        </p:tgtEl>
                                        <p:attrNameLst>
                                          <p:attrName>style.rotation</p:attrName>
                                        </p:attrNameLst>
                                      </p:cBhvr>
                                      <p:tavLst>
                                        <p:tav tm="0">
                                          <p:val>
                                            <p:fltVal val="90"/>
                                          </p:val>
                                        </p:tav>
                                        <p:tav tm="100000">
                                          <p:val>
                                            <p:fltVal val="0"/>
                                          </p:val>
                                        </p:tav>
                                      </p:tavLst>
                                    </p:anim>
                                    <p:animEffect transition="in" filter="fade">
                                      <p:cBhvr>
                                        <p:cTn id="17" dur="10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146875"/>
            <a:ext cx="8229600" cy="1143000"/>
          </a:xfrm>
        </p:spPr>
        <p:txBody>
          <a:bodyPr/>
          <a:lstStyle/>
          <a:p>
            <a:r>
              <a:rPr lang="en-US" sz="5400" b="1" dirty="0"/>
              <a:t>What’s Special about 1953? </a:t>
            </a:r>
          </a:p>
        </p:txBody>
      </p:sp>
      <p:sp>
        <p:nvSpPr>
          <p:cNvPr id="4099" name="Content Placeholder 2"/>
          <p:cNvSpPr>
            <a:spLocks noGrp="1"/>
          </p:cNvSpPr>
          <p:nvPr>
            <p:ph idx="1"/>
          </p:nvPr>
        </p:nvSpPr>
        <p:spPr>
          <a:xfrm>
            <a:off x="163361" y="766316"/>
            <a:ext cx="11734800" cy="5135563"/>
          </a:xfrm>
        </p:spPr>
        <p:txBody>
          <a:bodyPr/>
          <a:lstStyle/>
          <a:p>
            <a:pPr marL="0" indent="0">
              <a:spcBef>
                <a:spcPts val="12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Korean War Ended.</a:t>
            </a:r>
          </a:p>
          <a:p>
            <a:pPr marL="0" indent="0">
              <a:spcBef>
                <a:spcPts val="12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Eisenhower became President.</a:t>
            </a:r>
          </a:p>
          <a:p>
            <a:pPr marL="0" indent="0">
              <a:spcBef>
                <a:spcPts val="12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Elizabeth II crowned Queen.</a:t>
            </a:r>
          </a:p>
          <a:p>
            <a:pPr marL="0" indent="0">
              <a:spcBef>
                <a:spcPts val="12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Discovery of the double-helix  DNA</a:t>
            </a:r>
          </a:p>
          <a:p>
            <a:pPr marL="0" lvl="0" indent="0">
              <a:spcBef>
                <a:spcPts val="12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Sir Edmund Hillary climbs Mt. Everest</a:t>
            </a:r>
          </a:p>
          <a:p>
            <a:pPr marL="0" lvl="0" indent="0">
              <a:buNone/>
            </a:pP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Corvette goes on sale. </a:t>
            </a:r>
          </a:p>
          <a:p>
            <a:pPr marL="0" lvl="0" indent="0">
              <a:buNone/>
            </a:pP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 York adopts three color traffic lights.</a:t>
            </a:r>
          </a:p>
          <a:p>
            <a:pPr marL="0" indent="0">
              <a:buNone/>
            </a:pP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en-US"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626" y="766315"/>
            <a:ext cx="1719374" cy="21340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9" y="908836"/>
            <a:ext cx="1713154" cy="190715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002" y="2206548"/>
            <a:ext cx="1199430" cy="1662846"/>
          </a:xfrm>
          <a:prstGeom prst="rect">
            <a:avLst/>
          </a:prstGeom>
        </p:spPr>
      </p:pic>
      <p:pic>
        <p:nvPicPr>
          <p:cNvPr id="5" name="Picture 4">
            <a:extLst>
              <a:ext uri="{FF2B5EF4-FFF2-40B4-BE49-F238E27FC236}">
                <a16:creationId xmlns:a16="http://schemas.microsoft.com/office/drawing/2014/main" id="{595DFACF-F812-79C1-F3D4-7E3B93BB4D5F}"/>
              </a:ext>
            </a:extLst>
          </p:cNvPr>
          <p:cNvPicPr>
            <a:picLocks noChangeAspect="1"/>
          </p:cNvPicPr>
          <p:nvPr/>
        </p:nvPicPr>
        <p:blipFill>
          <a:blip r:embed="rId6"/>
          <a:stretch>
            <a:fillRect/>
          </a:stretch>
        </p:blipFill>
        <p:spPr>
          <a:xfrm>
            <a:off x="10641268" y="2900360"/>
            <a:ext cx="1557522" cy="2297730"/>
          </a:xfrm>
          <a:prstGeom prst="rect">
            <a:avLst/>
          </a:prstGeom>
        </p:spPr>
      </p:pic>
      <p:pic>
        <p:nvPicPr>
          <p:cNvPr id="7" name="Picture 6">
            <a:extLst>
              <a:ext uri="{FF2B5EF4-FFF2-40B4-BE49-F238E27FC236}">
                <a16:creationId xmlns:a16="http://schemas.microsoft.com/office/drawing/2014/main" id="{B50AF11A-DDF5-1B6A-CE7D-C413BEAE61FE}"/>
              </a:ext>
            </a:extLst>
          </p:cNvPr>
          <p:cNvPicPr>
            <a:picLocks noChangeAspect="1"/>
          </p:cNvPicPr>
          <p:nvPr/>
        </p:nvPicPr>
        <p:blipFill rotWithShape="1">
          <a:blip r:embed="rId7"/>
          <a:srcRect t="23880"/>
          <a:stretch/>
        </p:blipFill>
        <p:spPr>
          <a:xfrm>
            <a:off x="6400800" y="4572000"/>
            <a:ext cx="2523963" cy="1280822"/>
          </a:xfrm>
          <a:prstGeom prst="rect">
            <a:avLst/>
          </a:prstGeom>
        </p:spPr>
      </p:pic>
      <p:pic>
        <p:nvPicPr>
          <p:cNvPr id="8" name="Picture 7">
            <a:extLst>
              <a:ext uri="{FF2B5EF4-FFF2-40B4-BE49-F238E27FC236}">
                <a16:creationId xmlns:a16="http://schemas.microsoft.com/office/drawing/2014/main" id="{DD38921E-E1F9-2397-DDB6-C0F4BA443D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0817" y="4601424"/>
            <a:ext cx="1439966" cy="2128645"/>
          </a:xfrm>
          <a:prstGeom prst="rect">
            <a:avLst/>
          </a:prstGeom>
        </p:spPr>
      </p:pic>
    </p:spTree>
    <p:extLst>
      <p:ext uri="{BB962C8B-B14F-4D97-AF65-F5344CB8AC3E}">
        <p14:creationId xmlns:p14="http://schemas.microsoft.com/office/powerpoint/2010/main" val="20885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9">
                                            <p:txEl>
                                              <p:pRg st="1" end="1"/>
                                            </p:txEl>
                                          </p:spTgt>
                                        </p:tgtEl>
                                        <p:attrNameLst>
                                          <p:attrName>style.visibility</p:attrName>
                                        </p:attrNameLst>
                                      </p:cBhvr>
                                      <p:to>
                                        <p:strVal val="visible"/>
                                      </p:to>
                                    </p:set>
                                    <p:animEffect transition="in" filter="barn(inVertical)">
                                      <p:cBhvr>
                                        <p:cTn id="14" dur="500"/>
                                        <p:tgtEl>
                                          <p:spTgt spid="409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9">
                                            <p:txEl>
                                              <p:pRg st="2" end="2"/>
                                            </p:txEl>
                                          </p:spTgt>
                                        </p:tgtEl>
                                        <p:attrNameLst>
                                          <p:attrName>style.visibility</p:attrName>
                                        </p:attrNameLst>
                                      </p:cBhvr>
                                      <p:to>
                                        <p:strVal val="visible"/>
                                      </p:to>
                                    </p:set>
                                    <p:animEffect transition="in" filter="wipe(down)">
                                      <p:cBhvr>
                                        <p:cTn id="24" dur="500"/>
                                        <p:tgtEl>
                                          <p:spTgt spid="409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099">
                                            <p:txEl>
                                              <p:pRg st="3" end="3"/>
                                            </p:txEl>
                                          </p:spTgt>
                                        </p:tgtEl>
                                        <p:attrNameLst>
                                          <p:attrName>style.visibility</p:attrName>
                                        </p:attrNameLst>
                                      </p:cBhvr>
                                      <p:to>
                                        <p:strVal val="visible"/>
                                      </p:to>
                                    </p:set>
                                    <p:animEffect transition="in" filter="randombar(horizontal)">
                                      <p:cBhvr>
                                        <p:cTn id="36" dur="500"/>
                                        <p:tgtEl>
                                          <p:spTgt spid="409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099">
                                            <p:txEl>
                                              <p:pRg st="4" end="4"/>
                                            </p:txEl>
                                          </p:spTgt>
                                        </p:tgtEl>
                                        <p:attrNameLst>
                                          <p:attrName>style.visibility</p:attrName>
                                        </p:attrNameLst>
                                      </p:cBhvr>
                                      <p:to>
                                        <p:strVal val="visible"/>
                                      </p:to>
                                    </p:set>
                                    <p:animEffect transition="in" filter="barn(inVertical)">
                                      <p:cBhvr>
                                        <p:cTn id="46" dur="500"/>
                                        <p:tgtEl>
                                          <p:spTgt spid="4099">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099">
                                            <p:txEl>
                                              <p:pRg st="5" end="5"/>
                                            </p:txEl>
                                          </p:spTgt>
                                        </p:tgtEl>
                                        <p:attrNameLst>
                                          <p:attrName>style.visibility</p:attrName>
                                        </p:attrNameLst>
                                      </p:cBhvr>
                                      <p:to>
                                        <p:strVal val="visible"/>
                                      </p:to>
                                    </p:set>
                                    <p:anim calcmode="lin" valueType="num">
                                      <p:cBhvr>
                                        <p:cTn id="58" dur="500" fill="hold"/>
                                        <p:tgtEl>
                                          <p:spTgt spid="4099">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4099">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4099">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099">
                                            <p:txEl>
                                              <p:pRg st="7" end="7"/>
                                            </p:txEl>
                                          </p:spTgt>
                                        </p:tgtEl>
                                        <p:attrNameLst>
                                          <p:attrName>style.visibility</p:attrName>
                                        </p:attrNameLst>
                                      </p:cBhvr>
                                      <p:to>
                                        <p:strVal val="visible"/>
                                      </p:to>
                                    </p:set>
                                    <p:animEffect transition="in" filter="fade">
                                      <p:cBhvr>
                                        <p:cTn id="71" dur="1000"/>
                                        <p:tgtEl>
                                          <p:spTgt spid="4099">
                                            <p:txEl>
                                              <p:pRg st="7" end="7"/>
                                            </p:txEl>
                                          </p:spTgt>
                                        </p:tgtEl>
                                      </p:cBhvr>
                                    </p:animEffect>
                                    <p:anim calcmode="lin" valueType="num">
                                      <p:cBhvr>
                                        <p:cTn id="72"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409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546" y="0"/>
            <a:ext cx="12199545" cy="4830763"/>
          </a:xfrm>
        </p:spPr>
        <p:txBody>
          <a:bodyPr/>
          <a:lstStyle/>
          <a:p>
            <a:pPr marL="0" indent="0" algn="ctr">
              <a:spcBef>
                <a:spcPts val="0"/>
              </a:spcBef>
              <a:buNone/>
            </a:pPr>
            <a:r>
              <a:rPr lang="en-US" sz="4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has Satan Wrought?</a:t>
            </a:r>
          </a:p>
          <a:p>
            <a:pPr marL="0" indent="0" algn="ctr">
              <a:spcBef>
                <a:spcPts val="6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Removing any reference to God and/or the Bible.</a:t>
            </a:r>
          </a:p>
          <a:p>
            <a:pPr marL="0" lvl="0" indent="0" algn="ctr">
              <a:spcBef>
                <a:spcPts val="60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Legalizing murder of the unborn.  Jan 1973</a:t>
            </a:r>
          </a:p>
          <a:p>
            <a:pPr marL="0" lvl="0" indent="0" algn="ctr">
              <a:spcBef>
                <a:spcPts val="600"/>
              </a:spcBef>
              <a:buNone/>
            </a:pPr>
            <a:r>
              <a:rPr lang="en-US" sz="4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Redefining Homosexuality Dec. 1973</a:t>
            </a:r>
          </a:p>
          <a:p>
            <a:pPr marL="0" indent="0" algn="ctr">
              <a:spcBef>
                <a:spcPts val="0"/>
              </a:spcBef>
              <a:buNone/>
            </a:pPr>
            <a:r>
              <a:rPr lang="en-US" sz="4400" b="1" i="1" dirty="0"/>
              <a:t>This classification (as a mental disorder) was challenged by gay rights activists following the 1969 Stonewall riots, and in December 1973, the APA board of trustees voted to declassify homosexuality as a mental disorder.</a:t>
            </a:r>
          </a:p>
          <a:p>
            <a:pPr marL="0" indent="0" algn="ctr">
              <a:spcBef>
                <a:spcPts val="0"/>
              </a:spcBef>
              <a:buNone/>
            </a:pPr>
            <a:r>
              <a:rPr lang="en-US" sz="4400" b="1" dirty="0"/>
              <a:t>(without any scientific basis)</a:t>
            </a:r>
          </a:p>
        </p:txBody>
      </p:sp>
    </p:spTree>
    <p:extLst>
      <p:ext uri="{BB962C8B-B14F-4D97-AF65-F5344CB8AC3E}">
        <p14:creationId xmlns:p14="http://schemas.microsoft.com/office/powerpoint/2010/main" val="7211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4" end="4"/>
                                            </p:txEl>
                                          </p:spTgt>
                                        </p:tgtEl>
                                        <p:attrNameLst>
                                          <p:attrName>style.visibility</p:attrName>
                                        </p:attrNameLst>
                                      </p:cBhvr>
                                      <p:to>
                                        <p:strVal val="visible"/>
                                      </p:to>
                                    </p:set>
                                    <p:anim calcmode="lin" valueType="num">
                                      <p:cBhvr>
                                        <p:cTn id="7" dur="5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512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123">
                                            <p:txEl>
                                              <p:pRg st="5" end="5"/>
                                            </p:txEl>
                                          </p:spTgt>
                                        </p:tgtEl>
                                        <p:attrNameLst>
                                          <p:attrName>style.visibility</p:attrName>
                                        </p:attrNameLst>
                                      </p:cBhvr>
                                      <p:to>
                                        <p:strVal val="visible"/>
                                      </p:to>
                                    </p:set>
                                    <p:anim calcmode="lin" valueType="num">
                                      <p:cBhvr>
                                        <p:cTn id="14" dur="1000" fill="hold"/>
                                        <p:tgtEl>
                                          <p:spTgt spid="5123">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5123">
                                            <p:txEl>
                                              <p:pRg st="5" end="5"/>
                                            </p:txEl>
                                          </p:spTgt>
                                        </p:tgtEl>
                                        <p:attrNameLst>
                                          <p:attrName>ppt_h</p:attrName>
                                        </p:attrNameLst>
                                      </p:cBhvr>
                                      <p:tavLst>
                                        <p:tav tm="0">
                                          <p:val>
                                            <p:fltVal val="0"/>
                                          </p:val>
                                        </p:tav>
                                        <p:tav tm="100000">
                                          <p:val>
                                            <p:strVal val="#ppt_h"/>
                                          </p:val>
                                        </p:tav>
                                      </p:tavLst>
                                    </p:anim>
                                    <p:anim calcmode="lin" valueType="num">
                                      <p:cBhvr>
                                        <p:cTn id="16" dur="1000" fill="hold"/>
                                        <p:tgtEl>
                                          <p:spTgt spid="5123">
                                            <p:txEl>
                                              <p:pRg st="5" end="5"/>
                                            </p:txEl>
                                          </p:spTgt>
                                        </p:tgtEl>
                                        <p:attrNameLst>
                                          <p:attrName>style.rotation</p:attrName>
                                        </p:attrNameLst>
                                      </p:cBhvr>
                                      <p:tavLst>
                                        <p:tav tm="0">
                                          <p:val>
                                            <p:fltVal val="90"/>
                                          </p:val>
                                        </p:tav>
                                        <p:tav tm="100000">
                                          <p:val>
                                            <p:fltVal val="0"/>
                                          </p:val>
                                        </p:tav>
                                      </p:tavLst>
                                    </p:anim>
                                    <p:animEffect transition="in" filter="fade">
                                      <p:cBhvr>
                                        <p:cTn id="17" dur="10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30933" y="3733800"/>
            <a:ext cx="12322628" cy="4830763"/>
          </a:xfrm>
        </p:spPr>
        <p:txBody>
          <a:bodyPr/>
          <a:lstStyle/>
          <a:p>
            <a:pPr marL="0" indent="0" algn="ctr">
              <a:spcBef>
                <a:spcPts val="0"/>
              </a:spcBef>
              <a:buNone/>
            </a:pPr>
            <a:r>
              <a:rPr lang="en-US" sz="3600" b="1" dirty="0">
                <a:solidFill>
                  <a:prstClr val="black"/>
                </a:solidFill>
                <a:latin typeface="Times New Roman" panose="02020603050405020304" pitchFamily="18" charset="0"/>
                <a:ea typeface="+mj-ea"/>
                <a:cs typeface="Times New Roman" panose="02020603050405020304" pitchFamily="18" charset="0"/>
              </a:rPr>
              <a:t>Rev. 12:12</a:t>
            </a:r>
            <a:r>
              <a:rPr lang="en-US" sz="36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Woe to the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inhabiters</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the earth… for the devil is come down unto you, having great wrath,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because he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knoweth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that he hath but a short time.”</a:t>
            </a:r>
          </a:p>
          <a:p>
            <a:pPr marL="0" indent="0" algn="ctr">
              <a:spcBef>
                <a:spcPts val="0"/>
              </a:spcBef>
              <a:buNone/>
            </a:pPr>
            <a:r>
              <a:rPr lang="en-US" sz="4800" b="1" dirty="0">
                <a:solidFill>
                  <a:srgbClr val="0000FF"/>
                </a:solidFill>
                <a:latin typeface="Times New Roman" panose="02020603050405020304" pitchFamily="18" charset="0"/>
                <a:ea typeface="Calibri" panose="020F0502020204030204" pitchFamily="34" charset="0"/>
              </a:rPr>
              <a:t>“What has Satan Wrought?”</a:t>
            </a:r>
            <a:br>
              <a:rPr lang="en-US" sz="4800" b="1" dirty="0">
                <a:solidFill>
                  <a:srgbClr val="0000FF"/>
                </a:solidFill>
                <a:latin typeface="Times New Roman" panose="02020603050405020304" pitchFamily="18" charset="0"/>
                <a:ea typeface="Calibri" panose="020F0502020204030204" pitchFamily="34" charset="0"/>
              </a:rPr>
            </a:br>
            <a:endParaRPr lang="en-US" sz="4800" b="1" i="1" dirty="0">
              <a:solidFill>
                <a:srgbClr val="0000FF"/>
              </a:solidFill>
            </a:endParaRPr>
          </a:p>
        </p:txBody>
      </p:sp>
      <p:sp>
        <p:nvSpPr>
          <p:cNvPr id="4" name="TextBox 3">
            <a:extLst>
              <a:ext uri="{FF2B5EF4-FFF2-40B4-BE49-F238E27FC236}">
                <a16:creationId xmlns:a16="http://schemas.microsoft.com/office/drawing/2014/main" id="{4050389A-7052-DB67-F074-0BE696C3673C}"/>
              </a:ext>
            </a:extLst>
          </p:cNvPr>
          <p:cNvSpPr txBox="1"/>
          <p:nvPr/>
        </p:nvSpPr>
        <p:spPr>
          <a:xfrm>
            <a:off x="0" y="-21116"/>
            <a:ext cx="12115800" cy="3970318"/>
          </a:xfrm>
          <a:prstGeom prst="rect">
            <a:avLst/>
          </a:prstGeom>
          <a:noFill/>
        </p:spPr>
        <p:txBody>
          <a:bodyPr wrap="square">
            <a:spAutoFit/>
          </a:bodyPr>
          <a:lstStyle/>
          <a:p>
            <a:pPr algn="ct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Satan is still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pursuing his “devices” </a:t>
            </a:r>
            <a:b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with increased resolve and intensity. </a:t>
            </a:r>
            <a:b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Tim 3:1,13 </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“in the last days, perilous times shall come…</a:t>
            </a:r>
          </a:p>
          <a:p>
            <a:pPr algn="ct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But evil men and seducers shall wax worse and worse, deceiving, and being deceived.” </a:t>
            </a:r>
            <a:b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b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5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123">
                                            <p:txEl>
                                              <p:pRg st="0" end="0"/>
                                            </p:txEl>
                                          </p:spTgt>
                                        </p:tgtEl>
                                        <p:attrNameLst>
                                          <p:attrName>style.visibility</p:attrName>
                                        </p:attrNameLst>
                                      </p:cBhvr>
                                      <p:to>
                                        <p:strVal val="visible"/>
                                      </p:to>
                                    </p:set>
                                    <p:anim calcmode="lin" valueType="num">
                                      <p:cBhvr>
                                        <p:cTn id="15" dur="5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12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1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Effect transition="in" filter="fade">
                                      <p:cBhvr>
                                        <p:cTn id="22" dur="1000"/>
                                        <p:tgtEl>
                                          <p:spTgt spid="5123">
                                            <p:txEl>
                                              <p:pRg st="1" end="1"/>
                                            </p:txEl>
                                          </p:spTgt>
                                        </p:tgtEl>
                                      </p:cBhvr>
                                    </p:animEffect>
                                    <p:anim calcmode="lin" valueType="num">
                                      <p:cBhvr>
                                        <p:cTn id="23"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123">
                                            <p:txEl>
                                              <p:pRg st="2" end="2"/>
                                            </p:txEl>
                                          </p:spTgt>
                                        </p:tgtEl>
                                        <p:attrNameLst>
                                          <p:attrName>style.visibility</p:attrName>
                                        </p:attrNameLst>
                                      </p:cBhvr>
                                      <p:to>
                                        <p:strVal val="visible"/>
                                      </p:to>
                                    </p:set>
                                    <p:anim calcmode="lin" valueType="num">
                                      <p:cBhvr>
                                        <p:cTn id="29" dur="1000" fill="hold"/>
                                        <p:tgtEl>
                                          <p:spTgt spid="512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512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123">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2A0445-E34E-1A29-5A8A-8BE55BFD5EBA}"/>
              </a:ext>
            </a:extLst>
          </p:cNvPr>
          <p:cNvSpPr txBox="1"/>
          <p:nvPr/>
        </p:nvSpPr>
        <p:spPr>
          <a:xfrm>
            <a:off x="152400" y="-56078"/>
            <a:ext cx="12039600" cy="1969770"/>
          </a:xfrm>
          <a:prstGeom prst="rect">
            <a:avLst/>
          </a:prstGeom>
          <a:noFill/>
        </p:spPr>
        <p:txBody>
          <a:bodyPr wrap="square">
            <a:spAutoFit/>
          </a:bodyPr>
          <a:lstStyle/>
          <a:p>
            <a:r>
              <a:rPr lang="en-US" sz="5400" b="1" dirty="0">
                <a:solidFill>
                  <a:prstClr val="black"/>
                </a:solidFill>
                <a:latin typeface="Times New Roman" panose="02020603050405020304" pitchFamily="18" charset="0"/>
                <a:ea typeface="+mj-ea"/>
                <a:cs typeface="Times New Roman" panose="02020603050405020304" pitchFamily="18" charset="0"/>
              </a:rPr>
              <a:t>Look at what he’s accomplished in the     </a:t>
            </a:r>
          </a:p>
          <a:p>
            <a:r>
              <a:rPr lang="en-US" sz="5400" b="1" dirty="0">
                <a:solidFill>
                  <a:prstClr val="black"/>
                </a:solidFill>
                <a:latin typeface="Times New Roman" panose="02020603050405020304" pitchFamily="18" charset="0"/>
                <a:ea typeface="+mj-ea"/>
                <a:cs typeface="Times New Roman" panose="02020603050405020304" pitchFamily="18" charset="0"/>
              </a:rPr>
              <a:t>      just the last 10 years!</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US" sz="1400" dirty="0"/>
          </a:p>
        </p:txBody>
      </p:sp>
      <p:sp>
        <p:nvSpPr>
          <p:cNvPr id="5" name="Content Placeholder 4">
            <a:extLst>
              <a:ext uri="{FF2B5EF4-FFF2-40B4-BE49-F238E27FC236}">
                <a16:creationId xmlns:a16="http://schemas.microsoft.com/office/drawing/2014/main" id="{0F011F0C-151F-291D-F9E5-E584B27D3A45}"/>
              </a:ext>
            </a:extLst>
          </p:cNvPr>
          <p:cNvSpPr>
            <a:spLocks noGrp="1"/>
          </p:cNvSpPr>
          <p:nvPr>
            <p:ph idx="1"/>
          </p:nvPr>
        </p:nvSpPr>
        <p:spPr>
          <a:xfrm>
            <a:off x="116633" y="1676400"/>
            <a:ext cx="10972800" cy="662781"/>
          </a:xfrm>
        </p:spPr>
        <p:txBody>
          <a:bodyPr/>
          <a:lstStyle/>
          <a:p>
            <a:pPr marL="0" indent="0">
              <a:buNone/>
            </a:pPr>
            <a:r>
              <a:rPr lang="en-US" sz="4400" b="1" dirty="0"/>
              <a:t>Redefined Marriage (June 2015)</a:t>
            </a:r>
          </a:p>
          <a:p>
            <a:pPr marL="0" indent="0">
              <a:buNone/>
            </a:pPr>
            <a:endParaRPr lang="en-US" sz="4400" b="1" dirty="0"/>
          </a:p>
          <a:p>
            <a:pPr marL="0" indent="0">
              <a:buNone/>
            </a:pPr>
            <a:endParaRPr lang="en-US" sz="4400" b="1" dirty="0"/>
          </a:p>
        </p:txBody>
      </p:sp>
      <p:pic>
        <p:nvPicPr>
          <p:cNvPr id="2052" name="Picture 4" descr="White House lit as rainbow after gay marriage ruling - timelapse video | US  news | The Guardian">
            <a:extLst>
              <a:ext uri="{FF2B5EF4-FFF2-40B4-BE49-F238E27FC236}">
                <a16:creationId xmlns:a16="http://schemas.microsoft.com/office/drawing/2014/main" id="{97F219B5-57D1-4A5E-B463-58BEECE11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123" y="738028"/>
            <a:ext cx="4302967"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BA4949-126E-0D68-FC53-0EB7E2712865}"/>
              </a:ext>
            </a:extLst>
          </p:cNvPr>
          <p:cNvPicPr>
            <a:picLocks noChangeAspect="1"/>
          </p:cNvPicPr>
          <p:nvPr/>
        </p:nvPicPr>
        <p:blipFill>
          <a:blip r:embed="rId4"/>
          <a:stretch>
            <a:fillRect/>
          </a:stretch>
        </p:blipFill>
        <p:spPr>
          <a:xfrm>
            <a:off x="54429" y="2339181"/>
            <a:ext cx="2847975" cy="1600200"/>
          </a:xfrm>
          <a:prstGeom prst="rect">
            <a:avLst/>
          </a:prstGeom>
        </p:spPr>
      </p:pic>
      <p:sp>
        <p:nvSpPr>
          <p:cNvPr id="10" name="TextBox 9">
            <a:extLst>
              <a:ext uri="{FF2B5EF4-FFF2-40B4-BE49-F238E27FC236}">
                <a16:creationId xmlns:a16="http://schemas.microsoft.com/office/drawing/2014/main" id="{1EEDC773-44C2-1F98-B9B0-36F855215E65}"/>
              </a:ext>
            </a:extLst>
          </p:cNvPr>
          <p:cNvSpPr txBox="1"/>
          <p:nvPr/>
        </p:nvSpPr>
        <p:spPr>
          <a:xfrm>
            <a:off x="2902404" y="2544901"/>
            <a:ext cx="8778843" cy="707886"/>
          </a:xfrm>
          <a:prstGeom prst="rect">
            <a:avLst/>
          </a:prstGeom>
          <a:noFill/>
        </p:spPr>
        <p:txBody>
          <a:bodyPr wrap="square">
            <a:spAutoFit/>
          </a:bodyPr>
          <a:lstStyle/>
          <a:p>
            <a:pPr algn="l"/>
            <a:r>
              <a:rPr lang="en-US" sz="4000" b="1" i="0" dirty="0">
                <a:solidFill>
                  <a:srgbClr val="000000"/>
                </a:solidFill>
                <a:effectLst>
                  <a:outerShdw blurRad="38100" dist="38100" dir="2700000" algn="tl">
                    <a:srgbClr val="000000">
                      <a:alpha val="43137"/>
                    </a:srgbClr>
                  </a:outerShdw>
                </a:effectLst>
                <a:latin typeface="Linux Libertine"/>
              </a:rPr>
              <a:t>Drag Queen Story Hour </a:t>
            </a:r>
            <a:r>
              <a:rPr lang="en-US" sz="2800" b="1" i="0" dirty="0">
                <a:solidFill>
                  <a:srgbClr val="000000"/>
                </a:solidFill>
                <a:effectLst/>
                <a:latin typeface="Linux Libertine"/>
              </a:rPr>
              <a:t>(2015)</a:t>
            </a:r>
            <a:endParaRPr lang="en-US" sz="3600" b="1" i="0" dirty="0">
              <a:solidFill>
                <a:srgbClr val="000000"/>
              </a:solidFill>
              <a:effectLst/>
              <a:latin typeface="Linux Libertine"/>
            </a:endParaRPr>
          </a:p>
        </p:txBody>
      </p:sp>
      <p:pic>
        <p:nvPicPr>
          <p:cNvPr id="2054" name="Picture 6" descr="Drag Queen Story Hour – Coming to a Library Near You? | Family Policy  Alliance">
            <a:extLst>
              <a:ext uri="{FF2B5EF4-FFF2-40B4-BE49-F238E27FC236}">
                <a16:creationId xmlns:a16="http://schemas.microsoft.com/office/drawing/2014/main" id="{634F818C-9C16-BEDA-E8E1-7FBC7C480C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000"/>
          <a:stretch/>
        </p:blipFill>
        <p:spPr bwMode="auto">
          <a:xfrm>
            <a:off x="9693513" y="2452687"/>
            <a:ext cx="2514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documents reveal that Planned Parenthood charged for “usable” baby body  parts | The Bridgehead">
            <a:extLst>
              <a:ext uri="{FF2B5EF4-FFF2-40B4-BE49-F238E27FC236}">
                <a16:creationId xmlns:a16="http://schemas.microsoft.com/office/drawing/2014/main" id="{A8802C02-12BC-E2B7-3CFF-D0EB598BC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2" y="3939381"/>
            <a:ext cx="3530415" cy="18331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10298BD-BD4A-5883-B901-24DC5309B0D7}"/>
              </a:ext>
            </a:extLst>
          </p:cNvPr>
          <p:cNvSpPr txBox="1"/>
          <p:nvPr/>
        </p:nvSpPr>
        <p:spPr>
          <a:xfrm>
            <a:off x="3733800" y="4639737"/>
            <a:ext cx="6944008" cy="430887"/>
          </a:xfrm>
          <a:prstGeom prst="rect">
            <a:avLst/>
          </a:prstGeom>
          <a:noFill/>
        </p:spPr>
        <p:txBody>
          <a:bodyPr wrap="square">
            <a:spAutoFit/>
          </a:bodyPr>
          <a:lstStyle/>
          <a:p>
            <a:r>
              <a:rPr lang="en-US" sz="1100" dirty="0">
                <a:solidFill>
                  <a:srgbClr val="0000FF"/>
                </a:solidFill>
                <a:hlinkClick r:id="rId7">
                  <a:extLst>
                    <a:ext uri="{A12FA001-AC4F-418D-AE19-62706E023703}">
                      <ahyp:hlinkClr xmlns:ahyp="http://schemas.microsoft.com/office/drawing/2018/hyperlinkcolor" val="tx"/>
                    </a:ext>
                  </a:extLst>
                </a:hlinkClick>
              </a:rPr>
              <a:t>https://thebridgehead.ca/2020/04/16/new-documents-reveal-that-</a:t>
            </a:r>
            <a:endParaRPr lang="en-US" sz="1100" dirty="0">
              <a:solidFill>
                <a:srgbClr val="0000FF"/>
              </a:solidFill>
            </a:endParaRPr>
          </a:p>
          <a:p>
            <a:r>
              <a:rPr lang="en-US" sz="1100" dirty="0">
                <a:solidFill>
                  <a:srgbClr val="0000FF"/>
                </a:solidFill>
              </a:rPr>
              <a:t>    planned-parenthood-charged-for-usable-baby-body-parts/</a:t>
            </a:r>
          </a:p>
        </p:txBody>
      </p:sp>
      <p:sp>
        <p:nvSpPr>
          <p:cNvPr id="18" name="TextBox 17">
            <a:extLst>
              <a:ext uri="{FF2B5EF4-FFF2-40B4-BE49-F238E27FC236}">
                <a16:creationId xmlns:a16="http://schemas.microsoft.com/office/drawing/2014/main" id="{96F280B8-2AF3-683B-BB0B-A709EAB78E67}"/>
              </a:ext>
            </a:extLst>
          </p:cNvPr>
          <p:cNvSpPr txBox="1"/>
          <p:nvPr/>
        </p:nvSpPr>
        <p:spPr>
          <a:xfrm>
            <a:off x="3587570" y="3914635"/>
            <a:ext cx="8584814"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mn-ea"/>
                <a:cs typeface="Arial" charset="0"/>
              </a:rPr>
              <a:t>Selling aborted baby parts.   2016</a:t>
            </a:r>
          </a:p>
        </p:txBody>
      </p:sp>
      <p:sp>
        <p:nvSpPr>
          <p:cNvPr id="22" name="TextBox 21">
            <a:extLst>
              <a:ext uri="{FF2B5EF4-FFF2-40B4-BE49-F238E27FC236}">
                <a16:creationId xmlns:a16="http://schemas.microsoft.com/office/drawing/2014/main" id="{37CC20BE-145C-5058-596B-CC443F4673FF}"/>
              </a:ext>
            </a:extLst>
          </p:cNvPr>
          <p:cNvSpPr txBox="1"/>
          <p:nvPr/>
        </p:nvSpPr>
        <p:spPr>
          <a:xfrm>
            <a:off x="65315" y="5678766"/>
            <a:ext cx="10994571" cy="1200329"/>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Biden Administration Removes Limits </a:t>
            </a:r>
          </a:p>
          <a:p>
            <a:r>
              <a:rPr lang="en-US" sz="3600" b="1" dirty="0">
                <a:latin typeface="Times New Roman" panose="02020603050405020304" pitchFamily="18" charset="0"/>
                <a:cs typeface="Times New Roman" panose="02020603050405020304" pitchFamily="18" charset="0"/>
              </a:rPr>
              <a:t>on Use of Fetal Tissue for Research 2021</a:t>
            </a:r>
          </a:p>
        </p:txBody>
      </p:sp>
      <p:pic>
        <p:nvPicPr>
          <p:cNvPr id="23" name="Picture 22">
            <a:extLst>
              <a:ext uri="{FF2B5EF4-FFF2-40B4-BE49-F238E27FC236}">
                <a16:creationId xmlns:a16="http://schemas.microsoft.com/office/drawing/2014/main" id="{07AA89A6-D43B-3A3D-955C-39D6FC72CA2C}"/>
              </a:ext>
            </a:extLst>
          </p:cNvPr>
          <p:cNvPicPr>
            <a:picLocks noChangeAspect="1"/>
          </p:cNvPicPr>
          <p:nvPr/>
        </p:nvPicPr>
        <p:blipFill>
          <a:blip r:embed="rId8"/>
          <a:stretch>
            <a:fillRect/>
          </a:stretch>
        </p:blipFill>
        <p:spPr>
          <a:xfrm>
            <a:off x="8053472" y="4546806"/>
            <a:ext cx="4111259" cy="2311194"/>
          </a:xfrm>
          <a:prstGeom prst="rect">
            <a:avLst/>
          </a:prstGeom>
        </p:spPr>
      </p:pic>
    </p:spTree>
    <p:extLst>
      <p:ext uri="{BB962C8B-B14F-4D97-AF65-F5344CB8AC3E}">
        <p14:creationId xmlns:p14="http://schemas.microsoft.com/office/powerpoint/2010/main" val="58195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randombar(horizontal)">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wipe(down)">
                                      <p:cBhvr>
                                        <p:cTn id="31" dur="500"/>
                                        <p:tgtEl>
                                          <p:spTgt spid="205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wipe(down)">
                                      <p:cBhvr>
                                        <p:cTn id="43" dur="500"/>
                                        <p:tgtEl>
                                          <p:spTgt spid="20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p:bldP spid="18"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D69097-4B92-5691-3B51-CA92391CE250}"/>
              </a:ext>
            </a:extLst>
          </p:cNvPr>
          <p:cNvSpPr txBox="1"/>
          <p:nvPr/>
        </p:nvSpPr>
        <p:spPr>
          <a:xfrm>
            <a:off x="486922" y="768273"/>
            <a:ext cx="11922967" cy="1415772"/>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Gender insanity!  (</a:t>
            </a:r>
            <a:r>
              <a:rPr lang="en-US" sz="4000" b="1" dirty="0">
                <a:latin typeface="Times New Roman" panose="02020603050405020304" pitchFamily="18" charset="0"/>
                <a:cs typeface="Times New Roman" panose="02020603050405020304" pitchFamily="18" charset="0"/>
              </a:rPr>
              <a:t>Redefining Biology)</a:t>
            </a:r>
          </a:p>
          <a:p>
            <a:r>
              <a:rPr lang="en-US" sz="3200" b="1" dirty="0">
                <a:latin typeface="Times New Roman" panose="02020603050405020304" pitchFamily="18" charset="0"/>
                <a:cs typeface="Times New Roman" panose="02020603050405020304" pitchFamily="18" charset="0"/>
              </a:rPr>
              <a:t>    There’s 107 genders according to sexualdiversity.org</a:t>
            </a:r>
            <a:endParaRPr lang="en-US"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0A3CC88-2182-018B-7FB9-8C3B4ECFFBCE}"/>
              </a:ext>
            </a:extLst>
          </p:cNvPr>
          <p:cNvSpPr txBox="1"/>
          <p:nvPr/>
        </p:nvSpPr>
        <p:spPr>
          <a:xfrm>
            <a:off x="2880073" y="4880025"/>
            <a:ext cx="7136666"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mn-ea"/>
                <a:cs typeface="Arial" charset="0"/>
              </a:rPr>
              <a:t>Males competing as women.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dirty="0">
                <a:solidFill>
                  <a:prstClr val="black"/>
                </a:solidFill>
              </a:rPr>
              <a:t>      </a:t>
            </a:r>
            <a:r>
              <a:rPr kumimoji="0" lang="en-US" sz="3600" b="1" i="0" u="none" strike="noStrike" kern="1200" cap="none" spc="0" normalizeH="0" baseline="0" noProof="0" dirty="0">
                <a:ln>
                  <a:noFill/>
                </a:ln>
                <a:solidFill>
                  <a:prstClr val="black"/>
                </a:solidFill>
                <a:effectLst/>
                <a:uLnTx/>
                <a:uFillTx/>
                <a:latin typeface="Arial" charset="0"/>
                <a:ea typeface="+mn-ea"/>
                <a:cs typeface="Arial" charset="0"/>
              </a:rPr>
              <a:t>2020 Olympics </a:t>
            </a:r>
          </a:p>
        </p:txBody>
      </p:sp>
      <p:sp>
        <p:nvSpPr>
          <p:cNvPr id="13" name="TextBox 12">
            <a:extLst>
              <a:ext uri="{FF2B5EF4-FFF2-40B4-BE49-F238E27FC236}">
                <a16:creationId xmlns:a16="http://schemas.microsoft.com/office/drawing/2014/main" id="{B6B69EFB-56A7-1E1D-59F4-6A5D654770CD}"/>
              </a:ext>
            </a:extLst>
          </p:cNvPr>
          <p:cNvSpPr txBox="1"/>
          <p:nvPr/>
        </p:nvSpPr>
        <p:spPr>
          <a:xfrm>
            <a:off x="134516" y="152400"/>
            <a:ext cx="12057484" cy="830997"/>
          </a:xfrm>
          <a:prstGeom prst="rect">
            <a:avLst/>
          </a:prstGeom>
          <a:noFill/>
        </p:spPr>
        <p:txBody>
          <a:bodyPr wrap="square" rtlCol="0">
            <a:spAutoFit/>
          </a:bodyPr>
          <a:lstStyle/>
          <a:p>
            <a:pPr algn="ctr"/>
            <a:r>
              <a:rPr lang="en-US" sz="4800" b="1" dirty="0"/>
              <a:t>“What has Satan Wrought?” since 2013</a:t>
            </a:r>
          </a:p>
        </p:txBody>
      </p:sp>
      <p:pic>
        <p:nvPicPr>
          <p:cNvPr id="3076" name="Picture 4" descr="Transgender Women in Sports - NCAA Athletes and Their Right to Compete">
            <a:extLst>
              <a:ext uri="{FF2B5EF4-FFF2-40B4-BE49-F238E27FC236}">
                <a16:creationId xmlns:a16="http://schemas.microsoft.com/office/drawing/2014/main" id="{4DCBD3B9-C69B-1298-E75D-565539770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01" y="4267200"/>
            <a:ext cx="2845983" cy="25504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ans women athletes have unfair advantage over those born female">
            <a:extLst>
              <a:ext uri="{FF2B5EF4-FFF2-40B4-BE49-F238E27FC236}">
                <a16:creationId xmlns:a16="http://schemas.microsoft.com/office/drawing/2014/main" id="{1FA0C837-1C15-2A85-E725-7A58E51AA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3842298"/>
            <a:ext cx="2961851" cy="3015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DB996BF-6323-8499-27CF-B7B5C43CF731}"/>
              </a:ext>
            </a:extLst>
          </p:cNvPr>
          <p:cNvPicPr>
            <a:picLocks noChangeAspect="1"/>
          </p:cNvPicPr>
          <p:nvPr/>
        </p:nvPicPr>
        <p:blipFill>
          <a:blip r:embed="rId5"/>
          <a:stretch>
            <a:fillRect/>
          </a:stretch>
        </p:blipFill>
        <p:spPr>
          <a:xfrm>
            <a:off x="1676400" y="3042285"/>
            <a:ext cx="11011803" cy="1176630"/>
          </a:xfrm>
          <a:prstGeom prst="rect">
            <a:avLst/>
          </a:prstGeom>
        </p:spPr>
      </p:pic>
      <p:pic>
        <p:nvPicPr>
          <p:cNvPr id="16" name="Picture 12" descr="Gender Neutral Bathrooms — Sean's Legacy">
            <a:extLst>
              <a:ext uri="{FF2B5EF4-FFF2-40B4-BE49-F238E27FC236}">
                <a16:creationId xmlns:a16="http://schemas.microsoft.com/office/drawing/2014/main" id="{E7BBD6DB-9599-C6E1-6582-3BCD1458E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41" t="7782" r="29119" b="12662"/>
          <a:stretch/>
        </p:blipFill>
        <p:spPr bwMode="auto">
          <a:xfrm>
            <a:off x="134516" y="2120495"/>
            <a:ext cx="1660823" cy="20984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28,500+ Gender Confusion Stock Photos, Pictures &amp; Royalty ...">
            <a:extLst>
              <a:ext uri="{FF2B5EF4-FFF2-40B4-BE49-F238E27FC236}">
                <a16:creationId xmlns:a16="http://schemas.microsoft.com/office/drawing/2014/main" id="{11155C7F-1A1F-85C8-BEEF-15E3318102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055" y="2147309"/>
            <a:ext cx="2133672" cy="10710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ender Confusion and Moral Rebellion">
            <a:extLst>
              <a:ext uri="{FF2B5EF4-FFF2-40B4-BE49-F238E27FC236}">
                <a16:creationId xmlns:a16="http://schemas.microsoft.com/office/drawing/2014/main" id="{59418EFC-9ECF-2056-EBD5-C8E6744BAE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0511" y="931784"/>
            <a:ext cx="1660823" cy="225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3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p:cTn id="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wipe(down)">
                                      <p:cBhvr>
                                        <p:cTn id="31" dur="500"/>
                                        <p:tgtEl>
                                          <p:spTgt spid="307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078"/>
                                        </p:tgtEl>
                                        <p:attrNameLst>
                                          <p:attrName>style.visibility</p:attrName>
                                        </p:attrNameLst>
                                      </p:cBhvr>
                                      <p:to>
                                        <p:strVal val="visible"/>
                                      </p:to>
                                    </p:set>
                                    <p:anim calcmode="lin" valueType="num">
                                      <p:cBhvr>
                                        <p:cTn id="36" dur="500" fill="hold"/>
                                        <p:tgtEl>
                                          <p:spTgt spid="3078"/>
                                        </p:tgtEl>
                                        <p:attrNameLst>
                                          <p:attrName>ppt_w</p:attrName>
                                        </p:attrNameLst>
                                      </p:cBhvr>
                                      <p:tavLst>
                                        <p:tav tm="0">
                                          <p:val>
                                            <p:fltVal val="0"/>
                                          </p:val>
                                        </p:tav>
                                        <p:tav tm="100000">
                                          <p:val>
                                            <p:strVal val="#ppt_w"/>
                                          </p:val>
                                        </p:tav>
                                      </p:tavLst>
                                    </p:anim>
                                    <p:anim calcmode="lin" valueType="num">
                                      <p:cBhvr>
                                        <p:cTn id="37" dur="500" fill="hold"/>
                                        <p:tgtEl>
                                          <p:spTgt spid="3078"/>
                                        </p:tgtEl>
                                        <p:attrNameLst>
                                          <p:attrName>ppt_h</p:attrName>
                                        </p:attrNameLst>
                                      </p:cBhvr>
                                      <p:tavLst>
                                        <p:tav tm="0">
                                          <p:val>
                                            <p:fltVal val="0"/>
                                          </p:val>
                                        </p:tav>
                                        <p:tav tm="100000">
                                          <p:val>
                                            <p:strVal val="#ppt_h"/>
                                          </p:val>
                                        </p:tav>
                                      </p:tavLst>
                                    </p:anim>
                                    <p:animEffect transition="in" filter="fade">
                                      <p:cBhvr>
                                        <p:cTn id="3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9AD20-6415-51D5-A62E-1701E0AA9EFE}"/>
              </a:ext>
            </a:extLst>
          </p:cNvPr>
          <p:cNvSpPr txBox="1"/>
          <p:nvPr/>
        </p:nvSpPr>
        <p:spPr>
          <a:xfrm>
            <a:off x="195651" y="381000"/>
            <a:ext cx="11800697" cy="1200329"/>
          </a:xfrm>
          <a:prstGeom prst="rect">
            <a:avLst/>
          </a:prstGeom>
          <a:noFill/>
        </p:spPr>
        <p:txBody>
          <a:bodyPr wrap="square" rtlCol="0">
            <a:spAutoFit/>
          </a:bodyPr>
          <a:lstStyle/>
          <a:p>
            <a:pPr algn="ctr"/>
            <a:r>
              <a:rPr lang="en-US" sz="3600" b="1" dirty="0"/>
              <a:t>Ketanji Brown Jackson is the first black woman to be nominated to the Supreme Court.</a:t>
            </a:r>
          </a:p>
        </p:txBody>
      </p:sp>
      <p:pic>
        <p:nvPicPr>
          <p:cNvPr id="1026" name="Picture 2" descr="Supreme Court nominee Ketanji Brown Jackson">
            <a:extLst>
              <a:ext uri="{FF2B5EF4-FFF2-40B4-BE49-F238E27FC236}">
                <a16:creationId xmlns:a16="http://schemas.microsoft.com/office/drawing/2014/main" id="{70C10B82-768D-3083-679B-3AB87DF48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94" y="2872759"/>
            <a:ext cx="5281806" cy="3985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1424FA-B46C-AA4D-74A0-B6290F8314A5}"/>
              </a:ext>
            </a:extLst>
          </p:cNvPr>
          <p:cNvSpPr txBox="1"/>
          <p:nvPr/>
        </p:nvSpPr>
        <p:spPr>
          <a:xfrm>
            <a:off x="128394" y="1699688"/>
            <a:ext cx="11790889" cy="1754326"/>
          </a:xfrm>
          <a:prstGeom prst="rect">
            <a:avLst/>
          </a:prstGeom>
          <a:noFill/>
        </p:spPr>
        <p:txBody>
          <a:bodyPr wrap="square">
            <a:spAutoFit/>
          </a:bodyPr>
          <a:lstStyle/>
          <a:p>
            <a:pPr algn="ctr"/>
            <a:r>
              <a:rPr lang="en-US" sz="3600" b="1" dirty="0"/>
              <a:t>When asked if she </a:t>
            </a:r>
            <a:r>
              <a:rPr lang="en-US" sz="3600" b="1" i="1" dirty="0">
                <a:solidFill>
                  <a:srgbClr val="0000FF"/>
                </a:solidFill>
              </a:rPr>
              <a:t>“could provide a definition for the word ’woman.’”  </a:t>
            </a:r>
            <a:r>
              <a:rPr lang="en-US" sz="3600" b="1" dirty="0">
                <a:solidFill>
                  <a:srgbClr val="000000"/>
                </a:solidFill>
              </a:rPr>
              <a:t>Eventually Responded by saying:</a:t>
            </a:r>
          </a:p>
          <a:p>
            <a:endParaRPr lang="en-US" sz="3600" dirty="0"/>
          </a:p>
        </p:txBody>
      </p:sp>
      <p:sp>
        <p:nvSpPr>
          <p:cNvPr id="7" name="TextBox 6">
            <a:extLst>
              <a:ext uri="{FF2B5EF4-FFF2-40B4-BE49-F238E27FC236}">
                <a16:creationId xmlns:a16="http://schemas.microsoft.com/office/drawing/2014/main" id="{5F8ADCD4-9037-C5F4-5494-F7F77A8541CB}"/>
              </a:ext>
            </a:extLst>
          </p:cNvPr>
          <p:cNvSpPr txBox="1"/>
          <p:nvPr/>
        </p:nvSpPr>
        <p:spPr>
          <a:xfrm>
            <a:off x="5257800" y="3429000"/>
            <a:ext cx="6934200"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FF"/>
                </a:solidFill>
                <a:effectLst/>
                <a:uLnTx/>
                <a:uFillTx/>
                <a:latin typeface="Arial" charset="0"/>
                <a:ea typeface="+mn-ea"/>
                <a:cs typeface="Arial" charset="0"/>
              </a:rPr>
              <a:t>“No, I can’t,”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FF"/>
                </a:solidFill>
                <a:effectLst/>
                <a:uLnTx/>
                <a:uFillTx/>
                <a:latin typeface="Arial" charset="0"/>
                <a:ea typeface="+mn-ea"/>
                <a:cs typeface="Arial" charset="0"/>
              </a:rPr>
              <a:t>“Not in this context.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FF"/>
                </a:solidFill>
                <a:effectLst/>
                <a:uLnTx/>
                <a:uFillTx/>
                <a:latin typeface="Arial" charset="0"/>
                <a:ea typeface="+mn-ea"/>
                <a:cs typeface="Arial" charset="0"/>
              </a:rPr>
              <a:t>I’m not a biologist.”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dirty="0">
                <a:solidFill>
                  <a:prstClr val="black"/>
                </a:solidFill>
              </a:rPr>
              <a:t>              March 22</a:t>
            </a:r>
            <a:endParaRPr kumimoji="0" lang="en-US" sz="40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815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B69EFB-56A7-1E1D-59F4-6A5D654770CD}"/>
              </a:ext>
            </a:extLst>
          </p:cNvPr>
          <p:cNvSpPr txBox="1"/>
          <p:nvPr/>
        </p:nvSpPr>
        <p:spPr>
          <a:xfrm>
            <a:off x="134516" y="152400"/>
            <a:ext cx="12057484" cy="830997"/>
          </a:xfrm>
          <a:prstGeom prst="rect">
            <a:avLst/>
          </a:prstGeom>
          <a:noFill/>
        </p:spPr>
        <p:txBody>
          <a:bodyPr wrap="square" rtlCol="0">
            <a:spAutoFit/>
          </a:bodyPr>
          <a:lstStyle/>
          <a:p>
            <a:pPr algn="ctr"/>
            <a:r>
              <a:rPr lang="en-US" sz="4800" b="1" dirty="0"/>
              <a:t>“What has Satan Wrought?” since 2013</a:t>
            </a:r>
          </a:p>
        </p:txBody>
      </p:sp>
      <p:sp>
        <p:nvSpPr>
          <p:cNvPr id="2" name="TextBox 1">
            <a:extLst>
              <a:ext uri="{FF2B5EF4-FFF2-40B4-BE49-F238E27FC236}">
                <a16:creationId xmlns:a16="http://schemas.microsoft.com/office/drawing/2014/main" id="{F219AD20-6415-51D5-A62E-1701E0AA9EFE}"/>
              </a:ext>
            </a:extLst>
          </p:cNvPr>
          <p:cNvSpPr txBox="1"/>
          <p:nvPr/>
        </p:nvSpPr>
        <p:spPr>
          <a:xfrm>
            <a:off x="262909" y="996977"/>
            <a:ext cx="11800697" cy="1323439"/>
          </a:xfrm>
          <a:prstGeom prst="rect">
            <a:avLst/>
          </a:prstGeom>
          <a:noFill/>
        </p:spPr>
        <p:txBody>
          <a:bodyPr wrap="square" rtlCol="0">
            <a:spAutoFit/>
          </a:bodyPr>
          <a:lstStyle/>
          <a:p>
            <a:pPr algn="ctr"/>
            <a:r>
              <a:rPr lang="en-US" sz="4000" b="1" dirty="0"/>
              <a:t>Kim </a:t>
            </a:r>
            <a:r>
              <a:rPr lang="en-US" sz="4000" b="1" dirty="0" err="1"/>
              <a:t>Petras</a:t>
            </a:r>
            <a:r>
              <a:rPr lang="en-US" sz="4000" b="1" dirty="0"/>
              <a:t> (biological male) on cover of Sports Illustrated Swimsuit issue (May 15, 2023)</a:t>
            </a:r>
          </a:p>
        </p:txBody>
      </p:sp>
      <p:sp>
        <p:nvSpPr>
          <p:cNvPr id="6" name="TextBox 5">
            <a:extLst>
              <a:ext uri="{FF2B5EF4-FFF2-40B4-BE49-F238E27FC236}">
                <a16:creationId xmlns:a16="http://schemas.microsoft.com/office/drawing/2014/main" id="{D8B6D53A-C650-060B-ACAD-1560ACE85B1B}"/>
              </a:ext>
            </a:extLst>
          </p:cNvPr>
          <p:cNvSpPr txBox="1"/>
          <p:nvPr/>
        </p:nvSpPr>
        <p:spPr>
          <a:xfrm>
            <a:off x="134516" y="2819400"/>
            <a:ext cx="7942684" cy="2862322"/>
          </a:xfrm>
          <a:prstGeom prst="rect">
            <a:avLst/>
          </a:prstGeom>
          <a:noFill/>
        </p:spPr>
        <p:txBody>
          <a:bodyPr wrap="square">
            <a:spAutoFit/>
          </a:bodyPr>
          <a:lstStyle/>
          <a:p>
            <a:pPr algn="ctr"/>
            <a:r>
              <a:rPr lang="en-US" sz="3600" b="1" i="0" dirty="0">
                <a:effectLst/>
                <a:latin typeface="nunito-sans"/>
              </a:rPr>
              <a:t>Earlier this year, Kim made history as the first transgender woman to win a Grammy Award for best pop duo/group performance, for her track “Unholy” with Sam Smith. </a:t>
            </a:r>
            <a:endParaRPr lang="en-US" sz="3600" b="1" dirty="0"/>
          </a:p>
        </p:txBody>
      </p:sp>
      <p:pic>
        <p:nvPicPr>
          <p:cNvPr id="4098" name="Picture 2" descr="SW051823_KimCV2">
            <a:extLst>
              <a:ext uri="{FF2B5EF4-FFF2-40B4-BE49-F238E27FC236}">
                <a16:creationId xmlns:a16="http://schemas.microsoft.com/office/drawing/2014/main" id="{0BC88C89-557B-272C-EC8A-38CDAFD68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597"/>
          <a:stretch/>
        </p:blipFill>
        <p:spPr bwMode="auto">
          <a:xfrm>
            <a:off x="8114923" y="2345560"/>
            <a:ext cx="3867362" cy="436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7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B69EFB-56A7-1E1D-59F4-6A5D654770CD}"/>
              </a:ext>
            </a:extLst>
          </p:cNvPr>
          <p:cNvSpPr txBox="1"/>
          <p:nvPr/>
        </p:nvSpPr>
        <p:spPr>
          <a:xfrm>
            <a:off x="134516" y="152400"/>
            <a:ext cx="12057484" cy="830997"/>
          </a:xfrm>
          <a:prstGeom prst="rect">
            <a:avLst/>
          </a:prstGeom>
          <a:noFill/>
        </p:spPr>
        <p:txBody>
          <a:bodyPr wrap="square" rtlCol="0">
            <a:spAutoFit/>
          </a:bodyPr>
          <a:lstStyle/>
          <a:p>
            <a:pPr algn="ctr"/>
            <a:r>
              <a:rPr lang="en-US" sz="4800" b="1" dirty="0"/>
              <a:t>“What has Satan Wrought?” since 2013</a:t>
            </a:r>
          </a:p>
        </p:txBody>
      </p:sp>
      <p:sp>
        <p:nvSpPr>
          <p:cNvPr id="2" name="TextBox 1">
            <a:extLst>
              <a:ext uri="{FF2B5EF4-FFF2-40B4-BE49-F238E27FC236}">
                <a16:creationId xmlns:a16="http://schemas.microsoft.com/office/drawing/2014/main" id="{F219AD20-6415-51D5-A62E-1701E0AA9EFE}"/>
              </a:ext>
            </a:extLst>
          </p:cNvPr>
          <p:cNvSpPr txBox="1"/>
          <p:nvPr/>
        </p:nvSpPr>
        <p:spPr>
          <a:xfrm>
            <a:off x="1" y="996977"/>
            <a:ext cx="12063606" cy="5324535"/>
          </a:xfrm>
          <a:prstGeom prst="rect">
            <a:avLst/>
          </a:prstGeom>
          <a:noFill/>
        </p:spPr>
        <p:txBody>
          <a:bodyPr wrap="square" rtlCol="0">
            <a:spAutoFit/>
          </a:bodyPr>
          <a:lstStyle/>
          <a:p>
            <a:pPr algn="ctr"/>
            <a:r>
              <a:rPr lang="en-US" sz="4400" b="1" dirty="0"/>
              <a:t>Increasing Abuse of Government Power</a:t>
            </a:r>
          </a:p>
          <a:p>
            <a:pPr marL="571500" indent="-571500" algn="ctr">
              <a:buFont typeface="Wingdings" panose="05000000000000000000" pitchFamily="2" charset="2"/>
              <a:buChar char="Ø"/>
            </a:pPr>
            <a:r>
              <a:rPr lang="en-US" sz="4000" b="1" dirty="0"/>
              <a:t>Closing Churches in the name of Heath Safety</a:t>
            </a:r>
          </a:p>
          <a:p>
            <a:pPr algn="ctr"/>
            <a:r>
              <a:rPr lang="en-US" sz="3600" b="1" i="1" dirty="0">
                <a:latin typeface="Times New Roman" panose="02020603050405020304" pitchFamily="18" charset="0"/>
                <a:cs typeface="Times New Roman" panose="02020603050405020304" pitchFamily="18" charset="0"/>
              </a:rPr>
              <a:t>While leaving massage parlors, bars and casinos open</a:t>
            </a:r>
          </a:p>
          <a:p>
            <a:pPr marL="571500" indent="-571500">
              <a:buFont typeface="Wingdings" panose="05000000000000000000" pitchFamily="2" charset="2"/>
              <a:buChar char="Ø"/>
            </a:pPr>
            <a:r>
              <a:rPr lang="en-US" sz="4400" b="1" dirty="0">
                <a:latin typeface="Times New Roman" panose="02020603050405020304" pitchFamily="18" charset="0"/>
                <a:cs typeface="Times New Roman" panose="02020603050405020304" pitchFamily="18" charset="0"/>
              </a:rPr>
              <a:t>ESG insanity</a:t>
            </a:r>
          </a:p>
          <a:p>
            <a:pPr marL="571500" indent="-571500">
              <a:buFont typeface="Wingdings" panose="05000000000000000000" pitchFamily="2" charset="2"/>
              <a:buChar char="Ø"/>
            </a:pPr>
            <a:r>
              <a:rPr lang="en-US" sz="4400" b="1" dirty="0">
                <a:latin typeface="Times New Roman" panose="02020603050405020304" pitchFamily="18" charset="0"/>
                <a:cs typeface="Times New Roman" panose="02020603050405020304" pitchFamily="18" charset="0"/>
              </a:rPr>
              <a:t>Political hypocrisy and Corruption</a:t>
            </a:r>
          </a:p>
          <a:p>
            <a:pPr marL="571500" indent="-571500">
              <a:buFont typeface="Wingdings" panose="05000000000000000000" pitchFamily="2" charset="2"/>
              <a:buChar char="Ø"/>
            </a:pPr>
            <a:r>
              <a:rPr lang="en-US" sz="4400" b="1" dirty="0">
                <a:latin typeface="Times New Roman" panose="02020603050405020304" pitchFamily="18" charset="0"/>
                <a:cs typeface="Times New Roman" panose="02020603050405020304" pitchFamily="18" charset="0"/>
              </a:rPr>
              <a:t>Weaponizing Government agencies </a:t>
            </a:r>
          </a:p>
          <a:p>
            <a:r>
              <a:rPr lang="en-US" sz="4400" b="1" dirty="0">
                <a:latin typeface="Times New Roman" panose="02020603050405020304" pitchFamily="18" charset="0"/>
                <a:cs typeface="Times New Roman" panose="02020603050405020304" pitchFamily="18" charset="0"/>
              </a:rPr>
              <a:t>      (FBI, Justice Dept., IRS, Homeland Security)</a:t>
            </a:r>
          </a:p>
          <a:p>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1615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barn(inVertical)">
                                      <p:cBhvr>
                                        <p:cTn id="14" dur="500"/>
                                        <p:tgtEl>
                                          <p:spTgt spid="2">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1000"/>
                                        <p:tgtEl>
                                          <p:spTgt spid="2">
                                            <p:txEl>
                                              <p:pRg st="6" end="6"/>
                                            </p:txEl>
                                          </p:spTgt>
                                        </p:tgtEl>
                                      </p:cBhvr>
                                    </p:animEffect>
                                    <p:anim calcmode="lin" valueType="num">
                                      <p:cBhvr>
                                        <p:cTn id="2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1000"/>
                                        <p:tgtEl>
                                          <p:spTgt spid="2">
                                            <p:txEl>
                                              <p:pRg st="7" end="7"/>
                                            </p:txEl>
                                          </p:spTgt>
                                        </p:tgtEl>
                                      </p:cBhvr>
                                    </p:animEffect>
                                    <p:anim calcmode="lin" valueType="num">
                                      <p:cBhvr>
                                        <p:cTn id="3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5314" y="-14335"/>
            <a:ext cx="12322628" cy="4830763"/>
          </a:xfrm>
        </p:spPr>
        <p:txBody>
          <a:bodyPr/>
          <a:lstStyle/>
          <a:p>
            <a:pPr marL="0" indent="0" algn="ctr">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battles are setting the stage for the final war!</a:t>
            </a:r>
          </a:p>
          <a:p>
            <a:pPr marL="0" indent="0" algn="ctr">
              <a:spcBef>
                <a:spcPts val="0"/>
              </a:spcBef>
              <a:buNone/>
            </a:pPr>
            <a:r>
              <a:rPr lang="en-US" sz="3600" b="1" dirty="0">
                <a:latin typeface="Times New Roman" panose="02020603050405020304" pitchFamily="18" charset="0"/>
                <a:cs typeface="Times New Roman" panose="02020603050405020304" pitchFamily="18" charset="0"/>
              </a:rPr>
              <a:t>Rev. 12:7-10: </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was war in heaven…</a:t>
            </a:r>
          </a:p>
          <a:p>
            <a:pPr marL="0" indent="0" algn="ctr">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the great dragon was cast out, that old serpent, called the Devil, and Satan, which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deceiveth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whole world: he was cast out into the earth,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his angels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(messengers)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were cast out with him. </a:t>
            </a:r>
          </a:p>
          <a:p>
            <a:pPr marL="0" indent="0" algn="ctr">
              <a:spcBef>
                <a:spcPts val="0"/>
              </a:spcBef>
              <a:buNone/>
            </a:pP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(He’s not working alone! 2 Cor 12; 2 Tim 3,4)</a:t>
            </a:r>
          </a:p>
          <a:p>
            <a:pPr marL="0" indent="0" algn="ctr">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…Now is come salvation, and strength, and the kingdom of our God, and the power of his Christ:</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the accuser of our brethren is cast down,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accused them before our God day and night.” </a:t>
            </a:r>
          </a:p>
          <a:p>
            <a:pPr marL="0" indent="0" algn="ctr">
              <a:spcBef>
                <a:spcPts val="0"/>
              </a:spcBef>
              <a:buNone/>
            </a:pPr>
            <a:endParaRPr lang="en-US" sz="3600" b="1" i="1" dirty="0">
              <a:solidFill>
                <a:srgbClr val="0000FF"/>
              </a:solidFill>
            </a:endParaRPr>
          </a:p>
        </p:txBody>
      </p:sp>
    </p:spTree>
    <p:extLst>
      <p:ext uri="{BB962C8B-B14F-4D97-AF65-F5344CB8AC3E}">
        <p14:creationId xmlns:p14="http://schemas.microsoft.com/office/powerpoint/2010/main" val="34898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 calcmode="lin" valueType="num">
                                      <p:cBhvr>
                                        <p:cTn id="7" dur="500" fill="hold"/>
                                        <p:tgtEl>
                                          <p:spTgt spid="512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12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123">
                                            <p:txEl>
                                              <p:pRg st="4" end="4"/>
                                            </p:txEl>
                                          </p:spTgt>
                                        </p:tgtEl>
                                        <p:attrNameLst>
                                          <p:attrName>style.visibility</p:attrName>
                                        </p:attrNameLst>
                                      </p:cBhvr>
                                      <p:to>
                                        <p:strVal val="visible"/>
                                      </p:to>
                                    </p:set>
                                    <p:anim calcmode="lin" valueType="num">
                                      <p:cBhvr>
                                        <p:cTn id="14" dur="10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5123">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5123">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51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3">
                                            <p:txEl>
                                              <p:pRg st="5" end="5"/>
                                            </p:txEl>
                                          </p:spTgt>
                                        </p:tgtEl>
                                        <p:attrNameLst>
                                          <p:attrName>style.visibility</p:attrName>
                                        </p:attrNameLst>
                                      </p:cBhvr>
                                      <p:to>
                                        <p:strVal val="visible"/>
                                      </p:to>
                                    </p:set>
                                    <p:animEffect transition="in" filter="wipe(down)">
                                      <p:cBhvr>
                                        <p:cTn id="22" dur="500"/>
                                        <p:tgtEl>
                                          <p:spTgt spid="512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animEffect transition="in" filter="fade">
                                      <p:cBhvr>
                                        <p:cTn id="27" dur="1000"/>
                                        <p:tgtEl>
                                          <p:spTgt spid="5123">
                                            <p:txEl>
                                              <p:pRg st="6" end="6"/>
                                            </p:txEl>
                                          </p:spTgt>
                                        </p:tgtEl>
                                      </p:cBhvr>
                                    </p:animEffect>
                                    <p:anim calcmode="lin" valueType="num">
                                      <p:cBhvr>
                                        <p:cTn id="28" dur="1000" fill="hold"/>
                                        <p:tgtEl>
                                          <p:spTgt spid="512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12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23">
                                            <p:txEl>
                                              <p:pRg st="7" end="7"/>
                                            </p:txEl>
                                          </p:spTgt>
                                        </p:tgtEl>
                                        <p:attrNameLst>
                                          <p:attrName>style.visibility</p:attrName>
                                        </p:attrNameLst>
                                      </p:cBhvr>
                                      <p:to>
                                        <p:strVal val="visible"/>
                                      </p:to>
                                    </p:set>
                                    <p:animEffect transition="in" filter="fade">
                                      <p:cBhvr>
                                        <p:cTn id="32" dur="1000"/>
                                        <p:tgtEl>
                                          <p:spTgt spid="5123">
                                            <p:txEl>
                                              <p:pRg st="7" end="7"/>
                                            </p:txEl>
                                          </p:spTgt>
                                        </p:tgtEl>
                                      </p:cBhvr>
                                    </p:animEffect>
                                    <p:anim calcmode="lin" valueType="num">
                                      <p:cBhvr>
                                        <p:cTn id="33" dur="1000" fill="hold"/>
                                        <p:tgtEl>
                                          <p:spTgt spid="512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512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6200" y="24143"/>
            <a:ext cx="12322628" cy="4830763"/>
          </a:xfrm>
        </p:spPr>
        <p:txBody>
          <a:bodyPr/>
          <a:lstStyle/>
          <a:p>
            <a:pPr marL="0" lvl="0" indent="0" algn="ctr">
              <a:spcBef>
                <a:spcPts val="0"/>
              </a:spcBef>
              <a:buNone/>
            </a:pPr>
            <a:r>
              <a:rPr lang="en-US" sz="4000" b="1" dirty="0">
                <a:latin typeface="Times New Roman" panose="02020603050405020304" pitchFamily="18" charset="0"/>
                <a:cs typeface="Times New Roman" panose="02020603050405020304" pitchFamily="18" charset="0"/>
              </a:rPr>
              <a:t>11</a:t>
            </a:r>
            <a:r>
              <a:rPr lang="en-US" sz="4000" b="1" i="1" dirty="0">
                <a:latin typeface="Times New Roman" panose="02020603050405020304" pitchFamily="18" charset="0"/>
                <a:cs typeface="Times New Roman" panose="02020603050405020304" pitchFamily="18" charset="0"/>
              </a:rPr>
              <a:t> </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they overcame him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the blood of the Lamb</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lv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the word of their testimony</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lv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loved not their lives unto the death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lgn="ctr">
              <a:spcBef>
                <a:spcPts val="0"/>
              </a:spcBef>
              <a:buNone/>
            </a:pP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Therefore rejoice</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ye heavens, and ye that dwell in them.</a:t>
            </a:r>
          </a:p>
          <a:p>
            <a:pPr marL="0" indent="0" algn="ctr">
              <a:spcBef>
                <a:spcPts val="0"/>
              </a:spcBef>
              <a:buNone/>
            </a:pP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Woe to the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inhabiters</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the earth and of the sea!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devil is come down unto you, having great wrath,</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because he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knoweth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that he hath but a short time…</a:t>
            </a:r>
          </a:p>
          <a:p>
            <a:pPr marL="0" indent="0" algn="ctr">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the dragon was wroth …and went to make war with the remnant of her seed,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keep the commandments of God,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have the testimony of Jesus Christ.” </a:t>
            </a:r>
          </a:p>
          <a:p>
            <a:pPr marL="0" indent="0" algn="ctr">
              <a:spcBef>
                <a:spcPts val="0"/>
              </a:spcBef>
              <a:buNone/>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lvl="0" indent="0" algn="ctr">
              <a:spcBef>
                <a:spcPts val="0"/>
              </a:spcBef>
              <a:buNone/>
            </a:pPr>
            <a:endParaRPr lang="en-US" sz="3600" b="1" i="1" dirty="0">
              <a:solidFill>
                <a:srgbClr val="0000FF"/>
              </a:solidFill>
            </a:endParaRPr>
          </a:p>
        </p:txBody>
      </p:sp>
    </p:spTree>
    <p:extLst>
      <p:ext uri="{BB962C8B-B14F-4D97-AF65-F5344CB8AC3E}">
        <p14:creationId xmlns:p14="http://schemas.microsoft.com/office/powerpoint/2010/main" val="173392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 calcmode="lin" valueType="num">
                                      <p:cBhvr>
                                        <p:cTn id="7" dur="500" fill="hold"/>
                                        <p:tgtEl>
                                          <p:spTgt spid="512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512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23">
                                            <p:txEl>
                                              <p:pRg st="4" end="4"/>
                                            </p:txEl>
                                          </p:spTgt>
                                        </p:tgtEl>
                                        <p:attrNameLst>
                                          <p:attrName>style.visibility</p:attrName>
                                        </p:attrNameLst>
                                      </p:cBhvr>
                                      <p:to>
                                        <p:strVal val="visible"/>
                                      </p:to>
                                    </p:set>
                                    <p:animEffect transition="in" filter="barn(inVertical)">
                                      <p:cBhvr>
                                        <p:cTn id="14" dur="500"/>
                                        <p:tgtEl>
                                          <p:spTgt spid="5123">
                                            <p:txEl>
                                              <p:pRg st="4" end="4"/>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123">
                                            <p:txEl>
                                              <p:pRg st="5" end="5"/>
                                            </p:txEl>
                                          </p:spTgt>
                                        </p:tgtEl>
                                        <p:attrNameLst>
                                          <p:attrName>style.visibility</p:attrName>
                                        </p:attrNameLst>
                                      </p:cBhvr>
                                      <p:to>
                                        <p:strVal val="visible"/>
                                      </p:to>
                                    </p:set>
                                    <p:animEffect transition="in" filter="barn(inVertical)">
                                      <p:cBhvr>
                                        <p:cTn id="17" dur="500"/>
                                        <p:tgtEl>
                                          <p:spTgt spid="512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123">
                                            <p:txEl>
                                              <p:pRg st="6" end="6"/>
                                            </p:txEl>
                                          </p:spTgt>
                                        </p:tgtEl>
                                        <p:attrNameLst>
                                          <p:attrName>style.visibility</p:attrName>
                                        </p:attrNameLst>
                                      </p:cBhvr>
                                      <p:to>
                                        <p:strVal val="visible"/>
                                      </p:to>
                                    </p:set>
                                    <p:anim calcmode="lin" valueType="num">
                                      <p:cBhvr>
                                        <p:cTn id="22" dur="1000" fill="hold"/>
                                        <p:tgtEl>
                                          <p:spTgt spid="5123">
                                            <p:txEl>
                                              <p:pRg st="6" end="6"/>
                                            </p:txEl>
                                          </p:spTgt>
                                        </p:tgtEl>
                                        <p:attrNameLst>
                                          <p:attrName>ppt_w</p:attrName>
                                        </p:attrNameLst>
                                      </p:cBhvr>
                                      <p:tavLst>
                                        <p:tav tm="0">
                                          <p:val>
                                            <p:fltVal val="0"/>
                                          </p:val>
                                        </p:tav>
                                        <p:tav tm="100000">
                                          <p:val>
                                            <p:strVal val="#ppt_w"/>
                                          </p:val>
                                        </p:tav>
                                      </p:tavLst>
                                    </p:anim>
                                    <p:anim calcmode="lin" valueType="num">
                                      <p:cBhvr>
                                        <p:cTn id="23" dur="1000" fill="hold"/>
                                        <p:tgtEl>
                                          <p:spTgt spid="5123">
                                            <p:txEl>
                                              <p:pRg st="6" end="6"/>
                                            </p:txEl>
                                          </p:spTgt>
                                        </p:tgtEl>
                                        <p:attrNameLst>
                                          <p:attrName>ppt_h</p:attrName>
                                        </p:attrNameLst>
                                      </p:cBhvr>
                                      <p:tavLst>
                                        <p:tav tm="0">
                                          <p:val>
                                            <p:fltVal val="0"/>
                                          </p:val>
                                        </p:tav>
                                        <p:tav tm="100000">
                                          <p:val>
                                            <p:strVal val="#ppt_h"/>
                                          </p:val>
                                        </p:tav>
                                      </p:tavLst>
                                    </p:anim>
                                    <p:anim calcmode="lin" valueType="num">
                                      <p:cBhvr>
                                        <p:cTn id="24" dur="1000" fill="hold"/>
                                        <p:tgtEl>
                                          <p:spTgt spid="5123">
                                            <p:txEl>
                                              <p:pRg st="6" end="6"/>
                                            </p:txEl>
                                          </p:spTgt>
                                        </p:tgtEl>
                                        <p:attrNameLst>
                                          <p:attrName>style.rotation</p:attrName>
                                        </p:attrNameLst>
                                      </p:cBhvr>
                                      <p:tavLst>
                                        <p:tav tm="0">
                                          <p:val>
                                            <p:fltVal val="90"/>
                                          </p:val>
                                        </p:tav>
                                        <p:tav tm="100000">
                                          <p:val>
                                            <p:fltVal val="0"/>
                                          </p:val>
                                        </p:tav>
                                      </p:tavLst>
                                    </p:anim>
                                    <p:animEffect transition="in" filter="fade">
                                      <p:cBhvr>
                                        <p:cTn id="25" dur="1000"/>
                                        <p:tgtEl>
                                          <p:spTgt spid="512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123">
                                            <p:txEl>
                                              <p:pRg st="7" end="7"/>
                                            </p:txEl>
                                          </p:spTgt>
                                        </p:tgtEl>
                                        <p:attrNameLst>
                                          <p:attrName>style.visibility</p:attrName>
                                        </p:attrNameLst>
                                      </p:cBhvr>
                                      <p:to>
                                        <p:strVal val="visible"/>
                                      </p:to>
                                    </p:set>
                                    <p:animEffect transition="in" filter="wipe(down)">
                                      <p:cBhvr>
                                        <p:cTn id="30" dur="500"/>
                                        <p:tgtEl>
                                          <p:spTgt spid="512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fade">
                                      <p:cBhvr>
                                        <p:cTn id="35" dur="1000"/>
                                        <p:tgtEl>
                                          <p:spTgt spid="5123">
                                            <p:txEl>
                                              <p:pRg st="8" end="8"/>
                                            </p:txEl>
                                          </p:spTgt>
                                        </p:tgtEl>
                                      </p:cBhvr>
                                    </p:animEffect>
                                    <p:anim calcmode="lin" valueType="num">
                                      <p:cBhvr>
                                        <p:cTn id="36" dur="1000" fill="hold"/>
                                        <p:tgtEl>
                                          <p:spTgt spid="512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123">
                                            <p:txEl>
                                              <p:pRg st="8" end="8"/>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123">
                                            <p:txEl>
                                              <p:pRg st="9" end="9"/>
                                            </p:txEl>
                                          </p:spTgt>
                                        </p:tgtEl>
                                        <p:attrNameLst>
                                          <p:attrName>style.visibility</p:attrName>
                                        </p:attrNameLst>
                                      </p:cBhvr>
                                      <p:to>
                                        <p:strVal val="visible"/>
                                      </p:to>
                                    </p:set>
                                    <p:animEffect transition="in" filter="fade">
                                      <p:cBhvr>
                                        <p:cTn id="40" dur="1000"/>
                                        <p:tgtEl>
                                          <p:spTgt spid="5123">
                                            <p:txEl>
                                              <p:pRg st="9" end="9"/>
                                            </p:txEl>
                                          </p:spTgt>
                                        </p:tgtEl>
                                      </p:cBhvr>
                                    </p:animEffect>
                                    <p:anim calcmode="lin" valueType="num">
                                      <p:cBhvr>
                                        <p:cTn id="41" dur="1000" fill="hold"/>
                                        <p:tgtEl>
                                          <p:spTgt spid="512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123">
                                            <p:txEl>
                                              <p:pRg st="9" end="9"/>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123">
                                            <p:txEl>
                                              <p:pRg st="10" end="10"/>
                                            </p:txEl>
                                          </p:spTgt>
                                        </p:tgtEl>
                                        <p:attrNameLst>
                                          <p:attrName>style.visibility</p:attrName>
                                        </p:attrNameLst>
                                      </p:cBhvr>
                                      <p:to>
                                        <p:strVal val="visible"/>
                                      </p:to>
                                    </p:set>
                                    <p:animEffect transition="in" filter="fade">
                                      <p:cBhvr>
                                        <p:cTn id="45" dur="1000"/>
                                        <p:tgtEl>
                                          <p:spTgt spid="5123">
                                            <p:txEl>
                                              <p:pRg st="10" end="10"/>
                                            </p:txEl>
                                          </p:spTgt>
                                        </p:tgtEl>
                                      </p:cBhvr>
                                    </p:animEffect>
                                    <p:anim calcmode="lin" valueType="num">
                                      <p:cBhvr>
                                        <p:cTn id="46" dur="1000" fill="hold"/>
                                        <p:tgtEl>
                                          <p:spTgt spid="512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512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5314" y="0"/>
            <a:ext cx="12322628" cy="4830763"/>
          </a:xfrm>
        </p:spPr>
        <p:txBody>
          <a:bodyPr/>
          <a:lstStyle/>
          <a:p>
            <a:pPr marL="0" indent="0" algn="ctr">
              <a:spcBef>
                <a:spcPts val="0"/>
              </a:spcBef>
              <a:buNone/>
            </a:pP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war is now being fought on Earth! (Eph 6)</a:t>
            </a:r>
          </a:p>
          <a:p>
            <a:pPr marL="0" indent="0" algn="ctr">
              <a:spcBef>
                <a:spcPts val="0"/>
              </a:spcBef>
              <a:buNone/>
            </a:pPr>
            <a:r>
              <a:rPr lang="en-US" sz="4000" b="1" dirty="0">
                <a:latin typeface="Times New Roman" panose="02020603050405020304" pitchFamily="18" charset="0"/>
                <a:cs typeface="Times New Roman" panose="02020603050405020304" pitchFamily="18" charset="0"/>
              </a:rPr>
              <a:t>The Dragon (Devil) of Rev 12 will give his power to the “Beast” introduced in Rev. 13, who controls the world through fear and finance!  (Rev. 13:16-17)</a:t>
            </a:r>
          </a:p>
          <a:p>
            <a:pPr marL="0" lvl="0" indent="0" algn="ctr">
              <a:spcBef>
                <a:spcPts val="0"/>
              </a:spcBef>
              <a:buNone/>
            </a:pPr>
            <a:r>
              <a:rPr lang="en-US" sz="4400" b="1" i="1" dirty="0">
                <a:solidFill>
                  <a:srgbClr val="0000FF"/>
                </a:solidFill>
              </a:rPr>
              <a:t>I find it interesting that President Biden signed Executive order 14067 March 22 ordering all US Govt. agencies to find a way to fast track the transition to digital dollars.</a:t>
            </a:r>
          </a:p>
          <a:p>
            <a:pPr marL="0" lvl="0" indent="0" algn="ctr">
              <a:spcBef>
                <a:spcPts val="0"/>
              </a:spcBef>
              <a:buNone/>
            </a:pPr>
            <a:r>
              <a:rPr lang="en-US" sz="4400" b="1" dirty="0">
                <a:latin typeface="Times New Roman" panose="02020603050405020304" pitchFamily="18" charset="0"/>
                <a:cs typeface="Times New Roman" panose="02020603050405020304" pitchFamily="18" charset="0"/>
              </a:rPr>
              <a:t>Digital Currencies have the ability to make the control prophesied in Rev. 13:16,17 a reality.</a:t>
            </a:r>
          </a:p>
        </p:txBody>
      </p:sp>
    </p:spTree>
    <p:extLst>
      <p:ext uri="{BB962C8B-B14F-4D97-AF65-F5344CB8AC3E}">
        <p14:creationId xmlns:p14="http://schemas.microsoft.com/office/powerpoint/2010/main" val="42749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 calcmode="lin" valueType="num">
                                      <p:cBhvr>
                                        <p:cTn id="7" dur="5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12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123">
                                            <p:txEl>
                                              <p:pRg st="2" end="2"/>
                                            </p:txEl>
                                          </p:spTgt>
                                        </p:tgtEl>
                                        <p:attrNameLst>
                                          <p:attrName>style.visibility</p:attrName>
                                        </p:attrNameLst>
                                      </p:cBhvr>
                                      <p:to>
                                        <p:strVal val="visible"/>
                                      </p:to>
                                    </p:set>
                                    <p:animEffect transition="in" filter="randombar(horizontal)">
                                      <p:cBhvr>
                                        <p:cTn id="14" dur="500"/>
                                        <p:tgtEl>
                                          <p:spTgt spid="512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anim calcmode="lin" valueType="num">
                                      <p:cBhvr>
                                        <p:cTn id="19" dur="1000" fill="hold"/>
                                        <p:tgtEl>
                                          <p:spTgt spid="512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512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512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0"/>
            <a:ext cx="8229600" cy="1143000"/>
          </a:xfrm>
        </p:spPr>
        <p:txBody>
          <a:bodyPr/>
          <a:lstStyle/>
          <a:p>
            <a:r>
              <a:rPr lang="en-US" sz="6000" b="1" dirty="0"/>
              <a:t>What happened in 1953? </a:t>
            </a:r>
          </a:p>
        </p:txBody>
      </p:sp>
      <p:sp>
        <p:nvSpPr>
          <p:cNvPr id="4099" name="Content Placeholder 2"/>
          <p:cNvSpPr>
            <a:spLocks noGrp="1"/>
          </p:cNvSpPr>
          <p:nvPr>
            <p:ph idx="1"/>
          </p:nvPr>
        </p:nvSpPr>
        <p:spPr>
          <a:xfrm>
            <a:off x="76200" y="990601"/>
            <a:ext cx="12039600" cy="5135563"/>
          </a:xfrm>
        </p:spPr>
        <p:txBody>
          <a:bodyPr/>
          <a:lstStyle/>
          <a:p>
            <a:pPr>
              <a:spcBef>
                <a:spcPts val="1800"/>
              </a:spcBef>
              <a:buFont typeface="Wingdings" pitchFamily="2" charset="2"/>
              <a:buChar char="Ø"/>
            </a:pPr>
            <a:r>
              <a:rPr lang="en-US" sz="4000" b="1" dirty="0">
                <a:latin typeface="Times New Roman" panose="02020603050405020304" pitchFamily="18" charset="0"/>
                <a:cs typeface="Times New Roman" panose="02020603050405020304" pitchFamily="18" charset="0"/>
              </a:rPr>
              <a:t>Ian Fleming publishes his first James Bond novel, </a:t>
            </a:r>
          </a:p>
          <a:p>
            <a:pPr marL="0" indent="0">
              <a:spcBef>
                <a:spcPts val="0"/>
              </a:spcBef>
              <a:buNone/>
            </a:pPr>
            <a:r>
              <a:rPr lang="en-US" sz="4000" b="1" dirty="0">
                <a:latin typeface="Times New Roman" panose="02020603050405020304" pitchFamily="18" charset="0"/>
                <a:cs typeface="Times New Roman" panose="02020603050405020304" pitchFamily="18" charset="0"/>
              </a:rPr>
              <a:t>                              Casino Royale.</a:t>
            </a:r>
          </a:p>
          <a:p>
            <a:pPr>
              <a:spcBef>
                <a:spcPts val="1800"/>
              </a:spcBef>
              <a:buFont typeface="Wingdings" pitchFamily="2" charset="2"/>
              <a:buChar char="Ø"/>
            </a:pPr>
            <a:r>
              <a:rPr lang="en-US" sz="4000" b="1" dirty="0">
                <a:latin typeface="Times New Roman" panose="02020603050405020304" pitchFamily="18" charset="0"/>
                <a:cs typeface="Times New Roman" panose="02020603050405020304" pitchFamily="18" charset="0"/>
              </a:rPr>
              <a:t>Cigarette Smoking reported to cause Cancer</a:t>
            </a:r>
            <a:r>
              <a:rPr lang="en-US" sz="4400" b="1" dirty="0">
                <a:latin typeface="Times New Roman" panose="02020603050405020304" pitchFamily="18" charset="0"/>
                <a:cs typeface="Times New Roman" panose="02020603050405020304" pitchFamily="18" charset="0"/>
              </a:rPr>
              <a:t>.</a:t>
            </a:r>
          </a:p>
          <a:p>
            <a:pPr marL="0" indent="0">
              <a:spcBef>
                <a:spcPts val="1800"/>
              </a:spcBef>
              <a:buNone/>
            </a:pPr>
            <a:endParaRPr lang="en-US" sz="4000" b="1" dirty="0">
              <a:latin typeface="Times New Roman" panose="02020603050405020304" pitchFamily="18" charset="0"/>
              <a:cs typeface="Times New Roman" panose="02020603050405020304" pitchFamily="18" charset="0"/>
            </a:endParaRPr>
          </a:p>
          <a:p>
            <a:pPr lvl="0">
              <a:spcBef>
                <a:spcPts val="1800"/>
              </a:spcBef>
              <a:buFont typeface="Wingdings" pitchFamily="2" charset="2"/>
              <a:buChar char="Ø"/>
            </a:pPr>
            <a:r>
              <a:rPr lang="en-US" sz="4000" b="1" dirty="0">
                <a:solidFill>
                  <a:prstClr val="black"/>
                </a:solidFill>
                <a:latin typeface="Times New Roman" panose="02020603050405020304" pitchFamily="18" charset="0"/>
                <a:cs typeface="Times New Roman" panose="02020603050405020304" pitchFamily="18" charset="0"/>
              </a:rPr>
              <a:t>Playboy Magazine publishes 1</a:t>
            </a:r>
            <a:r>
              <a:rPr lang="en-US" sz="4000" b="1" baseline="30000" dirty="0">
                <a:solidFill>
                  <a:prstClr val="black"/>
                </a:solidFill>
                <a:latin typeface="Times New Roman" panose="02020603050405020304" pitchFamily="18" charset="0"/>
                <a:cs typeface="Times New Roman" panose="02020603050405020304" pitchFamily="18" charset="0"/>
              </a:rPr>
              <a:t>st</a:t>
            </a:r>
            <a:r>
              <a:rPr lang="en-US" sz="4000" b="1" dirty="0">
                <a:solidFill>
                  <a:prstClr val="black"/>
                </a:solidFill>
                <a:latin typeface="Times New Roman" panose="02020603050405020304" pitchFamily="18" charset="0"/>
                <a:cs typeface="Times New Roman" panose="02020603050405020304" pitchFamily="18" charset="0"/>
              </a:rPr>
              <a:t> issue.</a:t>
            </a:r>
          </a:p>
          <a:p>
            <a:pPr>
              <a:spcBef>
                <a:spcPts val="1800"/>
              </a:spcBef>
              <a:buFont typeface="Wingdings" pitchFamily="2" charset="2"/>
              <a:buChar char="Ø"/>
            </a:pPr>
            <a:r>
              <a:rPr lang="en-US" sz="4000" b="1" dirty="0">
                <a:latin typeface="Times New Roman" panose="02020603050405020304" pitchFamily="18" charset="0"/>
                <a:cs typeface="Times New Roman" panose="02020603050405020304" pitchFamily="18" charset="0"/>
              </a:rPr>
              <a:t>Margaret Sanger funds birth control</a:t>
            </a:r>
          </a:p>
          <a:p>
            <a:pPr marL="0" indent="0">
              <a:spcBef>
                <a:spcPts val="0"/>
              </a:spcBef>
              <a:buNone/>
            </a:pPr>
            <a:r>
              <a:rPr lang="en-US" sz="4000" b="1" dirty="0">
                <a:latin typeface="Times New Roman" panose="02020603050405020304" pitchFamily="18" charset="0"/>
                <a:cs typeface="Times New Roman" panose="02020603050405020304" pitchFamily="18" charset="0"/>
              </a:rPr>
              <a:t>      pill research.</a:t>
            </a: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b="1" dirty="0">
              <a:solidFill>
                <a:srgbClr val="0000FF"/>
              </a:solidFill>
            </a:endParaRPr>
          </a:p>
        </p:txBody>
      </p:sp>
      <p:pic>
        <p:nvPicPr>
          <p:cNvPr id="1026" name="Picture 2" descr="Casino Royale (1953) written by Ian Fleming">
            <a:extLst>
              <a:ext uri="{FF2B5EF4-FFF2-40B4-BE49-F238E27FC236}">
                <a16:creationId xmlns:a16="http://schemas.microsoft.com/office/drawing/2014/main" id="{0232665C-B045-1691-030C-B457086F2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1424" y="1600200"/>
            <a:ext cx="1644376" cy="24526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oking - Lessons - Tes Teach">
            <a:extLst>
              <a:ext uri="{FF2B5EF4-FFF2-40B4-BE49-F238E27FC236}">
                <a16:creationId xmlns:a16="http://schemas.microsoft.com/office/drawing/2014/main" id="{1F2DD0C0-4F8B-D203-EA5C-FCC8BE95D2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278" b="13511"/>
          <a:stretch/>
        </p:blipFill>
        <p:spPr bwMode="auto">
          <a:xfrm>
            <a:off x="3276600" y="3124200"/>
            <a:ext cx="4419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rgaret Sanger Racist Quotes. QuotesGram">
            <a:extLst>
              <a:ext uri="{FF2B5EF4-FFF2-40B4-BE49-F238E27FC236}">
                <a16:creationId xmlns:a16="http://schemas.microsoft.com/office/drawing/2014/main" id="{5488182D-576D-CB63-CEEC-DE8DA198A6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273"/>
          <a:stretch/>
        </p:blipFill>
        <p:spPr bwMode="auto">
          <a:xfrm>
            <a:off x="8743951" y="4191000"/>
            <a:ext cx="3400424"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4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xEl>
                                              <p:pRg st="2" end="2"/>
                                            </p:txEl>
                                          </p:spTgt>
                                        </p:tgtEl>
                                        <p:attrNameLst>
                                          <p:attrName>style.visibility</p:attrName>
                                        </p:attrNameLst>
                                      </p:cBhvr>
                                      <p:to>
                                        <p:strVal val="visible"/>
                                      </p:to>
                                    </p:set>
                                    <p:anim calcmode="lin" valueType="num">
                                      <p:cBhvr>
                                        <p:cTn id="7"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09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wipe(down)">
                                      <p:cBhvr>
                                        <p:cTn id="14" dur="500"/>
                                        <p:tgtEl>
                                          <p:spTgt spid="10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anim calcmode="lin" valueType="num">
                                      <p:cBhvr>
                                        <p:cTn id="19" dur="500" fill="hold"/>
                                        <p:tgtEl>
                                          <p:spTgt spid="409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099">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409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099">
                                            <p:txEl>
                                              <p:pRg st="5" end="5"/>
                                            </p:txEl>
                                          </p:spTgt>
                                        </p:tgtEl>
                                        <p:attrNameLst>
                                          <p:attrName>style.visibility</p:attrName>
                                        </p:attrNameLst>
                                      </p:cBhvr>
                                      <p:to>
                                        <p:strVal val="visible"/>
                                      </p:to>
                                    </p:set>
                                    <p:animEffect transition="in" filter="barn(inVertical)">
                                      <p:cBhvr>
                                        <p:cTn id="26" dur="500"/>
                                        <p:tgtEl>
                                          <p:spTgt spid="4099">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099">
                                            <p:txEl>
                                              <p:pRg st="6" end="6"/>
                                            </p:txEl>
                                          </p:spTgt>
                                        </p:tgtEl>
                                        <p:attrNameLst>
                                          <p:attrName>style.visibility</p:attrName>
                                        </p:attrNameLst>
                                      </p:cBhvr>
                                      <p:to>
                                        <p:strVal val="visible"/>
                                      </p:to>
                                    </p:set>
                                    <p:animEffect transition="in" filter="barn(inVertical)">
                                      <p:cBhvr>
                                        <p:cTn id="29" dur="500"/>
                                        <p:tgtEl>
                                          <p:spTgt spid="409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anim calcmode="lin" valueType="num">
                                      <p:cBhvr>
                                        <p:cTn id="34" dur="500" fill="hold"/>
                                        <p:tgtEl>
                                          <p:spTgt spid="1036"/>
                                        </p:tgtEl>
                                        <p:attrNameLst>
                                          <p:attrName>ppt_w</p:attrName>
                                        </p:attrNameLst>
                                      </p:cBhvr>
                                      <p:tavLst>
                                        <p:tav tm="0">
                                          <p:val>
                                            <p:fltVal val="0"/>
                                          </p:val>
                                        </p:tav>
                                        <p:tav tm="100000">
                                          <p:val>
                                            <p:strVal val="#ppt_w"/>
                                          </p:val>
                                        </p:tav>
                                      </p:tavLst>
                                    </p:anim>
                                    <p:anim calcmode="lin" valueType="num">
                                      <p:cBhvr>
                                        <p:cTn id="35" dur="500" fill="hold"/>
                                        <p:tgtEl>
                                          <p:spTgt spid="1036"/>
                                        </p:tgtEl>
                                        <p:attrNameLst>
                                          <p:attrName>ppt_h</p:attrName>
                                        </p:attrNameLst>
                                      </p:cBhvr>
                                      <p:tavLst>
                                        <p:tav tm="0">
                                          <p:val>
                                            <p:fltVal val="0"/>
                                          </p:val>
                                        </p:tav>
                                        <p:tav tm="100000">
                                          <p:val>
                                            <p:strVal val="#ppt_h"/>
                                          </p:val>
                                        </p:tav>
                                      </p:tavLst>
                                    </p:anim>
                                    <p:animEffect transition="in" filter="fade">
                                      <p:cBhvr>
                                        <p:cTn id="36"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2F135-290B-CA0F-116E-FE8A9E45E7A0}"/>
              </a:ext>
            </a:extLst>
          </p:cNvPr>
          <p:cNvPicPr>
            <a:picLocks noChangeAspect="1"/>
          </p:cNvPicPr>
          <p:nvPr/>
        </p:nvPicPr>
        <p:blipFill rotWithShape="1">
          <a:blip r:embed="rId3"/>
          <a:srcRect l="49375" t="3333" b="14992"/>
          <a:stretch/>
        </p:blipFill>
        <p:spPr>
          <a:xfrm>
            <a:off x="0" y="0"/>
            <a:ext cx="12259147" cy="6858000"/>
          </a:xfrm>
          <a:prstGeom prst="rect">
            <a:avLst/>
          </a:prstGeom>
        </p:spPr>
      </p:pic>
      <p:sp>
        <p:nvSpPr>
          <p:cNvPr id="5" name="TextBox 4">
            <a:extLst>
              <a:ext uri="{FF2B5EF4-FFF2-40B4-BE49-F238E27FC236}">
                <a16:creationId xmlns:a16="http://schemas.microsoft.com/office/drawing/2014/main" id="{CA2D0CDA-E806-2868-661A-625E126C24D2}"/>
              </a:ext>
            </a:extLst>
          </p:cNvPr>
          <p:cNvSpPr txBox="1"/>
          <p:nvPr/>
        </p:nvSpPr>
        <p:spPr>
          <a:xfrm>
            <a:off x="1981200" y="228600"/>
            <a:ext cx="9906000" cy="646331"/>
          </a:xfrm>
          <a:prstGeom prst="rect">
            <a:avLst/>
          </a:prstGeom>
          <a:noFill/>
        </p:spPr>
        <p:txBody>
          <a:bodyPr wrap="square" rtlCol="0">
            <a:spAutoFit/>
          </a:bodyPr>
          <a:lstStyle/>
          <a:p>
            <a:r>
              <a:rPr lang="en-US" sz="3600" b="1" dirty="0"/>
              <a:t>Central Bank Digital Currency Tracker</a:t>
            </a:r>
          </a:p>
        </p:txBody>
      </p:sp>
      <p:sp>
        <p:nvSpPr>
          <p:cNvPr id="7" name="TextBox 6">
            <a:extLst>
              <a:ext uri="{FF2B5EF4-FFF2-40B4-BE49-F238E27FC236}">
                <a16:creationId xmlns:a16="http://schemas.microsoft.com/office/drawing/2014/main" id="{D6FCEA54-B875-8195-5FF4-1031DA575418}"/>
              </a:ext>
            </a:extLst>
          </p:cNvPr>
          <p:cNvSpPr txBox="1"/>
          <p:nvPr/>
        </p:nvSpPr>
        <p:spPr>
          <a:xfrm>
            <a:off x="152400" y="2895600"/>
            <a:ext cx="11582400" cy="2308324"/>
          </a:xfrm>
          <a:prstGeom prst="rect">
            <a:avLst/>
          </a:prstGeom>
          <a:noFill/>
        </p:spPr>
        <p:txBody>
          <a:bodyPr wrap="square">
            <a:spAutoFit/>
          </a:bodyPr>
          <a:lstStyle/>
          <a:p>
            <a:pPr algn="ctr"/>
            <a:r>
              <a:rPr lang="en-US" sz="3600" b="1" i="0" dirty="0">
                <a:solidFill>
                  <a:srgbClr val="000000"/>
                </a:solidFill>
                <a:effectLst>
                  <a:outerShdw blurRad="38100" dist="38100" dir="2700000" algn="tl">
                    <a:srgbClr val="000000">
                      <a:alpha val="43137"/>
                    </a:srgbClr>
                  </a:outerShdw>
                </a:effectLst>
                <a:latin typeface="proxima-nova"/>
              </a:rPr>
              <a:t>114 countries, representing over 95 percent of global GDP, are exploring/developing a CBDC. </a:t>
            </a:r>
          </a:p>
          <a:p>
            <a:pPr algn="ctr"/>
            <a:r>
              <a:rPr lang="en-US" sz="3600" b="1" i="0" dirty="0">
                <a:solidFill>
                  <a:srgbClr val="000000"/>
                </a:solidFill>
                <a:effectLst>
                  <a:outerShdw blurRad="38100" dist="38100" dir="2700000" algn="tl">
                    <a:srgbClr val="000000">
                      <a:alpha val="43137"/>
                    </a:srgbClr>
                  </a:outerShdw>
                </a:effectLst>
                <a:latin typeface="proxima-nova"/>
              </a:rPr>
              <a:t>A new high of 60 countries are in an advanced phase of exploration</a:t>
            </a:r>
            <a:r>
              <a:rPr lang="en-US" sz="3200" b="1" i="0" dirty="0">
                <a:solidFill>
                  <a:srgbClr val="000000"/>
                </a:solidFill>
                <a:effectLst>
                  <a:outerShdw blurRad="38100" dist="38100" dir="2700000" algn="tl">
                    <a:srgbClr val="000000">
                      <a:alpha val="43137"/>
                    </a:srgbClr>
                  </a:outerShdw>
                </a:effectLst>
                <a:latin typeface="proxima-nova"/>
              </a:rPr>
              <a:t> </a:t>
            </a:r>
            <a:r>
              <a:rPr lang="en-US" sz="3600" b="1" i="0" dirty="0">
                <a:solidFill>
                  <a:srgbClr val="000000"/>
                </a:solidFill>
                <a:effectLst>
                  <a:outerShdw blurRad="38100" dist="38100" dir="2700000" algn="tl">
                    <a:srgbClr val="000000">
                      <a:alpha val="43137"/>
                    </a:srgbClr>
                  </a:outerShdw>
                </a:effectLst>
                <a:latin typeface="proxima-nova"/>
              </a:rPr>
              <a:t>(development, pilot, or launch).</a:t>
            </a:r>
            <a:endParaRPr lang="en-US" sz="3600"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730EB5A8-4879-2A9F-BC07-D01655775DD6}"/>
              </a:ext>
            </a:extLst>
          </p:cNvPr>
          <p:cNvSpPr txBox="1"/>
          <p:nvPr/>
        </p:nvSpPr>
        <p:spPr>
          <a:xfrm>
            <a:off x="228600" y="5516454"/>
            <a:ext cx="11506200"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 typeface="Arial" charset="0"/>
              <a:buNone/>
              <a:tabLst/>
              <a:defRPr/>
            </a:pPr>
            <a:r>
              <a:rPr kumimoji="0" lang="en-US" sz="3600" b="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Rev. 12:12 </a:t>
            </a: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Devil is come down …having great wrath, </a:t>
            </a: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because he </a:t>
            </a:r>
            <a:r>
              <a:rPr kumimoji="0" lang="en-US" sz="36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knoweth</a:t>
            </a: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that he hath but a short time…”</a:t>
            </a:r>
          </a:p>
        </p:txBody>
      </p:sp>
    </p:spTree>
    <p:extLst>
      <p:ext uri="{BB962C8B-B14F-4D97-AF65-F5344CB8AC3E}">
        <p14:creationId xmlns:p14="http://schemas.microsoft.com/office/powerpoint/2010/main" val="320531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5314" y="-14335"/>
            <a:ext cx="12322628" cy="4830763"/>
          </a:xfrm>
        </p:spPr>
        <p:txBody>
          <a:bodyPr/>
          <a:lstStyle/>
          <a:p>
            <a:pPr marL="0" lvl="0" indent="0" algn="ctr">
              <a:spcBef>
                <a:spcPts val="0"/>
              </a:spcBef>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Cor 2:11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“Lest Satan should get an advantage of us: </a:t>
            </a:r>
          </a:p>
          <a:p>
            <a:pPr marL="0" lvl="0" indent="0" algn="ctr">
              <a:spcBef>
                <a:spcPts val="0"/>
              </a:spcBef>
              <a:buNone/>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are not ignorant of his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devices</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prstClr val="black"/>
              </a:solidFill>
              <a:cs typeface="Arial" charset="0"/>
            </a:endParaRPr>
          </a:p>
          <a:p>
            <a:pPr marL="0" lvl="0" indent="0" algn="ctr">
              <a:spcBef>
                <a:spcPts val="0"/>
              </a:spcBef>
              <a:buNone/>
            </a:pPr>
            <a:r>
              <a:rPr lang="en-US" sz="4000" b="1" i="1" dirty="0" err="1">
                <a:solidFill>
                  <a:srgbClr val="0000FF"/>
                </a:solidFill>
                <a:latin typeface="Times New Roman" panose="02020603050405020304" pitchFamily="18" charset="0"/>
                <a:cs typeface="Times New Roman" panose="02020603050405020304" pitchFamily="18" charset="0"/>
              </a:rPr>
              <a:t>noēma</a:t>
            </a:r>
            <a:r>
              <a:rPr lang="en-US" sz="4000" b="1" i="1" dirty="0">
                <a:solidFill>
                  <a:srgbClr val="0000FF"/>
                </a:solidFill>
                <a:latin typeface="Times New Roman" panose="02020603050405020304" pitchFamily="18" charset="0"/>
                <a:cs typeface="Times New Roman" panose="02020603050405020304" pitchFamily="18" charset="0"/>
              </a:rPr>
              <a:t>; purpose, intellect, resolve.</a:t>
            </a:r>
          </a:p>
          <a:p>
            <a:pPr marL="0" lvl="0" indent="0" algn="ctr">
              <a:spcBef>
                <a:spcPts val="0"/>
              </a:spcBef>
              <a:buNone/>
            </a:pPr>
            <a:r>
              <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He’s not the only one with a purpose and resolve! </a:t>
            </a:r>
          </a:p>
          <a:p>
            <a:pPr marL="0" lvl="0" indent="0" algn="ctr">
              <a:spcBef>
                <a:spcPts val="0"/>
              </a:spcBef>
              <a:buNone/>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70 years ago 18 believers came together with a purpose and resolve to stand in the gap for Cheney and the surrounding communities.  </a:t>
            </a:r>
          </a:p>
          <a:p>
            <a:pPr marL="0" lvl="0" indent="0" algn="ctr">
              <a:spcBef>
                <a:spcPts val="0"/>
              </a:spcBef>
              <a:buNone/>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here have come to honor their commitment</a:t>
            </a:r>
          </a:p>
          <a:p>
            <a:pPr marL="0" lvl="0" indent="0" algn="ctr">
              <a:spcBef>
                <a:spcPts val="0"/>
              </a:spcBef>
              <a:buNone/>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to recommit ourselves to this task</a:t>
            </a:r>
          </a:p>
          <a:p>
            <a:pPr marL="0" lvl="0" indent="0" algn="ctr">
              <a:spcBef>
                <a:spcPts val="0"/>
              </a:spcBef>
              <a:buNone/>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partnering with God’s purposes/resolve.</a:t>
            </a:r>
            <a:endPar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spcBef>
                <a:spcPts val="0"/>
              </a:spcBef>
              <a:buNone/>
            </a:pPr>
            <a:endParaRPr lang="en-US" sz="4000" b="1" i="1" dirty="0">
              <a:solidFill>
                <a:srgbClr val="FF0000"/>
              </a:solidFill>
              <a:latin typeface="Times New Roman" panose="02020603050405020304" pitchFamily="18" charset="0"/>
              <a:cs typeface="Times New Roman" panose="02020603050405020304" pitchFamily="18" charset="0"/>
            </a:endParaRPr>
          </a:p>
          <a:p>
            <a:pPr marL="0" indent="0" algn="ctr">
              <a:spcBef>
                <a:spcPts val="0"/>
              </a:spcBef>
              <a:buNone/>
            </a:pPr>
            <a:endParaRPr lang="en-US" sz="3600" b="1" i="1" dirty="0">
              <a:solidFill>
                <a:srgbClr val="0000FF"/>
              </a:solidFill>
            </a:endParaRPr>
          </a:p>
        </p:txBody>
      </p:sp>
    </p:spTree>
    <p:extLst>
      <p:ext uri="{BB962C8B-B14F-4D97-AF65-F5344CB8AC3E}">
        <p14:creationId xmlns:p14="http://schemas.microsoft.com/office/powerpoint/2010/main" val="3409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 calcmode="lin" valueType="num">
                                      <p:cBhvr>
                                        <p:cTn id="7" dur="1000" fill="hold"/>
                                        <p:tgtEl>
                                          <p:spTgt spid="512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12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512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512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animEffect transition="in" filter="randombar(horizontal)">
                                      <p:cBhvr>
                                        <p:cTn id="15" dur="500"/>
                                        <p:tgtEl>
                                          <p:spTgt spid="512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123">
                                            <p:txEl>
                                              <p:pRg st="5" end="5"/>
                                            </p:txEl>
                                          </p:spTgt>
                                        </p:tgtEl>
                                        <p:attrNameLst>
                                          <p:attrName>style.visibility</p:attrName>
                                        </p:attrNameLst>
                                      </p:cBhvr>
                                      <p:to>
                                        <p:strVal val="visible"/>
                                      </p:to>
                                    </p:set>
                                    <p:animEffect transition="in" filter="wipe(down)">
                                      <p:cBhvr>
                                        <p:cTn id="20" dur="500"/>
                                        <p:tgtEl>
                                          <p:spTgt spid="512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3">
                                            <p:txEl>
                                              <p:pRg st="6" end="6"/>
                                            </p:txEl>
                                          </p:spTgt>
                                        </p:tgtEl>
                                        <p:attrNameLst>
                                          <p:attrName>style.visibility</p:attrName>
                                        </p:attrNameLst>
                                      </p:cBhvr>
                                      <p:to>
                                        <p:strVal val="visible"/>
                                      </p:to>
                                    </p:set>
                                    <p:animEffect transition="in" filter="fade">
                                      <p:cBhvr>
                                        <p:cTn id="25" dur="1000"/>
                                        <p:tgtEl>
                                          <p:spTgt spid="5123">
                                            <p:txEl>
                                              <p:pRg st="6" end="6"/>
                                            </p:txEl>
                                          </p:spTgt>
                                        </p:tgtEl>
                                      </p:cBhvr>
                                    </p:animEffect>
                                    <p:anim calcmode="lin" valueType="num">
                                      <p:cBhvr>
                                        <p:cTn id="26" dur="1000" fill="hold"/>
                                        <p:tgtEl>
                                          <p:spTgt spid="512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5123">
                                            <p:txEl>
                                              <p:pRg st="6" end="6"/>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123">
                                            <p:txEl>
                                              <p:pRg st="7" end="7"/>
                                            </p:txEl>
                                          </p:spTgt>
                                        </p:tgtEl>
                                        <p:attrNameLst>
                                          <p:attrName>style.visibility</p:attrName>
                                        </p:attrNameLst>
                                      </p:cBhvr>
                                      <p:to>
                                        <p:strVal val="visible"/>
                                      </p:to>
                                    </p:set>
                                    <p:animEffect transition="in" filter="fade">
                                      <p:cBhvr>
                                        <p:cTn id="30" dur="1000"/>
                                        <p:tgtEl>
                                          <p:spTgt spid="5123">
                                            <p:txEl>
                                              <p:pRg st="7" end="7"/>
                                            </p:txEl>
                                          </p:spTgt>
                                        </p:tgtEl>
                                      </p:cBhvr>
                                    </p:animEffect>
                                    <p:anim calcmode="lin" valueType="num">
                                      <p:cBhvr>
                                        <p:cTn id="31" dur="1000" fill="hold"/>
                                        <p:tgtEl>
                                          <p:spTgt spid="5123">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512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76200" y="76201"/>
            <a:ext cx="12039600" cy="5973764"/>
          </a:xfrm>
        </p:spPr>
        <p:txBody>
          <a:bodyPr/>
          <a:lstStyle/>
          <a:p>
            <a:pPr marL="0" indent="0">
              <a:buNone/>
            </a:pPr>
            <a:r>
              <a:rPr lang="en-US" sz="4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Acts 13:36 Paul records that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“David, after he served his own generation by the will of God, fell on sleep…” </a:t>
            </a:r>
          </a:p>
          <a:p>
            <a:pPr marL="0" indent="0" algn="ctr">
              <a:spcBef>
                <a:spcPts val="0"/>
              </a:spcBef>
              <a:buNone/>
            </a:pP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Those 18 CBC Charter members sacrificed and </a:t>
            </a:r>
          </a:p>
          <a:p>
            <a:pPr marL="0" indent="0" algn="ctr">
              <a:spcBef>
                <a:spcPts val="0"/>
              </a:spcBef>
              <a:buNone/>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“served their generation” </a:t>
            </a:r>
          </a:p>
          <a:p>
            <a:pPr marL="0" indent="0" algn="ctr">
              <a:spcBef>
                <a:spcPts val="0"/>
              </a:spcBef>
              <a:buNone/>
            </a:pP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during a time of spiritual/moral transition.</a:t>
            </a:r>
          </a:p>
          <a:p>
            <a:pPr marL="0" indent="0">
              <a:spcBef>
                <a:spcPts val="0"/>
              </a:spcBef>
              <a:buNone/>
            </a:pPr>
            <a:r>
              <a:rPr lang="en-US" sz="4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 it be said of us that we’re serving our </a:t>
            </a:r>
          </a:p>
          <a:p>
            <a:pPr marL="0" indent="0">
              <a:spcBef>
                <a:spcPts val="0"/>
              </a:spcBef>
              <a:buNone/>
            </a:pP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generation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the will of God” </a:t>
            </a:r>
          </a:p>
          <a:p>
            <a:pPr marL="0" indent="0" algn="ctr">
              <a:spcBef>
                <a:spcPts val="0"/>
              </a:spcBef>
              <a:buNone/>
            </a:pP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During these turbulent transitional times?</a:t>
            </a:r>
          </a:p>
          <a:p>
            <a:pPr marL="0" indent="0">
              <a:spcBef>
                <a:spcPts val="0"/>
              </a:spcBef>
              <a:buNone/>
            </a:pPr>
            <a:r>
              <a:rPr lang="en-US" sz="4400" b="1" i="1" dirty="0">
                <a:solidFill>
                  <a:srgbClr val="000000"/>
                </a:solidFill>
                <a:effectLst>
                  <a:outerShdw blurRad="38100" dist="38100" dir="2700000" algn="tl">
                    <a:srgbClr val="000000">
                      <a:alpha val="43137"/>
                    </a:srgbClr>
                  </a:outerShdw>
                </a:effectLst>
              </a:rPr>
              <a:t>           How will future generations judge us?</a:t>
            </a:r>
          </a:p>
          <a:p>
            <a:pPr marL="0" indent="0" algn="ctr">
              <a:spcBef>
                <a:spcPts val="0"/>
              </a:spcBef>
              <a:buNone/>
            </a:pPr>
            <a:r>
              <a:rPr lang="en-US" sz="4000" b="1" i="1" dirty="0">
                <a:solidFill>
                  <a:srgbClr val="0000FF"/>
                </a:solidFill>
                <a:effectLst>
                  <a:outerShdw blurRad="38100" dist="38100" dir="2700000" algn="tl">
                    <a:srgbClr val="000000">
                      <a:alpha val="43137"/>
                    </a:srgbClr>
                  </a:outerShdw>
                </a:effectLst>
              </a:rPr>
              <a:t>“Will those who come behind us find us faithful?”</a:t>
            </a:r>
          </a:p>
          <a:p>
            <a:pPr marL="0" indent="0">
              <a:spcBef>
                <a:spcPts val="0"/>
              </a:spcBef>
              <a:buNone/>
            </a:pPr>
            <a:endParaRPr lang="en-US" sz="4000" b="1" i="1" dirty="0">
              <a:solidFill>
                <a:srgbClr val="000000"/>
              </a:solidFill>
              <a:effectLst>
                <a:outerShdw blurRad="38100" dist="38100" dir="2700000" algn="tl">
                  <a:srgbClr val="000000">
                    <a:alpha val="43137"/>
                  </a:srgbClr>
                </a:outerShdw>
              </a:effectLst>
            </a:endParaRPr>
          </a:p>
          <a:p>
            <a:pPr marL="0" indent="0">
              <a:buNone/>
            </a:pPr>
            <a:endParaRPr lang="en-US" sz="4000" b="1" i="1" dirty="0">
              <a:solidFill>
                <a:srgbClr val="0000FF"/>
              </a:solidFill>
            </a:endParaRPr>
          </a:p>
        </p:txBody>
      </p:sp>
    </p:spTree>
    <p:extLst>
      <p:ext uri="{BB962C8B-B14F-4D97-AF65-F5344CB8AC3E}">
        <p14:creationId xmlns:p14="http://schemas.microsoft.com/office/powerpoint/2010/main" val="33235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randombar(horizontal)">
                                      <p:cBhvr>
                                        <p:cTn id="7" dur="500"/>
                                        <p:tgtEl>
                                          <p:spTgt spid="512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xEl>
                                              <p:pRg st="2" end="2"/>
                                            </p:txEl>
                                          </p:spTgt>
                                        </p:tgtEl>
                                        <p:attrNameLst>
                                          <p:attrName>style.visibility</p:attrName>
                                        </p:attrNameLst>
                                      </p:cBhvr>
                                      <p:to>
                                        <p:strVal val="visible"/>
                                      </p:to>
                                    </p:set>
                                    <p:animEffect transition="in" filter="randombar(horizontal)">
                                      <p:cBhvr>
                                        <p:cTn id="10" dur="500"/>
                                        <p:tgtEl>
                                          <p:spTgt spid="512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animEffect transition="in" filter="randombar(horizontal)">
                                      <p:cBhvr>
                                        <p:cTn id="13" dur="500"/>
                                        <p:tgtEl>
                                          <p:spTgt spid="512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23">
                                            <p:txEl>
                                              <p:pRg st="4" end="4"/>
                                            </p:txEl>
                                          </p:spTgt>
                                        </p:tgtEl>
                                        <p:attrNameLst>
                                          <p:attrName>style.visibility</p:attrName>
                                        </p:attrNameLst>
                                      </p:cBhvr>
                                      <p:to>
                                        <p:strVal val="visible"/>
                                      </p:to>
                                    </p:set>
                                    <p:anim calcmode="lin" valueType="num">
                                      <p:cBhvr>
                                        <p:cTn id="18" dur="5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5123">
                                            <p:txEl>
                                              <p:pRg st="4" end="4"/>
                                            </p:txEl>
                                          </p:spTgt>
                                        </p:tgtEl>
                                        <p:attrNameLst>
                                          <p:attrName>ppt_h</p:attrName>
                                        </p:attrNameLst>
                                      </p:cBhvr>
                                      <p:tavLst>
                                        <p:tav tm="0">
                                          <p:val>
                                            <p:fltVal val="0"/>
                                          </p:val>
                                        </p:tav>
                                        <p:tav tm="100000">
                                          <p:val>
                                            <p:strVal val="#ppt_h"/>
                                          </p:val>
                                        </p:tav>
                                      </p:tavLst>
                                    </p:anim>
                                    <p:animEffect transition="in" filter="fade">
                                      <p:cBhvr>
                                        <p:cTn id="20" dur="500"/>
                                        <p:tgtEl>
                                          <p:spTgt spid="5123">
                                            <p:txEl>
                                              <p:pRg st="4" end="4"/>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5123">
                                            <p:txEl>
                                              <p:pRg st="5" end="5"/>
                                            </p:txEl>
                                          </p:spTgt>
                                        </p:tgtEl>
                                        <p:attrNameLst>
                                          <p:attrName>style.visibility</p:attrName>
                                        </p:attrNameLst>
                                      </p:cBhvr>
                                      <p:to>
                                        <p:strVal val="visible"/>
                                      </p:to>
                                    </p:set>
                                    <p:anim calcmode="lin" valueType="num">
                                      <p:cBhvr>
                                        <p:cTn id="23" dur="500" fill="hold"/>
                                        <p:tgtEl>
                                          <p:spTgt spid="512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5123">
                                            <p:txEl>
                                              <p:pRg st="5" end="5"/>
                                            </p:txEl>
                                          </p:spTgt>
                                        </p:tgtEl>
                                        <p:attrNameLst>
                                          <p:attrName>ppt_h</p:attrName>
                                        </p:attrNameLst>
                                      </p:cBhvr>
                                      <p:tavLst>
                                        <p:tav tm="0">
                                          <p:val>
                                            <p:fltVal val="0"/>
                                          </p:val>
                                        </p:tav>
                                        <p:tav tm="100000">
                                          <p:val>
                                            <p:strVal val="#ppt_h"/>
                                          </p:val>
                                        </p:tav>
                                      </p:tavLst>
                                    </p:anim>
                                    <p:animEffect transition="in" filter="fade">
                                      <p:cBhvr>
                                        <p:cTn id="25" dur="500"/>
                                        <p:tgtEl>
                                          <p:spTgt spid="5123">
                                            <p:txEl>
                                              <p:pRg st="5" end="5"/>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5123">
                                            <p:txEl>
                                              <p:pRg st="6" end="6"/>
                                            </p:txEl>
                                          </p:spTgt>
                                        </p:tgtEl>
                                        <p:attrNameLst>
                                          <p:attrName>style.visibility</p:attrName>
                                        </p:attrNameLst>
                                      </p:cBhvr>
                                      <p:to>
                                        <p:strVal val="visible"/>
                                      </p:to>
                                    </p:set>
                                    <p:anim calcmode="lin" valueType="num">
                                      <p:cBhvr>
                                        <p:cTn id="28" dur="500" fill="hold"/>
                                        <p:tgtEl>
                                          <p:spTgt spid="512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512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512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123">
                                            <p:txEl>
                                              <p:pRg st="7" end="7"/>
                                            </p:txEl>
                                          </p:spTgt>
                                        </p:tgtEl>
                                        <p:attrNameLst>
                                          <p:attrName>style.visibility</p:attrName>
                                        </p:attrNameLst>
                                      </p:cBhvr>
                                      <p:to>
                                        <p:strVal val="visible"/>
                                      </p:to>
                                    </p:set>
                                    <p:anim calcmode="lin" valueType="num">
                                      <p:cBhvr>
                                        <p:cTn id="35" dur="1000" fill="hold"/>
                                        <p:tgtEl>
                                          <p:spTgt spid="5123">
                                            <p:txEl>
                                              <p:pRg st="7" end="7"/>
                                            </p:txEl>
                                          </p:spTgt>
                                        </p:tgtEl>
                                        <p:attrNameLst>
                                          <p:attrName>ppt_w</p:attrName>
                                        </p:attrNameLst>
                                      </p:cBhvr>
                                      <p:tavLst>
                                        <p:tav tm="0">
                                          <p:val>
                                            <p:fltVal val="0"/>
                                          </p:val>
                                        </p:tav>
                                        <p:tav tm="100000">
                                          <p:val>
                                            <p:strVal val="#ppt_w"/>
                                          </p:val>
                                        </p:tav>
                                      </p:tavLst>
                                    </p:anim>
                                    <p:anim calcmode="lin" valueType="num">
                                      <p:cBhvr>
                                        <p:cTn id="36" dur="1000" fill="hold"/>
                                        <p:tgtEl>
                                          <p:spTgt spid="5123">
                                            <p:txEl>
                                              <p:pRg st="7" end="7"/>
                                            </p:txEl>
                                          </p:spTgt>
                                        </p:tgtEl>
                                        <p:attrNameLst>
                                          <p:attrName>ppt_h</p:attrName>
                                        </p:attrNameLst>
                                      </p:cBhvr>
                                      <p:tavLst>
                                        <p:tav tm="0">
                                          <p:val>
                                            <p:fltVal val="0"/>
                                          </p:val>
                                        </p:tav>
                                        <p:tav tm="100000">
                                          <p:val>
                                            <p:strVal val="#ppt_h"/>
                                          </p:val>
                                        </p:tav>
                                      </p:tavLst>
                                    </p:anim>
                                    <p:anim calcmode="lin" valueType="num">
                                      <p:cBhvr>
                                        <p:cTn id="37" dur="1000" fill="hold"/>
                                        <p:tgtEl>
                                          <p:spTgt spid="5123">
                                            <p:txEl>
                                              <p:pRg st="7" end="7"/>
                                            </p:txEl>
                                          </p:spTgt>
                                        </p:tgtEl>
                                        <p:attrNameLst>
                                          <p:attrName>style.rotation</p:attrName>
                                        </p:attrNameLst>
                                      </p:cBhvr>
                                      <p:tavLst>
                                        <p:tav tm="0">
                                          <p:val>
                                            <p:fltVal val="90"/>
                                          </p:val>
                                        </p:tav>
                                        <p:tav tm="100000">
                                          <p:val>
                                            <p:fltVal val="0"/>
                                          </p:val>
                                        </p:tav>
                                      </p:tavLst>
                                    </p:anim>
                                    <p:animEffect transition="in" filter="fade">
                                      <p:cBhvr>
                                        <p:cTn id="38" dur="1000"/>
                                        <p:tgtEl>
                                          <p:spTgt spid="512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123">
                                            <p:txEl>
                                              <p:pRg st="8" end="8"/>
                                            </p:txEl>
                                          </p:spTgt>
                                        </p:tgtEl>
                                        <p:attrNameLst>
                                          <p:attrName>style.visibility</p:attrName>
                                        </p:attrNameLst>
                                      </p:cBhvr>
                                      <p:to>
                                        <p:strVal val="visible"/>
                                      </p:to>
                                    </p:set>
                                    <p:animEffect transition="in" filter="fade">
                                      <p:cBhvr>
                                        <p:cTn id="43" dur="1000"/>
                                        <p:tgtEl>
                                          <p:spTgt spid="5123">
                                            <p:txEl>
                                              <p:pRg st="8" end="8"/>
                                            </p:txEl>
                                          </p:spTgt>
                                        </p:tgtEl>
                                      </p:cBhvr>
                                    </p:animEffect>
                                    <p:anim calcmode="lin" valueType="num">
                                      <p:cBhvr>
                                        <p:cTn id="44" dur="1000" fill="hold"/>
                                        <p:tgtEl>
                                          <p:spTgt spid="5123">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512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47700" y="-21119"/>
            <a:ext cx="11811000" cy="868364"/>
          </a:xfrm>
        </p:spPr>
        <p:txBody>
          <a:bodyPr/>
          <a:lstStyle/>
          <a:p>
            <a:pPr marL="0" indent="0">
              <a:spcBef>
                <a:spcPts val="1800"/>
              </a:spcBef>
              <a:buNone/>
            </a:pPr>
            <a:r>
              <a:rPr lang="en-US" sz="6000" b="1" i="1" dirty="0">
                <a:solidFill>
                  <a:srgbClr val="000000"/>
                </a:solidFill>
              </a:rPr>
              <a:t>More importantly, how will Jesus?</a:t>
            </a:r>
            <a:endParaRPr lang="en-US" sz="5400" b="1" i="1" dirty="0">
              <a:solidFill>
                <a:srgbClr val="0000FF"/>
              </a:solidFill>
            </a:endParaRPr>
          </a:p>
        </p:txBody>
      </p:sp>
      <p:sp>
        <p:nvSpPr>
          <p:cNvPr id="2" name="Rectangle 1"/>
          <p:cNvSpPr/>
          <p:nvPr/>
        </p:nvSpPr>
        <p:spPr>
          <a:xfrm>
            <a:off x="1" y="4827862"/>
            <a:ext cx="11963400" cy="1677382"/>
          </a:xfrm>
          <a:prstGeom prst="rect">
            <a:avLst/>
          </a:prstGeom>
        </p:spPr>
        <p:txBody>
          <a:bodyPr wrap="square">
            <a:spAutoFit/>
          </a:bodyPr>
          <a:lstStyle/>
          <a:p>
            <a:pPr>
              <a:spcBef>
                <a:spcPts val="1800"/>
              </a:spcBef>
            </a:pPr>
            <a:r>
              <a:rPr lang="en-US" sz="2800" dirty="0"/>
              <a:t>  </a:t>
            </a:r>
            <a:r>
              <a:rPr lang="en-US" sz="4400" b="1" i="1" dirty="0">
                <a:solidFill>
                  <a:srgbClr val="FF0000"/>
                </a:solidFill>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done good and faithful servants” </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(Mt. 25:21)</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ts val="1800"/>
              </a:spcBef>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“wicked and slothful servants”   </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26</a:t>
            </a:r>
          </a:p>
        </p:txBody>
      </p:sp>
      <p:sp>
        <p:nvSpPr>
          <p:cNvPr id="4" name="Rectangle 3"/>
          <p:cNvSpPr/>
          <p:nvPr/>
        </p:nvSpPr>
        <p:spPr>
          <a:xfrm>
            <a:off x="7199160" y="1828800"/>
            <a:ext cx="5266185" cy="1107996"/>
          </a:xfrm>
          <a:prstGeom prst="rect">
            <a:avLst/>
          </a:prstGeom>
        </p:spPr>
        <p:txBody>
          <a:bodyPr wrap="none">
            <a:spAutoFit/>
          </a:bodyPr>
          <a:lstStyle/>
          <a:p>
            <a:r>
              <a:rPr lang="en-US" sz="6600" dirty="0"/>
              <a:t>Will we hear: </a:t>
            </a:r>
          </a:p>
        </p:txBody>
      </p:sp>
      <p:pic>
        <p:nvPicPr>
          <p:cNvPr id="1026" name="Picture 2" descr="Pin on Judgment Seat of Christ">
            <a:extLst>
              <a:ext uri="{FF2B5EF4-FFF2-40B4-BE49-F238E27FC236}">
                <a16:creationId xmlns:a16="http://schemas.microsoft.com/office/drawing/2014/main" id="{7BCAE2D0-26E2-0E4E-1657-F064D0CAE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41975"/>
            <a:ext cx="7092636"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869A13-F4C3-5C18-A64F-225B31F9FE9E}"/>
              </a:ext>
            </a:extLst>
          </p:cNvPr>
          <p:cNvSpPr txBox="1"/>
          <p:nvPr/>
        </p:nvSpPr>
        <p:spPr>
          <a:xfrm>
            <a:off x="4111782" y="4190310"/>
            <a:ext cx="1984218" cy="461665"/>
          </a:xfrm>
          <a:prstGeom prst="rect">
            <a:avLst/>
          </a:prstGeom>
          <a:noFill/>
        </p:spPr>
        <p:txBody>
          <a:bodyPr wrap="square" rtlCol="0">
            <a:spAutoFit/>
          </a:bodyPr>
          <a:lstStyle/>
          <a:p>
            <a:r>
              <a:rPr lang="en-US" sz="2400" b="1" dirty="0"/>
              <a:t>2 Cor 5:9-11</a:t>
            </a:r>
          </a:p>
        </p:txBody>
      </p:sp>
      <p:sp>
        <p:nvSpPr>
          <p:cNvPr id="5" name="TextBox 4">
            <a:extLst>
              <a:ext uri="{FF2B5EF4-FFF2-40B4-BE49-F238E27FC236}">
                <a16:creationId xmlns:a16="http://schemas.microsoft.com/office/drawing/2014/main" id="{6653881A-6EA6-65C9-2C79-CC6108E25B22}"/>
              </a:ext>
            </a:extLst>
          </p:cNvPr>
          <p:cNvSpPr txBox="1"/>
          <p:nvPr/>
        </p:nvSpPr>
        <p:spPr>
          <a:xfrm>
            <a:off x="914400" y="4190310"/>
            <a:ext cx="213360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1 Cor 3:10-15</a:t>
            </a:r>
          </a:p>
        </p:txBody>
      </p:sp>
    </p:spTree>
    <p:extLst>
      <p:ext uri="{BB962C8B-B14F-4D97-AF65-F5344CB8AC3E}">
        <p14:creationId xmlns:p14="http://schemas.microsoft.com/office/powerpoint/2010/main" val="17983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62AD2-0740-7AE0-1CBB-782299242C27}"/>
              </a:ext>
            </a:extLst>
          </p:cNvPr>
          <p:cNvSpPr txBox="1"/>
          <p:nvPr/>
        </p:nvSpPr>
        <p:spPr>
          <a:xfrm>
            <a:off x="76200" y="152400"/>
            <a:ext cx="12115800" cy="3385542"/>
          </a:xfrm>
          <a:prstGeom prst="rect">
            <a:avLst/>
          </a:prstGeom>
          <a:noFill/>
        </p:spPr>
        <p:txBody>
          <a:bodyPr wrap="square">
            <a:spAutoFit/>
          </a:bodyPr>
          <a:lstStyle/>
          <a:p>
            <a:pPr algn="ctr"/>
            <a:r>
              <a:rPr lang="en-US" sz="4000" b="1" dirty="0">
                <a:effectLst>
                  <a:outerShdw blurRad="38100" dist="38100" dir="2700000" algn="tl">
                    <a:srgbClr val="000000">
                      <a:alpha val="43137"/>
                    </a:srgbClr>
                  </a:outerShdw>
                </a:effectLst>
                <a:latin typeface="Georgia" panose="02040502050405020303" pitchFamily="18" charset="0"/>
              </a:rPr>
              <a:t>The Holy Spirit came at Pentecost</a:t>
            </a:r>
          </a:p>
          <a:p>
            <a:pPr algn="ctr"/>
            <a:r>
              <a:rPr lang="en-US" sz="4000" b="1" dirty="0">
                <a:effectLst>
                  <a:outerShdw blurRad="38100" dist="38100" dir="2700000" algn="tl">
                    <a:srgbClr val="000000">
                      <a:alpha val="43137"/>
                    </a:srgbClr>
                  </a:outerShdw>
                </a:effectLst>
                <a:latin typeface="Georgia" panose="02040502050405020303" pitchFamily="18" charset="0"/>
              </a:rPr>
              <a:t>He came in mighty fullness then.</a:t>
            </a:r>
          </a:p>
          <a:p>
            <a:pPr algn="ctr"/>
            <a:r>
              <a:rPr lang="en-US" sz="4000" b="1" dirty="0">
                <a:effectLst>
                  <a:outerShdw blurRad="38100" dist="38100" dir="2700000" algn="tl">
                    <a:srgbClr val="000000">
                      <a:alpha val="43137"/>
                    </a:srgbClr>
                  </a:outerShdw>
                </a:effectLst>
                <a:latin typeface="Georgia" panose="02040502050405020303" pitchFamily="18" charset="0"/>
              </a:rPr>
              <a:t>His witness through believers won the lost</a:t>
            </a:r>
          </a:p>
          <a:p>
            <a:pPr algn="ctr"/>
            <a:r>
              <a:rPr lang="en-US" sz="4000" b="1" dirty="0">
                <a:effectLst>
                  <a:outerShdw blurRad="38100" dist="38100" dir="2700000" algn="tl">
                    <a:srgbClr val="000000">
                      <a:alpha val="43137"/>
                    </a:srgbClr>
                  </a:outerShdw>
                </a:effectLst>
                <a:latin typeface="Georgia" panose="02040502050405020303" pitchFamily="18" charset="0"/>
              </a:rPr>
              <a:t>and multitudes were born again.</a:t>
            </a:r>
          </a:p>
          <a:p>
            <a:pPr algn="ctr"/>
            <a:endParaRPr lang="en-US" sz="3600" b="1" dirty="0">
              <a:effectLst>
                <a:outerShdw blurRad="38100" dist="38100" dir="2700000" algn="tl">
                  <a:srgbClr val="000000">
                    <a:alpha val="43137"/>
                  </a:srgbClr>
                </a:outerShdw>
              </a:effectLst>
              <a:latin typeface="Georgia" panose="02040502050405020303" pitchFamily="18" charset="0"/>
            </a:endParaRPr>
          </a:p>
          <a:p>
            <a:endParaRPr lang="en-US" b="1" dirty="0">
              <a:latin typeface="Georgia" panose="02040502050405020303" pitchFamily="18" charset="0"/>
            </a:endParaRPr>
          </a:p>
        </p:txBody>
      </p:sp>
      <p:pic>
        <p:nvPicPr>
          <p:cNvPr id="1028" name="Picture 4" descr="Pentecost Was First of the Last Days">
            <a:extLst>
              <a:ext uri="{FF2B5EF4-FFF2-40B4-BE49-F238E27FC236}">
                <a16:creationId xmlns:a16="http://schemas.microsoft.com/office/drawing/2014/main" id="{A7C207C2-4135-DE68-2613-B34887912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87662"/>
            <a:ext cx="9296400" cy="397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78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62AD2-0740-7AE0-1CBB-782299242C27}"/>
              </a:ext>
            </a:extLst>
          </p:cNvPr>
          <p:cNvSpPr txBox="1"/>
          <p:nvPr/>
        </p:nvSpPr>
        <p:spPr>
          <a:xfrm>
            <a:off x="76200" y="-8299"/>
            <a:ext cx="12115800" cy="3139321"/>
          </a:xfrm>
          <a:prstGeom prst="rect">
            <a:avLst/>
          </a:prstGeom>
          <a:noFill/>
        </p:spPr>
        <p:txBody>
          <a:bodyPr wrap="square">
            <a:spAutoFit/>
          </a:bodyPr>
          <a:lstStyle/>
          <a:p>
            <a:pPr algn="ctr"/>
            <a:r>
              <a:rPr lang="en-US" sz="3600" b="1" dirty="0">
                <a:effectLst>
                  <a:outerShdw blurRad="38100" dist="38100" dir="2700000" algn="tl">
                    <a:srgbClr val="000000">
                      <a:alpha val="43137"/>
                    </a:srgbClr>
                  </a:outerShdw>
                </a:effectLst>
                <a:latin typeface="Georgia" panose="02040502050405020303" pitchFamily="18" charset="0"/>
              </a:rPr>
              <a:t>The early Christians scattered o’er the world</a:t>
            </a:r>
          </a:p>
          <a:p>
            <a:pPr algn="ctr"/>
            <a:r>
              <a:rPr lang="en-US" sz="3600" b="1" dirty="0">
                <a:effectLst>
                  <a:outerShdw blurRad="38100" dist="38100" dir="2700000" algn="tl">
                    <a:srgbClr val="000000">
                      <a:alpha val="43137"/>
                    </a:srgbClr>
                  </a:outerShdw>
                </a:effectLst>
                <a:latin typeface="Georgia" panose="02040502050405020303" pitchFamily="18" charset="0"/>
              </a:rPr>
              <a:t>they preached the gospel fearlessly.</a:t>
            </a:r>
          </a:p>
          <a:p>
            <a:pPr algn="ctr"/>
            <a:r>
              <a:rPr lang="en-US" sz="3600" b="1" dirty="0">
                <a:effectLst>
                  <a:outerShdw blurRad="38100" dist="38100" dir="2700000" algn="tl">
                    <a:srgbClr val="000000">
                      <a:alpha val="43137"/>
                    </a:srgbClr>
                  </a:outerShdw>
                </a:effectLst>
                <a:latin typeface="Georgia" panose="02040502050405020303" pitchFamily="18" charset="0"/>
              </a:rPr>
              <a:t>Though some were martyred and to lions hurled,</a:t>
            </a:r>
          </a:p>
          <a:p>
            <a:pPr algn="ctr"/>
            <a:r>
              <a:rPr lang="en-US" sz="3600" b="1" dirty="0">
                <a:effectLst>
                  <a:outerShdw blurRad="38100" dist="38100" dir="2700000" algn="tl">
                    <a:srgbClr val="000000">
                      <a:alpha val="43137"/>
                    </a:srgbClr>
                  </a:outerShdw>
                </a:effectLst>
                <a:latin typeface="Georgia" panose="02040502050405020303" pitchFamily="18" charset="0"/>
              </a:rPr>
              <a:t>they marched along in victory.</a:t>
            </a:r>
          </a:p>
          <a:p>
            <a:pPr algn="ctr"/>
            <a:endParaRPr lang="en-US" sz="3600" b="1" dirty="0">
              <a:effectLst>
                <a:outerShdw blurRad="38100" dist="38100" dir="2700000" algn="tl">
                  <a:srgbClr val="000000">
                    <a:alpha val="43137"/>
                  </a:srgbClr>
                </a:outerShdw>
              </a:effectLst>
              <a:latin typeface="Georgia" panose="02040502050405020303" pitchFamily="18" charset="0"/>
            </a:endParaRPr>
          </a:p>
          <a:p>
            <a:endParaRPr lang="en-US" b="1" dirty="0">
              <a:latin typeface="Georgia" panose="02040502050405020303" pitchFamily="18" charset="0"/>
            </a:endParaRPr>
          </a:p>
        </p:txBody>
      </p:sp>
      <p:pic>
        <p:nvPicPr>
          <p:cNvPr id="2052" name="Picture 4" descr="Persecution of Christians in the Roman Empire - Wikipedia">
            <a:extLst>
              <a:ext uri="{FF2B5EF4-FFF2-40B4-BE49-F238E27FC236}">
                <a16:creationId xmlns:a16="http://schemas.microsoft.com/office/drawing/2014/main" id="{5D29B7B5-D2EF-9EB3-1001-83BF8BA8B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119745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32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62AD2-0740-7AE0-1CBB-782299242C27}"/>
              </a:ext>
            </a:extLst>
          </p:cNvPr>
          <p:cNvSpPr txBox="1"/>
          <p:nvPr/>
        </p:nvSpPr>
        <p:spPr>
          <a:xfrm>
            <a:off x="381000" y="-457200"/>
            <a:ext cx="11963400" cy="3631763"/>
          </a:xfrm>
          <a:prstGeom prst="rect">
            <a:avLst/>
          </a:prstGeom>
          <a:noFill/>
        </p:spPr>
        <p:txBody>
          <a:bodyPr wrap="square">
            <a:spAutoFit/>
          </a:bodyPr>
          <a:lstStyle/>
          <a:p>
            <a:endParaRPr lang="en-US" sz="3200" b="1" dirty="0">
              <a:latin typeface="Georgia" panose="02040502050405020303" pitchFamily="18" charset="0"/>
            </a:endParaRPr>
          </a:p>
          <a:p>
            <a:pPr algn="ctr"/>
            <a:r>
              <a:rPr lang="en-US" sz="3600" b="1" dirty="0">
                <a:effectLst>
                  <a:outerShdw blurRad="38100" dist="38100" dir="2700000" algn="tl">
                    <a:srgbClr val="000000">
                      <a:alpha val="43137"/>
                    </a:srgbClr>
                  </a:outerShdw>
                </a:effectLst>
                <a:latin typeface="Georgia" panose="02040502050405020303" pitchFamily="18" charset="0"/>
              </a:rPr>
              <a:t>Then in an age when darkness gripped the earth</a:t>
            </a:r>
          </a:p>
          <a:p>
            <a:pPr algn="ctr"/>
            <a:r>
              <a:rPr lang="en-US" sz="3600" b="1" dirty="0">
                <a:effectLst>
                  <a:outerShdw blurRad="38100" dist="38100" dir="2700000" algn="tl">
                    <a:srgbClr val="000000">
                      <a:alpha val="43137"/>
                    </a:srgbClr>
                  </a:outerShdw>
                </a:effectLst>
                <a:latin typeface="Georgia" panose="02040502050405020303" pitchFamily="18" charset="0"/>
              </a:rPr>
              <a:t>the just shall live by faith was learned.</a:t>
            </a:r>
          </a:p>
          <a:p>
            <a:pPr algn="ctr"/>
            <a:r>
              <a:rPr lang="en-US" sz="3600" b="1" dirty="0">
                <a:effectLst>
                  <a:outerShdw blurRad="38100" dist="38100" dir="2700000" algn="tl">
                    <a:srgbClr val="000000">
                      <a:alpha val="43137"/>
                    </a:srgbClr>
                  </a:outerShdw>
                </a:effectLst>
                <a:latin typeface="Georgia" panose="02040502050405020303" pitchFamily="18" charset="0"/>
              </a:rPr>
              <a:t>The Holy Spirit gave the Church new birth</a:t>
            </a:r>
          </a:p>
          <a:p>
            <a:pPr algn="ctr"/>
            <a:r>
              <a:rPr lang="en-US" sz="3600" b="1" dirty="0">
                <a:effectLst>
                  <a:outerShdw blurRad="38100" dist="38100" dir="2700000" algn="tl">
                    <a:srgbClr val="000000">
                      <a:alpha val="43137"/>
                    </a:srgbClr>
                  </a:outerShdw>
                </a:effectLst>
                <a:latin typeface="Georgia" panose="02040502050405020303" pitchFamily="18" charset="0"/>
              </a:rPr>
              <a:t>As reformation fires burned.</a:t>
            </a:r>
          </a:p>
          <a:p>
            <a:pPr algn="ctr"/>
            <a:endParaRPr lang="en-US" sz="3600" b="1" dirty="0">
              <a:effectLst>
                <a:outerShdw blurRad="38100" dist="38100" dir="2700000" algn="tl">
                  <a:srgbClr val="000000">
                    <a:alpha val="43137"/>
                  </a:srgbClr>
                </a:outerShdw>
              </a:effectLst>
              <a:latin typeface="Georgia" panose="02040502050405020303" pitchFamily="18" charset="0"/>
            </a:endParaRPr>
          </a:p>
          <a:p>
            <a:endParaRPr lang="en-US" b="1" dirty="0">
              <a:latin typeface="Georgia" panose="02040502050405020303" pitchFamily="18" charset="0"/>
            </a:endParaRPr>
          </a:p>
        </p:txBody>
      </p:sp>
      <p:pic>
        <p:nvPicPr>
          <p:cNvPr id="3074" name="Picture 2" descr="The 500th Anniversary of the Protestant Reformation | Concordia">
            <a:extLst>
              <a:ext uri="{FF2B5EF4-FFF2-40B4-BE49-F238E27FC236}">
                <a16:creationId xmlns:a16="http://schemas.microsoft.com/office/drawing/2014/main" id="{B1C38DEA-FDF6-3906-AA6C-4EABFB3E0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18657"/>
            <a:ext cx="10591800" cy="453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91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62AD2-0740-7AE0-1CBB-782299242C27}"/>
              </a:ext>
            </a:extLst>
          </p:cNvPr>
          <p:cNvSpPr txBox="1"/>
          <p:nvPr/>
        </p:nvSpPr>
        <p:spPr>
          <a:xfrm>
            <a:off x="114300" y="-304800"/>
            <a:ext cx="11963400" cy="3939540"/>
          </a:xfrm>
          <a:prstGeom prst="rect">
            <a:avLst/>
          </a:prstGeom>
          <a:noFill/>
        </p:spPr>
        <p:txBody>
          <a:bodyPr wrap="square">
            <a:spAutoFit/>
          </a:bodyPr>
          <a:lstStyle/>
          <a:p>
            <a:endParaRPr lang="en-US" sz="3200" b="1" dirty="0">
              <a:latin typeface="Georgia" panose="02040502050405020303" pitchFamily="18" charset="0"/>
            </a:endParaRPr>
          </a:p>
          <a:p>
            <a:pPr algn="ctr"/>
            <a:r>
              <a:rPr lang="en-US" sz="4000" b="1" dirty="0">
                <a:effectLst>
                  <a:outerShdw blurRad="38100" dist="38100" dir="2700000" algn="tl">
                    <a:srgbClr val="000000">
                      <a:alpha val="43137"/>
                    </a:srgbClr>
                  </a:outerShdw>
                </a:effectLst>
                <a:latin typeface="Georgia" panose="02040502050405020303" pitchFamily="18" charset="0"/>
              </a:rPr>
              <a:t>In later years the great revivals came</a:t>
            </a:r>
          </a:p>
          <a:p>
            <a:pPr algn="ctr"/>
            <a:r>
              <a:rPr lang="en-US" sz="4000" b="1" dirty="0">
                <a:effectLst>
                  <a:outerShdw blurRad="38100" dist="38100" dir="2700000" algn="tl">
                    <a:srgbClr val="000000">
                      <a:alpha val="43137"/>
                    </a:srgbClr>
                  </a:outerShdw>
                </a:effectLst>
                <a:latin typeface="Georgia" panose="02040502050405020303" pitchFamily="18" charset="0"/>
              </a:rPr>
              <a:t>when saints would seek the Lord and pray.</a:t>
            </a:r>
          </a:p>
          <a:p>
            <a:pPr algn="ctr"/>
            <a:r>
              <a:rPr lang="en-US" sz="4000" b="1" dirty="0">
                <a:effectLst>
                  <a:outerShdw blurRad="38100" dist="38100" dir="2700000" algn="tl">
                    <a:srgbClr val="000000">
                      <a:alpha val="43137"/>
                    </a:srgbClr>
                  </a:outerShdw>
                </a:effectLst>
                <a:latin typeface="Georgia" panose="02040502050405020303" pitchFamily="18" charset="0"/>
              </a:rPr>
              <a:t>O once again we need that Holy Flame</a:t>
            </a:r>
          </a:p>
          <a:p>
            <a:pPr algn="ctr"/>
            <a:r>
              <a:rPr lang="en-US" sz="4000" b="1" dirty="0">
                <a:effectLst>
                  <a:outerShdw blurRad="38100" dist="38100" dir="2700000" algn="tl">
                    <a:srgbClr val="000000">
                      <a:alpha val="43137"/>
                    </a:srgbClr>
                  </a:outerShdw>
                </a:effectLst>
                <a:latin typeface="Georgia" panose="02040502050405020303" pitchFamily="18" charset="0"/>
              </a:rPr>
              <a:t>to meet the challenge of today.</a:t>
            </a:r>
          </a:p>
          <a:p>
            <a:pPr algn="ctr"/>
            <a:endParaRPr lang="en-US" sz="4000" b="1" dirty="0">
              <a:effectLst>
                <a:outerShdw blurRad="38100" dist="38100" dir="2700000" algn="tl">
                  <a:srgbClr val="000000">
                    <a:alpha val="43137"/>
                  </a:srgbClr>
                </a:outerShdw>
              </a:effectLst>
              <a:latin typeface="Georgia" panose="02040502050405020303" pitchFamily="18" charset="0"/>
            </a:endParaRPr>
          </a:p>
          <a:p>
            <a:endParaRPr lang="en-US" b="1" dirty="0">
              <a:latin typeface="Georgia" panose="02040502050405020303" pitchFamily="18" charset="0"/>
            </a:endParaRPr>
          </a:p>
        </p:txBody>
      </p:sp>
      <p:pic>
        <p:nvPicPr>
          <p:cNvPr id="4100" name="Picture 4" descr="Did you know the first Great Awakening in America started in New Jersey? -  Eagles' Wings">
            <a:extLst>
              <a:ext uri="{FF2B5EF4-FFF2-40B4-BE49-F238E27FC236}">
                <a16:creationId xmlns:a16="http://schemas.microsoft.com/office/drawing/2014/main" id="{CA78AB35-C67D-34E5-52B8-D175F547E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599"/>
            <a:ext cx="11925300" cy="391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93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62AD2-0740-7AE0-1CBB-782299242C27}"/>
              </a:ext>
            </a:extLst>
          </p:cNvPr>
          <p:cNvSpPr txBox="1"/>
          <p:nvPr/>
        </p:nvSpPr>
        <p:spPr>
          <a:xfrm>
            <a:off x="114300" y="-304800"/>
            <a:ext cx="11963400" cy="5786199"/>
          </a:xfrm>
          <a:prstGeom prst="rect">
            <a:avLst/>
          </a:prstGeom>
          <a:noFill/>
        </p:spPr>
        <p:txBody>
          <a:bodyPr wrap="square">
            <a:spAutoFit/>
          </a:bodyPr>
          <a:lstStyle/>
          <a:p>
            <a:endParaRPr lang="en-US" sz="3200" b="1" dirty="0">
              <a:latin typeface="Georgia" panose="02040502050405020303" pitchFamily="18" charset="0"/>
            </a:endParaRPr>
          </a:p>
          <a:p>
            <a:pPr algn="ctr"/>
            <a:r>
              <a:rPr lang="en-US" sz="4400" b="1" dirty="0">
                <a:latin typeface="Georgia" panose="02040502050405020303" pitchFamily="18" charset="0"/>
              </a:rPr>
              <a:t>Come Holy Spirit, </a:t>
            </a:r>
            <a:r>
              <a:rPr lang="en-US" sz="5400" b="1" i="1" dirty="0">
                <a:latin typeface="Georgia" panose="02040502050405020303" pitchFamily="18" charset="0"/>
              </a:rPr>
              <a:t>Dark is the hour</a:t>
            </a:r>
            <a:endParaRPr lang="en-US" sz="4400" b="1" i="1" dirty="0">
              <a:latin typeface="Georgia" panose="02040502050405020303" pitchFamily="18" charset="0"/>
            </a:endParaRPr>
          </a:p>
          <a:p>
            <a:pPr algn="ctr"/>
            <a:r>
              <a:rPr lang="en-US" sz="4400" b="1" dirty="0">
                <a:latin typeface="Georgia" panose="02040502050405020303" pitchFamily="18" charset="0"/>
              </a:rPr>
              <a:t>we need your filling</a:t>
            </a:r>
          </a:p>
          <a:p>
            <a:pPr algn="ctr"/>
            <a:r>
              <a:rPr lang="en-US" sz="4400" b="1" dirty="0">
                <a:latin typeface="Georgia" panose="02040502050405020303" pitchFamily="18" charset="0"/>
              </a:rPr>
              <a:t>your love and your mighty power</a:t>
            </a:r>
          </a:p>
          <a:p>
            <a:pPr algn="ctr"/>
            <a:r>
              <a:rPr lang="en-US" sz="4400" b="1" dirty="0">
                <a:latin typeface="Georgia" panose="02040502050405020303" pitchFamily="18" charset="0"/>
              </a:rPr>
              <a:t>move now among us</a:t>
            </a:r>
          </a:p>
          <a:p>
            <a:pPr algn="ctr"/>
            <a:r>
              <a:rPr lang="en-US" sz="4400" b="1" dirty="0">
                <a:latin typeface="Georgia" panose="02040502050405020303" pitchFamily="18" charset="0"/>
              </a:rPr>
              <a:t>stir us we pray; come Holy Spirit</a:t>
            </a:r>
          </a:p>
          <a:p>
            <a:pPr algn="ctr"/>
            <a:r>
              <a:rPr lang="en-US" sz="5400" b="1" dirty="0">
                <a:latin typeface="Georgia" panose="02040502050405020303" pitchFamily="18" charset="0"/>
              </a:rPr>
              <a:t>Revive you church today!</a:t>
            </a:r>
          </a:p>
          <a:p>
            <a:r>
              <a:rPr lang="en-US" sz="4000" b="1" dirty="0">
                <a:latin typeface="Georgia" panose="02040502050405020303" pitchFamily="18" charset="0"/>
              </a:rPr>
              <a:t>                           John W. Peterson</a:t>
            </a:r>
            <a:endParaRPr lang="en-US" sz="5400" b="1" dirty="0">
              <a:latin typeface="Georgia" panose="02040502050405020303" pitchFamily="18" charset="0"/>
            </a:endParaRPr>
          </a:p>
        </p:txBody>
      </p:sp>
      <p:pic>
        <p:nvPicPr>
          <p:cNvPr id="5122" name="Picture 2" descr="6 False Teachings About the Holy Spirit — Destiny Image">
            <a:extLst>
              <a:ext uri="{FF2B5EF4-FFF2-40B4-BE49-F238E27FC236}">
                <a16:creationId xmlns:a16="http://schemas.microsoft.com/office/drawing/2014/main" id="{9EBDE894-ABB9-C73F-8B5A-32B4128082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5" t="10417" r="26953" b="4166"/>
          <a:stretch/>
        </p:blipFill>
        <p:spPr bwMode="auto">
          <a:xfrm>
            <a:off x="9906000" y="4572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language does scripture use about the Holy Spirit? | Psephizo">
            <a:extLst>
              <a:ext uri="{FF2B5EF4-FFF2-40B4-BE49-F238E27FC236}">
                <a16:creationId xmlns:a16="http://schemas.microsoft.com/office/drawing/2014/main" id="{E2F48D17-6D47-3DEC-312D-F842FEF15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98034"/>
            <a:ext cx="3276600" cy="226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7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22AD-7043-02C7-B98F-9A0C36795B59}"/>
              </a:ext>
            </a:extLst>
          </p:cNvPr>
          <p:cNvSpPr txBox="1"/>
          <p:nvPr/>
        </p:nvSpPr>
        <p:spPr>
          <a:xfrm>
            <a:off x="38100" y="12441"/>
            <a:ext cx="12115800" cy="6836936"/>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4000" b="1" kern="100" dirty="0">
                <a:solidFill>
                  <a:srgbClr val="313132"/>
                </a:solidFill>
                <a:latin typeface="Calibri" panose="020F0502020204030204" pitchFamily="34" charset="0"/>
                <a:ea typeface="Calibri" panose="020F0502020204030204" pitchFamily="34" charset="0"/>
                <a:cs typeface="Times New Roman" panose="02020603050405020304" pitchFamily="18" charset="0"/>
              </a:rPr>
              <a:t>In a</a:t>
            </a:r>
            <a:r>
              <a:rPr kumimoji="0" lang="en-US" sz="4000" b="1" i="0" u="none" strike="noStrike" kern="100" cap="none" spc="0" normalizeH="0" baseline="0" noProof="0" dirty="0">
                <a:ln>
                  <a:noFill/>
                </a:ln>
                <a:solidFill>
                  <a:srgbClr val="313132"/>
                </a:solidFill>
                <a:effectLst/>
                <a:uLnTx/>
                <a:uFillTx/>
                <a:latin typeface="Calibri" panose="020F0502020204030204" pitchFamily="34" charset="0"/>
                <a:ea typeface="Calibri" panose="020F0502020204030204" pitchFamily="34" charset="0"/>
                <a:cs typeface="Times New Roman" panose="02020603050405020304" pitchFamily="18" charset="0"/>
              </a:rPr>
              <a:t> New York Times article Margaret Sanger wrote: </a:t>
            </a:r>
          </a:p>
          <a:p>
            <a:pPr marL="0" marR="0" lvl="0" indent="0" algn="ctr" defTabSz="914400" rtl="0" eaLnBrk="1" fontAlgn="base" latinLnBrk="0" hangingPunct="1">
              <a:spcBef>
                <a:spcPts val="0"/>
              </a:spcBef>
              <a:spcAft>
                <a:spcPts val="0"/>
              </a:spcAft>
              <a:buClrTx/>
              <a:buSzTx/>
              <a:buFontTx/>
              <a:buNone/>
              <a:tabLst/>
              <a:defRPr/>
            </a:pPr>
            <a:r>
              <a:rPr kumimoji="0" lang="en-US" sz="4400" b="1" i="1"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“Birth Control is not contraception indiscriminately and thoughtlessly practiced.</a:t>
            </a:r>
          </a:p>
          <a:p>
            <a:pPr marL="0" marR="0" lvl="0" indent="0" algn="ctr" defTabSz="914400" rtl="0" eaLnBrk="1" fontAlgn="base" latinLnBrk="0" hangingPunct="1">
              <a:spcBef>
                <a:spcPts val="0"/>
              </a:spcBef>
              <a:spcAft>
                <a:spcPts val="0"/>
              </a:spcAft>
              <a:buClrTx/>
              <a:buSzTx/>
              <a:buFontTx/>
              <a:buNone/>
              <a:tabLst/>
              <a:defRPr/>
            </a:pPr>
            <a:r>
              <a:rPr kumimoji="0" lang="en-US" sz="4400" b="1" i="1"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It means the release and cultivation of the better racial elements in our society,</a:t>
            </a:r>
          </a:p>
          <a:p>
            <a:pPr marL="0" marR="0" lvl="0" indent="0" algn="ctr" defTabSz="914400" rtl="0" eaLnBrk="1" fontAlgn="base" latinLnBrk="0" hangingPunct="1">
              <a:spcBef>
                <a:spcPts val="0"/>
              </a:spcBef>
              <a:spcAft>
                <a:spcPts val="0"/>
              </a:spcAft>
              <a:buClrTx/>
              <a:buSzTx/>
              <a:buFontTx/>
              <a:buNone/>
              <a:tabLst/>
              <a:defRPr/>
            </a:pPr>
            <a:r>
              <a:rPr kumimoji="0" lang="en-US" sz="4400" b="1" i="1"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and the gradual suppression, elimination and eventual extirpation of defective stocks — </a:t>
            </a:r>
          </a:p>
          <a:p>
            <a:pPr marL="0" marR="0" lvl="0" indent="0" algn="ctr" defTabSz="914400" rtl="0" eaLnBrk="1" fontAlgn="base" latinLnBrk="0" hangingPunct="1">
              <a:spcBef>
                <a:spcPts val="0"/>
              </a:spcBef>
              <a:spcAft>
                <a:spcPts val="0"/>
              </a:spcAft>
              <a:buClrTx/>
              <a:buSzTx/>
              <a:buFontTx/>
              <a:buNone/>
              <a:tabLst/>
              <a:defRPr/>
            </a:pPr>
            <a:r>
              <a:rPr kumimoji="0" lang="en-US" sz="4400" b="1" i="1"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those human weeds which threaten the blooming of the finest flowers of American civilization.“</a:t>
            </a:r>
          </a:p>
          <a:p>
            <a:pPr marL="0" marR="0" lvl="0" indent="0" algn="ctr" defTabSz="914400" rtl="0" eaLnBrk="1" fontAlgn="base" latinLnBrk="0" hangingPunct="1">
              <a:lnSpc>
                <a:spcPct val="107000"/>
              </a:lnSpc>
              <a:spcBef>
                <a:spcPts val="0"/>
              </a:spcBef>
              <a:spcAft>
                <a:spcPts val="800"/>
              </a:spcAft>
              <a:buClrTx/>
              <a:buSzTx/>
              <a:buFontTx/>
              <a:buNone/>
              <a:tabLst/>
              <a:defRPr/>
            </a:pPr>
            <a:r>
              <a:rPr kumimoji="0" lang="fr-FR" sz="3600" b="1" i="0" u="none" strike="noStrike" kern="1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April 8, 1923, Section X, Page 11</a:t>
            </a:r>
            <a:endParaRPr kumimoji="0" lang="en-US" sz="3600" b="1" i="0" u="none" strike="noStrike" kern="1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4" dur="5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0"/>
            <a:ext cx="8229600" cy="1143000"/>
          </a:xfrm>
        </p:spPr>
        <p:txBody>
          <a:bodyPr/>
          <a:lstStyle/>
          <a:p>
            <a:r>
              <a:rPr lang="en-US" sz="6000" b="1" dirty="0"/>
              <a:t>Cost of Living in 1953? </a:t>
            </a:r>
          </a:p>
        </p:txBody>
      </p:sp>
      <p:sp>
        <p:nvSpPr>
          <p:cNvPr id="4099" name="Content Placeholder 2"/>
          <p:cNvSpPr>
            <a:spLocks noGrp="1"/>
          </p:cNvSpPr>
          <p:nvPr>
            <p:ph idx="1"/>
          </p:nvPr>
        </p:nvSpPr>
        <p:spPr>
          <a:xfrm>
            <a:off x="304800" y="990601"/>
            <a:ext cx="11734800" cy="5135563"/>
          </a:xfrm>
        </p:spPr>
        <p:txBody>
          <a:bodyPr/>
          <a:lstStyle/>
          <a:p>
            <a:pPr marL="0" indent="0" algn="ctr">
              <a:spcBef>
                <a:spcPts val="0"/>
              </a:spcBef>
              <a:buNone/>
            </a:pPr>
            <a:r>
              <a:rPr lang="en-US" b="1" dirty="0">
                <a:solidFill>
                  <a:srgbClr val="0000FF"/>
                </a:solidFill>
              </a:rPr>
              <a:t>      </a:t>
            </a:r>
            <a:r>
              <a:rPr lang="en-US" sz="4400" b="1" dirty="0">
                <a:latin typeface="Times New Roman" panose="02020603050405020304" pitchFamily="18" charset="0"/>
                <a:cs typeface="Times New Roman" panose="02020603050405020304" pitchFamily="18" charset="0"/>
              </a:rPr>
              <a:t>Average annual </a:t>
            </a:r>
            <a:r>
              <a:rPr lang="en-US" sz="4800" b="1" dirty="0">
                <a:latin typeface="Times New Roman" panose="02020603050405020304" pitchFamily="18" charset="0"/>
                <a:cs typeface="Times New Roman" panose="02020603050405020304" pitchFamily="18" charset="0"/>
              </a:rPr>
              <a:t>Wages:  $4,000.00 </a:t>
            </a:r>
            <a:endParaRPr lang="en-US" sz="4000" b="1" dirty="0">
              <a:latin typeface="Times New Roman" panose="02020603050405020304" pitchFamily="18" charset="0"/>
              <a:cs typeface="Times New Roman" panose="02020603050405020304" pitchFamily="18" charset="0"/>
            </a:endParaRP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Cost of new house:</a:t>
            </a: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A gallon of Gas:</a:t>
            </a: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A new car:</a:t>
            </a: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New Dress:</a:t>
            </a: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New Shoes:</a:t>
            </a:r>
          </a:p>
          <a:p>
            <a:pPr>
              <a:spcBef>
                <a:spcPts val="0"/>
              </a:spcBef>
              <a:buFont typeface="Wingdings" pitchFamily="2" charset="2"/>
              <a:buChar char="Ø"/>
            </a:pPr>
            <a:r>
              <a:rPr lang="en-US" sz="4800" b="1" dirty="0">
                <a:latin typeface="Times New Roman" panose="02020603050405020304" pitchFamily="18" charset="0"/>
                <a:cs typeface="Times New Roman" panose="02020603050405020304" pitchFamily="18" charset="0"/>
              </a:rPr>
              <a:t>Bathing Suit: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2254320"/>
            <a:ext cx="1899719" cy="451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DFC141E0-1161-678C-17D7-ADDFA179F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369" y="2124075"/>
            <a:ext cx="2238375" cy="4733925"/>
          </a:xfrm>
          <a:prstGeom prst="rect">
            <a:avLst/>
          </a:prstGeom>
        </p:spPr>
      </p:pic>
      <p:sp>
        <p:nvSpPr>
          <p:cNvPr id="4" name="TextBox 3">
            <a:extLst>
              <a:ext uri="{FF2B5EF4-FFF2-40B4-BE49-F238E27FC236}">
                <a16:creationId xmlns:a16="http://schemas.microsoft.com/office/drawing/2014/main" id="{F897672C-67B2-AC9D-7604-109E2B236520}"/>
              </a:ext>
            </a:extLst>
          </p:cNvPr>
          <p:cNvSpPr txBox="1"/>
          <p:nvPr/>
        </p:nvSpPr>
        <p:spPr>
          <a:xfrm>
            <a:off x="5789692" y="1718102"/>
            <a:ext cx="1906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$9,550</a:t>
            </a:r>
            <a:endParaRPr lang="en-US" dirty="0"/>
          </a:p>
        </p:txBody>
      </p:sp>
      <p:sp>
        <p:nvSpPr>
          <p:cNvPr id="6" name="TextBox 5">
            <a:extLst>
              <a:ext uri="{FF2B5EF4-FFF2-40B4-BE49-F238E27FC236}">
                <a16:creationId xmlns:a16="http://schemas.microsoft.com/office/drawing/2014/main" id="{23FA6D8F-BCE2-E12C-B6A4-1FC613D1258C}"/>
              </a:ext>
            </a:extLst>
          </p:cNvPr>
          <p:cNvSpPr txBox="1"/>
          <p:nvPr/>
        </p:nvSpPr>
        <p:spPr>
          <a:xfrm>
            <a:off x="5181600" y="2499519"/>
            <a:ext cx="6097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cents </a:t>
            </a:r>
            <a:endParaRPr lang="en-US" dirty="0"/>
          </a:p>
        </p:txBody>
      </p:sp>
      <p:sp>
        <p:nvSpPr>
          <p:cNvPr id="8" name="TextBox 7">
            <a:extLst>
              <a:ext uri="{FF2B5EF4-FFF2-40B4-BE49-F238E27FC236}">
                <a16:creationId xmlns:a16="http://schemas.microsoft.com/office/drawing/2014/main" id="{A107225E-8CD2-FFFF-9113-E30737567B06}"/>
              </a:ext>
            </a:extLst>
          </p:cNvPr>
          <p:cNvSpPr txBox="1"/>
          <p:nvPr/>
        </p:nvSpPr>
        <p:spPr>
          <a:xfrm>
            <a:off x="3862766" y="3192196"/>
            <a:ext cx="6097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$1,650.00 </a:t>
            </a:r>
            <a:endParaRPr lang="en-US" dirty="0"/>
          </a:p>
        </p:txBody>
      </p:sp>
      <p:sp>
        <p:nvSpPr>
          <p:cNvPr id="10" name="TextBox 9">
            <a:extLst>
              <a:ext uri="{FF2B5EF4-FFF2-40B4-BE49-F238E27FC236}">
                <a16:creationId xmlns:a16="http://schemas.microsoft.com/office/drawing/2014/main" id="{BB02F2FE-05E7-0D01-B656-D8EF908E4D74}"/>
              </a:ext>
            </a:extLst>
          </p:cNvPr>
          <p:cNvSpPr txBox="1"/>
          <p:nvPr/>
        </p:nvSpPr>
        <p:spPr>
          <a:xfrm>
            <a:off x="4175324" y="3905618"/>
            <a:ext cx="6097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$5.00</a:t>
            </a:r>
            <a:endParaRPr lang="en-US" dirty="0"/>
          </a:p>
        </p:txBody>
      </p:sp>
      <p:sp>
        <p:nvSpPr>
          <p:cNvPr id="12" name="TextBox 11">
            <a:extLst>
              <a:ext uri="{FF2B5EF4-FFF2-40B4-BE49-F238E27FC236}">
                <a16:creationId xmlns:a16="http://schemas.microsoft.com/office/drawing/2014/main" id="{34519718-3D1A-CE79-1DC7-301F77CB8106}"/>
              </a:ext>
            </a:extLst>
          </p:cNvPr>
          <p:cNvSpPr txBox="1"/>
          <p:nvPr/>
        </p:nvSpPr>
        <p:spPr>
          <a:xfrm>
            <a:off x="4130765" y="4610464"/>
            <a:ext cx="6097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$3.00</a:t>
            </a:r>
            <a:endParaRPr lang="en-US" dirty="0"/>
          </a:p>
        </p:txBody>
      </p:sp>
      <p:sp>
        <p:nvSpPr>
          <p:cNvPr id="14" name="TextBox 13">
            <a:extLst>
              <a:ext uri="{FF2B5EF4-FFF2-40B4-BE49-F238E27FC236}">
                <a16:creationId xmlns:a16="http://schemas.microsoft.com/office/drawing/2014/main" id="{021662CA-4A8D-18C5-1D3D-C06DF42098AE}"/>
              </a:ext>
            </a:extLst>
          </p:cNvPr>
          <p:cNvSpPr txBox="1"/>
          <p:nvPr/>
        </p:nvSpPr>
        <p:spPr>
          <a:xfrm>
            <a:off x="4572000" y="5362557"/>
            <a:ext cx="6097508"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$4.00 </a:t>
            </a:r>
            <a:endParaRPr lang="en-US" dirty="0"/>
          </a:p>
        </p:txBody>
      </p:sp>
    </p:spTree>
    <p:extLst>
      <p:ext uri="{BB962C8B-B14F-4D97-AF65-F5344CB8AC3E}">
        <p14:creationId xmlns:p14="http://schemas.microsoft.com/office/powerpoint/2010/main" val="7560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 fill="hold"/>
                                        <p:tgtEl>
                                          <p:spTgt spid="1026"/>
                                        </p:tgtEl>
                                        <p:attrNameLst>
                                          <p:attrName>ppt_w</p:attrName>
                                        </p:attrNameLst>
                                      </p:cBhvr>
                                      <p:tavLst>
                                        <p:tav tm="0">
                                          <p:val>
                                            <p:fltVal val="0"/>
                                          </p:val>
                                        </p:tav>
                                        <p:tav tm="100000">
                                          <p:val>
                                            <p:strVal val="#ppt_w"/>
                                          </p:val>
                                        </p:tav>
                                      </p:tavLst>
                                    </p:anim>
                                    <p:anim calcmode="lin" valueType="num">
                                      <p:cBhvr>
                                        <p:cTn id="50" dur="500" fill="hold"/>
                                        <p:tgtEl>
                                          <p:spTgt spid="1026"/>
                                        </p:tgtEl>
                                        <p:attrNameLst>
                                          <p:attrName>ppt_h</p:attrName>
                                        </p:attrNameLst>
                                      </p:cBhvr>
                                      <p:tavLst>
                                        <p:tav tm="0">
                                          <p:val>
                                            <p:fltVal val="0"/>
                                          </p:val>
                                        </p:tav>
                                        <p:tav tm="100000">
                                          <p:val>
                                            <p:strVal val="#ppt_h"/>
                                          </p:val>
                                        </p:tav>
                                      </p:tavLst>
                                    </p:anim>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328" y="60108"/>
            <a:ext cx="3206694" cy="320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325" y="51809"/>
            <a:ext cx="3070976" cy="3348172"/>
          </a:xfrm>
          <a:prstGeom prst="rect">
            <a:avLst/>
          </a:prstGeom>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934" y="152400"/>
            <a:ext cx="3352666" cy="331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1" y="3369101"/>
            <a:ext cx="3682999" cy="337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1" y="3519562"/>
            <a:ext cx="2971799" cy="3229428"/>
          </a:xfrm>
          <a:prstGeom prst="rect">
            <a:avLst/>
          </a:prstGeom>
        </p:spPr>
      </p:pic>
      <p:sp>
        <p:nvSpPr>
          <p:cNvPr id="9" name="TextBox 8"/>
          <p:cNvSpPr txBox="1"/>
          <p:nvPr/>
        </p:nvSpPr>
        <p:spPr>
          <a:xfrm>
            <a:off x="8191567" y="508369"/>
            <a:ext cx="2057400" cy="584775"/>
          </a:xfrm>
          <a:prstGeom prst="rect">
            <a:avLst/>
          </a:prstGeom>
          <a:noFill/>
        </p:spPr>
        <p:txBody>
          <a:bodyPr wrap="square" rtlCol="0">
            <a:spAutoFit/>
          </a:bodyPr>
          <a:lstStyle/>
          <a:p>
            <a:r>
              <a:rPr lang="en-US" sz="3200" b="1" dirty="0"/>
              <a:t>$329</a:t>
            </a:r>
          </a:p>
        </p:txBody>
      </p:sp>
      <p:sp>
        <p:nvSpPr>
          <p:cNvPr id="10" name="TextBox 9"/>
          <p:cNvSpPr txBox="1"/>
          <p:nvPr/>
        </p:nvSpPr>
        <p:spPr>
          <a:xfrm>
            <a:off x="4488256" y="5209049"/>
            <a:ext cx="2847975" cy="1138773"/>
          </a:xfrm>
          <a:prstGeom prst="rect">
            <a:avLst/>
          </a:prstGeom>
          <a:noFill/>
        </p:spPr>
        <p:txBody>
          <a:bodyPr wrap="square" rtlCol="0">
            <a:spAutoFit/>
          </a:bodyPr>
          <a:lstStyle/>
          <a:p>
            <a:pPr algn="ctr"/>
            <a:r>
              <a:rPr lang="en-US" sz="2800" b="1" dirty="0">
                <a:solidFill>
                  <a:schemeClr val="bg2"/>
                </a:solidFill>
              </a:rPr>
              <a:t>First Color TV: </a:t>
            </a:r>
          </a:p>
          <a:p>
            <a:pPr algn="ctr"/>
            <a:r>
              <a:rPr lang="en-US" sz="4000" b="1" dirty="0">
                <a:solidFill>
                  <a:schemeClr val="bg2"/>
                </a:solidFill>
              </a:rPr>
              <a:t>$1,275</a:t>
            </a:r>
          </a:p>
        </p:txBody>
      </p:sp>
      <p:sp>
        <p:nvSpPr>
          <p:cNvPr id="2" name="TextBox 1">
            <a:extLst>
              <a:ext uri="{FF2B5EF4-FFF2-40B4-BE49-F238E27FC236}">
                <a16:creationId xmlns:a16="http://schemas.microsoft.com/office/drawing/2014/main" id="{E97C4C91-CAF5-7E0B-DF6B-B17D415F9BF8}"/>
              </a:ext>
            </a:extLst>
          </p:cNvPr>
          <p:cNvSpPr txBox="1"/>
          <p:nvPr/>
        </p:nvSpPr>
        <p:spPr>
          <a:xfrm>
            <a:off x="379998" y="26797"/>
            <a:ext cx="2500114" cy="584775"/>
          </a:xfrm>
          <a:prstGeom prst="rect">
            <a:avLst/>
          </a:prstGeom>
          <a:noFill/>
        </p:spPr>
        <p:txBody>
          <a:bodyPr wrap="square" rtlCol="0">
            <a:spAutoFit/>
          </a:bodyPr>
          <a:lstStyle/>
          <a:p>
            <a:r>
              <a:rPr lang="en-US" sz="3200" b="1" dirty="0">
                <a:solidFill>
                  <a:schemeClr val="bg1"/>
                </a:solidFill>
              </a:rPr>
              <a:t>Gas: $185</a:t>
            </a:r>
          </a:p>
        </p:txBody>
      </p:sp>
      <p:sp>
        <p:nvSpPr>
          <p:cNvPr id="3" name="TextBox 2">
            <a:extLst>
              <a:ext uri="{FF2B5EF4-FFF2-40B4-BE49-F238E27FC236}">
                <a16:creationId xmlns:a16="http://schemas.microsoft.com/office/drawing/2014/main" id="{037E9E61-9BAE-5910-56F4-B365E302701D}"/>
              </a:ext>
            </a:extLst>
          </p:cNvPr>
          <p:cNvSpPr txBox="1"/>
          <p:nvPr/>
        </p:nvSpPr>
        <p:spPr>
          <a:xfrm>
            <a:off x="4414937" y="800757"/>
            <a:ext cx="2366863" cy="1015663"/>
          </a:xfrm>
          <a:prstGeom prst="rect">
            <a:avLst/>
          </a:prstGeom>
          <a:noFill/>
        </p:spPr>
        <p:txBody>
          <a:bodyPr wrap="square" rtlCol="0">
            <a:spAutoFit/>
          </a:bodyPr>
          <a:lstStyle/>
          <a:p>
            <a:r>
              <a:rPr lang="en-US" sz="2400" b="1" dirty="0">
                <a:solidFill>
                  <a:schemeClr val="bg1"/>
                </a:solidFill>
              </a:rPr>
              <a:t>Wood Stove</a:t>
            </a:r>
          </a:p>
          <a:p>
            <a:r>
              <a:rPr lang="en-US" sz="3600" b="1" dirty="0">
                <a:solidFill>
                  <a:schemeClr val="bg1"/>
                </a:solidFill>
              </a:rPr>
              <a:t>    $50</a:t>
            </a:r>
          </a:p>
        </p:txBody>
      </p:sp>
      <p:sp>
        <p:nvSpPr>
          <p:cNvPr id="4" name="TextBox 3">
            <a:extLst>
              <a:ext uri="{FF2B5EF4-FFF2-40B4-BE49-F238E27FC236}">
                <a16:creationId xmlns:a16="http://schemas.microsoft.com/office/drawing/2014/main" id="{6004C0A5-E561-F641-DBD0-872008A98A5F}"/>
              </a:ext>
            </a:extLst>
          </p:cNvPr>
          <p:cNvSpPr txBox="1"/>
          <p:nvPr/>
        </p:nvSpPr>
        <p:spPr>
          <a:xfrm>
            <a:off x="762000" y="5486049"/>
            <a:ext cx="1143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$350</a:t>
            </a:r>
          </a:p>
        </p:txBody>
      </p:sp>
      <p:pic>
        <p:nvPicPr>
          <p:cNvPr id="5122" name="Picture 2" descr="I love Lucy! | I love lucy, Love lucy, Lucy and ricky">
            <a:extLst>
              <a:ext uri="{FF2B5EF4-FFF2-40B4-BE49-F238E27FC236}">
                <a16:creationId xmlns:a16="http://schemas.microsoft.com/office/drawing/2014/main" id="{24B4FE5F-E5B4-93D6-D47C-39D48DF6AD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1" y="144935"/>
            <a:ext cx="5672872" cy="67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500" fill="hold"/>
                                        <p:tgtEl>
                                          <p:spTgt spid="5122"/>
                                        </p:tgtEl>
                                        <p:attrNameLst>
                                          <p:attrName>ppt_w</p:attrName>
                                        </p:attrNameLst>
                                      </p:cBhvr>
                                      <p:tavLst>
                                        <p:tav tm="0">
                                          <p:val>
                                            <p:fltVal val="0"/>
                                          </p:val>
                                        </p:tav>
                                        <p:tav tm="100000">
                                          <p:val>
                                            <p:strVal val="#ppt_w"/>
                                          </p:val>
                                        </p:tav>
                                      </p:tavLst>
                                    </p:anim>
                                    <p:anim calcmode="lin" valueType="num">
                                      <p:cBhvr>
                                        <p:cTn id="15" dur="500" fill="hold"/>
                                        <p:tgtEl>
                                          <p:spTgt spid="5122"/>
                                        </p:tgtEl>
                                        <p:attrNameLst>
                                          <p:attrName>ppt_h</p:attrName>
                                        </p:attrNameLst>
                                      </p:cBhvr>
                                      <p:tavLst>
                                        <p:tav tm="0">
                                          <p:val>
                                            <p:fltVal val="0"/>
                                          </p:val>
                                        </p:tav>
                                        <p:tav tm="100000">
                                          <p:val>
                                            <p:strVal val="#ppt_h"/>
                                          </p:val>
                                        </p:tav>
                                      </p:tavLst>
                                    </p:anim>
                                    <p:animEffect transition="in" filter="fade">
                                      <p:cBhvr>
                                        <p:cTn id="1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0"/>
            <a:ext cx="8229600" cy="1143000"/>
          </a:xfrm>
        </p:spPr>
        <p:txBody>
          <a:bodyPr/>
          <a:lstStyle/>
          <a:p>
            <a:r>
              <a:rPr lang="en-US" sz="6000" b="1" dirty="0"/>
              <a:t>What happened in 1953? </a:t>
            </a:r>
          </a:p>
        </p:txBody>
      </p:sp>
      <p:sp>
        <p:nvSpPr>
          <p:cNvPr id="4099" name="Content Placeholder 2"/>
          <p:cNvSpPr>
            <a:spLocks noGrp="1"/>
          </p:cNvSpPr>
          <p:nvPr>
            <p:ph idx="1"/>
          </p:nvPr>
        </p:nvSpPr>
        <p:spPr>
          <a:xfrm>
            <a:off x="228600" y="990601"/>
            <a:ext cx="11963400" cy="5867399"/>
          </a:xfrm>
        </p:spPr>
        <p:txBody>
          <a:bodyPr/>
          <a:lstStyle/>
          <a:p>
            <a:pPr>
              <a:spcBef>
                <a:spcPts val="0"/>
              </a:spcBef>
              <a:buFont typeface="Wingdings" pitchFamily="2" charset="2"/>
              <a:buChar char="Ø"/>
            </a:pPr>
            <a:r>
              <a:rPr lang="en-US" b="1" dirty="0">
                <a:solidFill>
                  <a:srgbClr val="0000FF"/>
                </a:solidFill>
              </a:rPr>
              <a:t> </a:t>
            </a:r>
            <a:r>
              <a:rPr lang="en-US" sz="4800" b="1" dirty="0"/>
              <a:t>June 21, 18 believers covenanted together to form the Cheney Baptist Church. </a:t>
            </a:r>
          </a:p>
          <a:p>
            <a:pPr marL="0" indent="0" algn="ctr">
              <a:spcBef>
                <a:spcPts val="0"/>
              </a:spcBef>
              <a:buNone/>
            </a:pPr>
            <a:r>
              <a:rPr lang="en-US" sz="4000" b="1" i="1" dirty="0">
                <a:solidFill>
                  <a:srgbClr val="0000FF"/>
                </a:solidFill>
                <a:latin typeface="Times New Roman" panose="02020603050405020304" pitchFamily="18" charset="0"/>
                <a:cs typeface="Times New Roman" panose="02020603050405020304" pitchFamily="18" charset="0"/>
              </a:rPr>
              <a:t> Born in a tent revival, they soon moved into the American Legion Hall.</a:t>
            </a:r>
          </a:p>
          <a:p>
            <a:pPr marL="0" indent="0" algn="ctr">
              <a:spcBef>
                <a:spcPts val="0"/>
              </a:spcBef>
              <a:buNone/>
            </a:pPr>
            <a:endParaRPr lang="en-US" sz="4000" b="1" i="1" dirty="0">
              <a:solidFill>
                <a:srgbClr val="0000FF"/>
              </a:solidFill>
              <a:latin typeface="Times New Roman" panose="02020603050405020304" pitchFamily="18" charset="0"/>
              <a:cs typeface="Times New Roman" panose="02020603050405020304" pitchFamily="18" charset="0"/>
            </a:endParaRPr>
          </a:p>
          <a:p>
            <a:pPr>
              <a:spcBef>
                <a:spcPts val="0"/>
              </a:spcBef>
              <a:buFont typeface="Wingdings" pitchFamily="2" charset="2"/>
              <a:buChar char="Ø"/>
            </a:pPr>
            <a:r>
              <a:rPr lang="en-US" sz="4800" b="1" dirty="0"/>
              <a:t>August:  CBC began a Missions Program. </a:t>
            </a:r>
          </a:p>
          <a:p>
            <a:pPr marL="0" indent="0">
              <a:spcBef>
                <a:spcPts val="0"/>
              </a:spcBef>
              <a:buNone/>
            </a:pPr>
            <a:endParaRPr lang="en-US" sz="4800" b="1" dirty="0"/>
          </a:p>
          <a:p>
            <a:pPr>
              <a:spcBef>
                <a:spcPts val="0"/>
              </a:spcBef>
              <a:buFont typeface="Wingdings" pitchFamily="2" charset="2"/>
              <a:buChar char="Ø"/>
            </a:pPr>
            <a:r>
              <a:rPr lang="en-US" sz="4800" b="1" dirty="0"/>
              <a:t>October:  Groundbreaking for Building. </a:t>
            </a:r>
          </a:p>
          <a:p>
            <a:pPr marL="0" indent="0">
              <a:buNone/>
            </a:pPr>
            <a:endParaRPr lang="en-US" b="1" dirty="0">
              <a:solidFill>
                <a:srgbClr val="0000FF"/>
              </a:solidFill>
            </a:endParaRPr>
          </a:p>
        </p:txBody>
      </p:sp>
    </p:spTree>
    <p:extLst>
      <p:ext uri="{BB962C8B-B14F-4D97-AF65-F5344CB8AC3E}">
        <p14:creationId xmlns:p14="http://schemas.microsoft.com/office/powerpoint/2010/main" val="379296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p:cTn id="7"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09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99">
                                            <p:txEl>
                                              <p:pRg st="3" end="3"/>
                                            </p:txEl>
                                          </p:spTgt>
                                        </p:tgtEl>
                                        <p:attrNameLst>
                                          <p:attrName>style.visibility</p:attrName>
                                        </p:attrNameLst>
                                      </p:cBhvr>
                                      <p:to>
                                        <p:strVal val="visible"/>
                                      </p:to>
                                    </p:set>
                                    <p:animEffect transition="in" filter="wipe(down)">
                                      <p:cBhvr>
                                        <p:cTn id="14" dur="500"/>
                                        <p:tgtEl>
                                          <p:spTgt spid="4099">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animEffect transition="in" filter="fade">
                                      <p:cBhvr>
                                        <p:cTn id="19" dur="1000"/>
                                        <p:tgtEl>
                                          <p:spTgt spid="4099">
                                            <p:txEl>
                                              <p:pRg st="5" end="5"/>
                                            </p:txEl>
                                          </p:spTgt>
                                        </p:tgtEl>
                                      </p:cBhvr>
                                    </p:animEffect>
                                    <p:anim calcmode="lin" valueType="num">
                                      <p:cBhvr>
                                        <p:cTn id="20"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09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622E7-1691-A7B1-1B67-7EEDD026C776}"/>
              </a:ext>
            </a:extLst>
          </p:cNvPr>
          <p:cNvPicPr>
            <a:picLocks noChangeAspect="1"/>
          </p:cNvPicPr>
          <p:nvPr/>
        </p:nvPicPr>
        <p:blipFill>
          <a:blip r:embed="rId3"/>
          <a:stretch>
            <a:fillRect/>
          </a:stretch>
        </p:blipFill>
        <p:spPr>
          <a:xfrm>
            <a:off x="0" y="0"/>
            <a:ext cx="5382013" cy="4429408"/>
          </a:xfrm>
          <a:prstGeom prst="rect">
            <a:avLst/>
          </a:prstGeom>
        </p:spPr>
      </p:pic>
      <p:pic>
        <p:nvPicPr>
          <p:cNvPr id="3" name="Picture 2">
            <a:extLst>
              <a:ext uri="{FF2B5EF4-FFF2-40B4-BE49-F238E27FC236}">
                <a16:creationId xmlns:a16="http://schemas.microsoft.com/office/drawing/2014/main" id="{8EE1B85D-E9EF-9CD9-A62A-74FC72C93CA1}"/>
              </a:ext>
            </a:extLst>
          </p:cNvPr>
          <p:cNvPicPr>
            <a:picLocks noChangeAspect="1"/>
          </p:cNvPicPr>
          <p:nvPr/>
        </p:nvPicPr>
        <p:blipFill>
          <a:blip r:embed="rId4"/>
          <a:stretch>
            <a:fillRect/>
          </a:stretch>
        </p:blipFill>
        <p:spPr>
          <a:xfrm>
            <a:off x="4267200" y="23388"/>
            <a:ext cx="7733801" cy="6858000"/>
          </a:xfrm>
          <a:prstGeom prst="rect">
            <a:avLst/>
          </a:prstGeom>
        </p:spPr>
      </p:pic>
      <p:sp>
        <p:nvSpPr>
          <p:cNvPr id="4" name="TextBox 3">
            <a:extLst>
              <a:ext uri="{FF2B5EF4-FFF2-40B4-BE49-F238E27FC236}">
                <a16:creationId xmlns:a16="http://schemas.microsoft.com/office/drawing/2014/main" id="{CE8CAE4C-29BF-56D1-1918-86BA5DB3A63B}"/>
              </a:ext>
            </a:extLst>
          </p:cNvPr>
          <p:cNvSpPr txBox="1"/>
          <p:nvPr/>
        </p:nvSpPr>
        <p:spPr>
          <a:xfrm>
            <a:off x="914400" y="5867400"/>
            <a:ext cx="12115800" cy="1200329"/>
          </a:xfrm>
          <a:prstGeom prst="rect">
            <a:avLst/>
          </a:prstGeom>
          <a:noFill/>
        </p:spPr>
        <p:txBody>
          <a:bodyPr wrap="square">
            <a:spAutoFit/>
          </a:bodyPr>
          <a:lstStyle/>
          <a:p>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“What hath God wrought!”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(Nu 23:23)</a:t>
            </a:r>
            <a:b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US" dirty="0"/>
          </a:p>
        </p:txBody>
      </p:sp>
    </p:spTree>
    <p:extLst>
      <p:ext uri="{BB962C8B-B14F-4D97-AF65-F5344CB8AC3E}">
        <p14:creationId xmlns:p14="http://schemas.microsoft.com/office/powerpoint/2010/main" val="168635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65161-215D-B512-0E79-5738BC45695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200DA55-D83E-B942-5A67-2B9528D55F43}"/>
              </a:ext>
            </a:extLst>
          </p:cNvPr>
          <p:cNvPicPr>
            <a:picLocks noChangeAspect="1"/>
          </p:cNvPicPr>
          <p:nvPr/>
        </p:nvPicPr>
        <p:blipFill>
          <a:blip r:embed="rId3"/>
          <a:stretch>
            <a:fillRect/>
          </a:stretch>
        </p:blipFill>
        <p:spPr>
          <a:xfrm>
            <a:off x="-76200" y="43004"/>
            <a:ext cx="6350817" cy="6858000"/>
          </a:xfrm>
          <a:prstGeom prst="rect">
            <a:avLst/>
          </a:prstGeom>
        </p:spPr>
      </p:pic>
      <p:pic>
        <p:nvPicPr>
          <p:cNvPr id="4" name="Picture 3">
            <a:extLst>
              <a:ext uri="{FF2B5EF4-FFF2-40B4-BE49-F238E27FC236}">
                <a16:creationId xmlns:a16="http://schemas.microsoft.com/office/drawing/2014/main" id="{3891389D-DD7F-AE91-6E12-663165418104}"/>
              </a:ext>
            </a:extLst>
          </p:cNvPr>
          <p:cNvPicPr>
            <a:picLocks noChangeAspect="1"/>
          </p:cNvPicPr>
          <p:nvPr/>
        </p:nvPicPr>
        <p:blipFill>
          <a:blip r:embed="rId4"/>
          <a:stretch>
            <a:fillRect/>
          </a:stretch>
        </p:blipFill>
        <p:spPr>
          <a:xfrm>
            <a:off x="5937282" y="21125"/>
            <a:ext cx="6254718" cy="6858000"/>
          </a:xfrm>
          <a:prstGeom prst="rect">
            <a:avLst/>
          </a:prstGeom>
        </p:spPr>
      </p:pic>
      <p:sp>
        <p:nvSpPr>
          <p:cNvPr id="6" name="TextBox 5">
            <a:extLst>
              <a:ext uri="{FF2B5EF4-FFF2-40B4-BE49-F238E27FC236}">
                <a16:creationId xmlns:a16="http://schemas.microsoft.com/office/drawing/2014/main" id="{9444C946-3A24-0A82-0E3B-7B3E6C1DF14D}"/>
              </a:ext>
            </a:extLst>
          </p:cNvPr>
          <p:cNvSpPr txBox="1"/>
          <p:nvPr/>
        </p:nvSpPr>
        <p:spPr>
          <a:xfrm>
            <a:off x="0" y="5943600"/>
            <a:ext cx="10591800" cy="769441"/>
          </a:xfrm>
          <a:prstGeom prst="rect">
            <a:avLst/>
          </a:prstGeom>
          <a:solidFill>
            <a:schemeClr val="bg1"/>
          </a:solidFill>
        </p:spPr>
        <p:txBody>
          <a:bodyPr wrap="square">
            <a:spAutoFit/>
          </a:bodyPr>
          <a:lstStyle/>
          <a:p>
            <a:pPr marR="0" lvl="0" algn="l" defTabSz="914400" rtl="0" eaLnBrk="1" fontAlgn="base" latinLnBrk="0" hangingPunct="1">
              <a:lnSpc>
                <a:spcPct val="100000"/>
              </a:lnSpc>
              <a:spcBef>
                <a:spcPts val="0"/>
              </a:spcBef>
              <a:spcAft>
                <a:spcPct val="0"/>
              </a:spcAft>
              <a:buClrTx/>
              <a:buSzTx/>
              <a:tabLst/>
              <a:defRPr/>
            </a:pPr>
            <a:r>
              <a:rPr lang="en-US" sz="4400" b="1" dirty="0">
                <a:solidFill>
                  <a:prstClr val="black"/>
                </a:solidFill>
                <a:latin typeface="Calibri"/>
                <a:cs typeface="+mn-cs"/>
              </a:rPr>
              <a:t>   </a:t>
            </a:r>
            <a:r>
              <a:rPr kumimoji="0" lang="en-US" sz="4400" b="1" i="0" u="none" strike="noStrike" kern="1200" cap="none" spc="0" normalizeH="0" baseline="0" noProof="0" dirty="0">
                <a:ln>
                  <a:noFill/>
                </a:ln>
                <a:solidFill>
                  <a:prstClr val="black"/>
                </a:solidFill>
                <a:effectLst/>
                <a:uLnTx/>
                <a:uFillTx/>
                <a:latin typeface="Calibri"/>
                <a:ea typeface="+mn-ea"/>
                <a:cs typeface="+mn-cs"/>
              </a:rPr>
              <a:t>Held services in basement during building.</a:t>
            </a:r>
          </a:p>
        </p:txBody>
      </p:sp>
    </p:spTree>
    <p:extLst>
      <p:ext uri="{BB962C8B-B14F-4D97-AF65-F5344CB8AC3E}">
        <p14:creationId xmlns:p14="http://schemas.microsoft.com/office/powerpoint/2010/main" val="27911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2024</Words>
  <Application>Microsoft Office PowerPoint</Application>
  <PresentationFormat>Widescreen</PresentationFormat>
  <Paragraphs>221</Paragraphs>
  <Slides>38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Calibri</vt:lpstr>
      <vt:lpstr>Georgia</vt:lpstr>
      <vt:lpstr>Linux Libertine</vt:lpstr>
      <vt:lpstr>Lucida Calligraphy</vt:lpstr>
      <vt:lpstr>nunito-sans</vt:lpstr>
      <vt:lpstr>proxima-nova</vt:lpstr>
      <vt:lpstr>Times New Roman</vt:lpstr>
      <vt:lpstr>Wingdings</vt:lpstr>
      <vt:lpstr>Office Theme</vt:lpstr>
      <vt:lpstr>Office Theme</vt:lpstr>
      <vt:lpstr>Cheney Baptist Church</vt:lpstr>
      <vt:lpstr>What’s Special about 1953? </vt:lpstr>
      <vt:lpstr>What happened in 1953? </vt:lpstr>
      <vt:lpstr>PowerPoint Presentation</vt:lpstr>
      <vt:lpstr>Cost of Living in 1953? </vt:lpstr>
      <vt:lpstr>PowerPoint Presentation</vt:lpstr>
      <vt:lpstr>What happened in 1953? </vt:lpstr>
      <vt:lpstr>PowerPoint Presentation</vt:lpstr>
      <vt:lpstr>PowerPoint Presentation</vt:lpstr>
      <vt:lpstr>Early Baptisms</vt:lpstr>
      <vt:lpstr>PowerPoint Presentation</vt:lpstr>
      <vt:lpstr>PowerPoint Presentation</vt:lpstr>
      <vt:lpstr>The Devices of the Devil!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Visual Impact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Linda</dc:creator>
  <cp:lastModifiedBy>Keith Peters</cp:lastModifiedBy>
  <cp:revision>74</cp:revision>
  <dcterms:created xsi:type="dcterms:W3CDTF">2011-08-12T19:22:56Z</dcterms:created>
  <dcterms:modified xsi:type="dcterms:W3CDTF">2023-06-11T14:06:40Z</dcterms:modified>
</cp:coreProperties>
</file>